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67" r:id="rId3"/>
    <p:sldMasterId id="2147493652" r:id="rId4"/>
    <p:sldMasterId id="2147494357" r:id="rId5"/>
  </p:sldMasterIdLst>
  <p:notesMasterIdLst>
    <p:notesMasterId r:id="rId9"/>
  </p:notesMasterIdLst>
  <p:handoutMasterIdLst>
    <p:handoutMasterId r:id="rId10"/>
  </p:handoutMasterIdLst>
  <p:sldIdLst>
    <p:sldId id="260" r:id="rId6"/>
    <p:sldId id="305" r:id="rId7"/>
    <p:sldId id="306" r:id="rId8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364" autoAdjust="0"/>
  </p:normalViewPr>
  <p:slideViewPr>
    <p:cSldViewPr snapToGrid="0" snapToObjects="1">
      <p:cViewPr>
        <p:scale>
          <a:sx n="136" d="100"/>
          <a:sy n="136" d="100"/>
        </p:scale>
        <p:origin x="-3684" y="-75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103" d="100"/>
          <a:sy n="103" d="100"/>
        </p:scale>
        <p:origin x="-2478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3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03647B-EAC4-4C3A-A5FC-FFAF7E2ED6AF}" type="datetimeFigureOut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2607641-780E-4A55-9E69-D49B286AD6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1427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1B5AD5-ED9A-49D4-BD26-6F1CD0C4DCD5}" type="datetimeFigureOut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66971DB-7A29-4192-A378-57D1082D1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81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3D6E70-4940-4698-A10A-837941B7FDDE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8611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048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DA7A1-AED3-48E4-9F43-414E94AB4551}" type="datetime1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D36E6-1234-4679-A93E-4595B6FCA1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B91BA04-61B0-41B4-8676-6DE46F67DE67}" type="datetime1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5B46045B-4A69-4BF5-ADA5-CC8F92C517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BFD61-89E3-4E24-B50D-BB4E809992B3}" type="datetime1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D7E2B-1420-412E-B84C-BB89C5D43A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76C18-8AF8-4D0F-AEDD-A42170828C4A}" type="datetime1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75FAF-99DE-4004-8F42-942FCB4C80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62BB3717-752F-4528-AC19-DC163C06796B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4CD87123-D426-4BD4-ACA6-894280EA2B15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84C1C50E-2E00-4F93-99EE-429744F1F98F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695EC815-5AC6-4BDC-887D-6147D4E91690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22DC264-5C17-433F-8F2A-30A66D0083DF}" type="datetime1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fld id="{B070DF3C-2E26-4615-8FFC-4980DC5EC4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D384F-45BB-4F2E-B8E4-25BDDA86550B}" type="datetime1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3C96C-6401-49DF-B1B3-45310587BE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54315C5-0A18-4159-9ACD-B3216377F156}" type="slidenum">
              <a:rPr lang="en-US" altLang="en-US" sz="120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3F519-DA86-45AE-9E98-E223B91BB6F7}" type="datetime1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CBE5350A-3B30-4083-AD47-7C629538A7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8A9A43B-F194-4D0E-8708-E7A51C4A9A9C}" type="datetime1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B8EDD-7C7C-4933-8910-34013743B9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EB89C73-EBB1-488E-826E-468335F8EC18}" type="datetime1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85D70-51BA-4594-BEC2-70D4E3282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2FB0B-D333-46F3-A1DE-459DBB8D77F5}" type="datetime1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917C3-9DAC-46E8-AE1A-52B1C409EE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3C636-FE16-433F-92EB-4348A55AC110}" type="datetime1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rgbClr val="775F55"/>
                </a:solidFill>
              </a:defRPr>
            </a:lvl1pPr>
          </a:lstStyle>
          <a:p>
            <a:pPr>
              <a:defRPr/>
            </a:pPr>
            <a:fld id="{D29953F9-CDFE-4592-B8AD-089719D407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AC358-84D8-4827-814F-36319A81485E}" type="datetime1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470D-085E-4109-985D-4A8B1EFDBE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7CF2C47-02B7-4B41-8B72-6A5AA6E90CB9}" type="datetime1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DD9F90A2-25B4-4D34-B74D-AB7B648C55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EBE57-73A2-469B-8381-59A4EA271EDC}" type="datetime1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96066-3CCA-41C3-AE1B-C2F2B4BE62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6F523-19B6-468F-BA8A-2616E2AA959A}" type="datetime1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5B729-6AAA-4C2E-88A8-3A11BE8BAC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192CBCC-22E1-40DC-B528-4F8FEEE837A1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966C198-063A-447A-B658-EE3AA5134788}" type="datetime1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0CDE615-1D5D-41F1-B029-3E77E28570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E330AE1-72A4-42B6-9400-03A0F52326EB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1B547F58-99EE-4865-B074-3679EC251602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E72426B4-0BA8-45B2-8FD2-01158A585B3D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CC2D6-78D6-4DFB-A8FF-BB0C8F922E2A}" type="datetime1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15723-DDC2-4FEA-8C26-7E33D2CA8A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ADD4D-9703-4E0F-856F-54766EB3CB26}" type="datetime1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A71DFD9D-42C0-40D6-975D-368E55A23F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FB9FA1C-CC31-46E5-838B-1092E598C359}" type="datetime1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B09EE-D5F4-4EB8-93B0-9EE2B64CDE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831F20-C590-4A6F-B436-38781D4262C3}" type="datetime1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71481-57C2-42C7-8CA5-99B68EDCC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F34B1-F5C0-4936-95D2-7601CFA8B705}" type="datetime1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63E4B-1569-42F8-BA0E-93C7EF0AAC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EA584-994D-4F1B-B8AE-F5B325BCB8D1}" type="datetime1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798865F-DF01-46F4-95FD-C6C4164B87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/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72EC95-C80A-43C9-A02D-C9CA2A5B1F01}" type="datetime1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0E20022-F10F-4C47-A5CE-5B51B4BD1B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01" r:id="rId1"/>
    <p:sldLayoutId id="2147495302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4B56150-0EA2-48F9-837F-0904C8FC1D79}" type="datetime1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94E73E5-F8C1-4237-978D-8253AE9D11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03" r:id="rId1"/>
    <p:sldLayoutId id="2147495293" r:id="rId2"/>
    <p:sldLayoutId id="2147495304" r:id="rId3"/>
    <p:sldLayoutId id="2147495305" r:id="rId4"/>
    <p:sldLayoutId id="2147495306" r:id="rId5"/>
    <p:sldLayoutId id="2147495294" r:id="rId6"/>
    <p:sldLayoutId id="2147495307" r:id="rId7"/>
    <p:sldLayoutId id="2147495295" r:id="rId8"/>
    <p:sldLayoutId id="2147495308" r:id="rId9"/>
    <p:sldLayoutId id="2147495296" r:id="rId10"/>
    <p:sldLayoutId id="2147495309" r:id="rId11"/>
    <p:sldLayoutId id="2147495310" r:id="rId12"/>
    <p:sldLayoutId id="2147495311" r:id="rId13"/>
    <p:sldLayoutId id="2147495312" r:id="rId14"/>
    <p:sldLayoutId id="2147495313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rgbClr val="775F5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2A177ED-BB4D-46DB-B9AD-821DEFDDB5EC}" type="datetime1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rgbClr val="775F5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D5386D2-0DA6-4474-81F1-07622C3628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14" r:id="rId1"/>
    <p:sldLayoutId id="2147495297" r:id="rId2"/>
    <p:sldLayoutId id="2147495315" r:id="rId3"/>
    <p:sldLayoutId id="2147495316" r:id="rId4"/>
    <p:sldLayoutId id="2147495317" r:id="rId5"/>
    <p:sldLayoutId id="2147495298" r:id="rId6"/>
    <p:sldLayoutId id="2147495318" r:id="rId7"/>
    <p:sldLayoutId id="2147495299" r:id="rId8"/>
    <p:sldLayoutId id="2147495319" r:id="rId9"/>
    <p:sldLayoutId id="2147495300" r:id="rId10"/>
    <p:sldLayoutId id="2147495320" r:id="rId11"/>
    <p:sldLayoutId id="2147495321" r:id="rId12"/>
    <p:sldLayoutId id="2147495322" r:id="rId13"/>
    <p:sldLayoutId id="2147495323" r:id="rId14"/>
    <p:sldLayoutId id="2147495324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13"/>
          <p:cNvGrpSpPr>
            <a:grpSpLocks/>
          </p:cNvGrpSpPr>
          <p:nvPr/>
        </p:nvGrpSpPr>
        <p:grpSpPr bwMode="auto">
          <a:xfrm>
            <a:off x="787400" y="2805113"/>
            <a:ext cx="7543800" cy="2616725"/>
            <a:chOff x="787400" y="1852613"/>
            <a:chExt cx="7543800" cy="2618498"/>
          </a:xfrm>
        </p:grpSpPr>
        <p:sp>
          <p:nvSpPr>
            <p:cNvPr id="28676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3406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3200" b="1" dirty="0"/>
                <a:t>ROS </a:t>
              </a:r>
              <a:r>
                <a:rPr lang="en-US" altLang="en-US" sz="3200" b="1" dirty="0" smtClean="0"/>
                <a:t>November Report</a:t>
              </a:r>
              <a:endParaRPr lang="en-US" altLang="en-US" sz="3200" b="1" dirty="0"/>
            </a:p>
            <a:p>
              <a:pPr eaLnBrk="1" hangingPunct="1"/>
              <a:endParaRPr lang="en-US" altLang="en-US" b="1" dirty="0"/>
            </a:p>
            <a:p>
              <a:pPr eaLnBrk="1" hangingPunct="1"/>
              <a:r>
                <a:rPr lang="en-US" altLang="en-US" sz="2000" dirty="0" smtClean="0"/>
                <a:t>Alan Bern</a:t>
              </a:r>
              <a:endParaRPr lang="en-US" altLang="en-US" sz="2000" dirty="0"/>
            </a:p>
            <a:p>
              <a:pPr eaLnBrk="1" hangingPunct="1"/>
              <a:r>
                <a:rPr lang="en-US" altLang="en-US" dirty="0"/>
                <a:t> </a:t>
              </a:r>
            </a:p>
            <a:p>
              <a:pPr eaLnBrk="1" hangingPunct="1"/>
              <a:r>
                <a:rPr lang="en-US" altLang="en-US" sz="2000" dirty="0"/>
                <a:t>Technical Advisory Committee (TAC) </a:t>
              </a:r>
              <a:r>
                <a:rPr lang="en-US" altLang="en-US" sz="2000" dirty="0" smtClean="0"/>
                <a:t>Meeting</a:t>
              </a:r>
            </a:p>
            <a:p>
              <a:pPr eaLnBrk="1" hangingPunct="1"/>
              <a:r>
                <a:rPr lang="en-US" altLang="en-US" sz="2000" dirty="0" smtClean="0"/>
                <a:t>ERCOT </a:t>
              </a:r>
              <a:r>
                <a:rPr lang="en-US" altLang="en-US" sz="2000" dirty="0"/>
                <a:t>Public</a:t>
              </a:r>
            </a:p>
            <a:p>
              <a:pPr eaLnBrk="1" hangingPunct="1"/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9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47797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en-US" sz="1000" dirty="0" smtClean="0">
                <a:solidFill>
                  <a:schemeClr val="tx1"/>
                </a:solidFill>
              </a:rPr>
              <a:t>November 30, </a:t>
            </a:r>
            <a:r>
              <a:rPr lang="en-US" altLang="en-US" sz="1000" dirty="0">
                <a:solidFill>
                  <a:schemeClr val="tx1"/>
                </a:solidFill>
              </a:rPr>
              <a:t>2017 TAC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8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z="3600" b="1" dirty="0" smtClean="0"/>
              <a:t>Informational Items</a:t>
            </a:r>
            <a:endParaRPr lang="en-US" altLang="en-US" sz="3200" dirty="0" smtClean="0"/>
          </a:p>
        </p:txBody>
      </p:sp>
      <p:sp>
        <p:nvSpPr>
          <p:cNvPr id="29699" name="Content Placeholder 4"/>
          <p:cNvSpPr>
            <a:spLocks noGrp="1"/>
          </p:cNvSpPr>
          <p:nvPr>
            <p:ph sz="quarter" idx="1"/>
          </p:nvPr>
        </p:nvSpPr>
        <p:spPr>
          <a:xfrm>
            <a:off x="612775" y="1817688"/>
            <a:ext cx="8153400" cy="4278312"/>
          </a:xfrm>
        </p:spPr>
        <p:txBody>
          <a:bodyPr/>
          <a:lstStyle/>
          <a:p>
            <a:pPr marL="366713" lvl="1" indent="0">
              <a:buNone/>
            </a:pPr>
            <a:endParaRPr lang="en-US" sz="1700" b="1" dirty="0" smtClean="0"/>
          </a:p>
          <a:p>
            <a:pPr lvl="0"/>
            <a:r>
              <a:rPr lang="en-US" sz="2000" b="1" dirty="0" smtClean="0"/>
              <a:t>DC Tie Curtailments</a:t>
            </a:r>
          </a:p>
          <a:p>
            <a:pPr lvl="1"/>
            <a:r>
              <a:rPr lang="en-US" sz="1700" b="1" dirty="0" smtClean="0"/>
              <a:t>There were no DC tie curtailments reported by ERCOT during September</a:t>
            </a:r>
          </a:p>
          <a:p>
            <a:pPr lvl="1"/>
            <a:r>
              <a:rPr lang="en-US" sz="1800" dirty="0" smtClean="0"/>
              <a:t>Remove Action Item: ERCOT </a:t>
            </a:r>
            <a:r>
              <a:rPr lang="en-US" sz="1800" dirty="0"/>
              <a:t>to report to ROS on DC Tie curtailments under NPRR818</a:t>
            </a:r>
            <a:endParaRPr lang="en-US" sz="1700" b="1" dirty="0" smtClean="0"/>
          </a:p>
          <a:p>
            <a:pPr lvl="1"/>
            <a:endParaRPr lang="en-US" sz="1700" b="1" dirty="0"/>
          </a:p>
          <a:p>
            <a:r>
              <a:rPr lang="en-US" sz="2000" b="1" dirty="0" smtClean="0"/>
              <a:t>Transmission Loss Factor</a:t>
            </a:r>
          </a:p>
          <a:p>
            <a:pPr lvl="1"/>
            <a:r>
              <a:rPr lang="en-US" sz="1800" b="1" dirty="0" smtClean="0"/>
              <a:t>SSWG reviewed </a:t>
            </a:r>
            <a:r>
              <a:rPr lang="en-US" sz="1800" b="1" dirty="0" smtClean="0"/>
              <a:t>TLF (Transmission Loss Factor)</a:t>
            </a:r>
            <a:endParaRPr lang="en-US" sz="1800" b="1" dirty="0" smtClean="0"/>
          </a:p>
          <a:p>
            <a:pPr lvl="2"/>
            <a:r>
              <a:rPr lang="en-US" sz="1500" b="1" dirty="0" smtClean="0"/>
              <a:t>TLF calculation used in planning criteria is still appropriate </a:t>
            </a:r>
          </a:p>
          <a:p>
            <a:pPr lvl="1"/>
            <a:r>
              <a:rPr lang="en-US" sz="1800" dirty="0" smtClean="0"/>
              <a:t>Remove </a:t>
            </a:r>
            <a:r>
              <a:rPr lang="en-US" sz="1800" dirty="0" smtClean="0"/>
              <a:t>“ROS only” </a:t>
            </a:r>
            <a:r>
              <a:rPr lang="en-US" sz="1800" dirty="0" smtClean="0"/>
              <a:t>from Action Item: Transmission </a:t>
            </a:r>
            <a:r>
              <a:rPr lang="en-US" sz="1800" dirty="0"/>
              <a:t>Loss Factors – inclusion of Transmission Losses in Real-Time Settlement and in transmission planning </a:t>
            </a:r>
            <a:r>
              <a:rPr lang="en-US" sz="1800" dirty="0" smtClean="0"/>
              <a:t>criteria </a:t>
            </a:r>
            <a:endParaRPr lang="en-US" sz="1700" b="1" dirty="0" smtClean="0"/>
          </a:p>
          <a:p>
            <a:pPr lvl="1"/>
            <a:endParaRPr lang="en-US" sz="1700" b="1" dirty="0" smtClean="0"/>
          </a:p>
          <a:p>
            <a:pPr lvl="0"/>
            <a:endParaRPr lang="en-US" sz="2000" b="1" dirty="0"/>
          </a:p>
          <a:p>
            <a:pPr marL="366713" lvl="1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15657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en-US" sz="1000" dirty="0">
                <a:solidFill>
                  <a:schemeClr val="tx1"/>
                </a:solidFill>
              </a:rPr>
              <a:t>November 30, 2017 TAC Meeting</a:t>
            </a:r>
          </a:p>
        </p:txBody>
      </p:sp>
    </p:spTree>
    <p:extLst>
      <p:ext uri="{BB962C8B-B14F-4D97-AF65-F5344CB8AC3E}">
        <p14:creationId xmlns:p14="http://schemas.microsoft.com/office/powerpoint/2010/main" val="2404324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/>
              <a:t>Informational Items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z="2000" b="1" dirty="0" smtClean="0"/>
          </a:p>
          <a:p>
            <a:r>
              <a:rPr lang="en-US" sz="2000" b="1" dirty="0" smtClean="0"/>
              <a:t>RI00 (Resource Integration and Ongoing Operations) Project</a:t>
            </a:r>
          </a:p>
          <a:p>
            <a:pPr lvl="1"/>
            <a:r>
              <a:rPr lang="en-US" sz="1800" dirty="0" smtClean="0"/>
              <a:t>Formally known as RARF Replacement Project</a:t>
            </a:r>
          </a:p>
          <a:p>
            <a:pPr lvl="1"/>
            <a:r>
              <a:rPr lang="en-US" sz="1800" b="1" dirty="0" smtClean="0"/>
              <a:t>ROS created task force to address short term need for input from multiple MPs</a:t>
            </a:r>
          </a:p>
          <a:p>
            <a:pPr lvl="1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72861" y="6263524"/>
            <a:ext cx="5421313" cy="365125"/>
          </a:xfrm>
        </p:spPr>
        <p:txBody>
          <a:bodyPr/>
          <a:lstStyle/>
          <a:p>
            <a:pPr algn="ctr" eaLnBrk="0" hangingPunct="0"/>
            <a:r>
              <a:rPr lang="en-US" altLang="en-US" sz="1000" dirty="0">
                <a:solidFill>
                  <a:schemeClr val="tx1"/>
                </a:solidFill>
              </a:rPr>
              <a:t>November 30, 2017 TAC Meeting</a:t>
            </a:r>
          </a:p>
        </p:txBody>
      </p:sp>
    </p:spTree>
    <p:extLst>
      <p:ext uri="{BB962C8B-B14F-4D97-AF65-F5344CB8AC3E}">
        <p14:creationId xmlns:p14="http://schemas.microsoft.com/office/powerpoint/2010/main" val="311580670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C4FFC4A894504CB30DBFB7150C9A36" ma:contentTypeVersion="1" ma:contentTypeDescription="Create a new document." ma:contentTypeScope="" ma:versionID="a348a1d5b3757ce50e1f24946bd41ced">
  <xsd:schema xmlns:xsd="http://www.w3.org/2001/XMLSchema" xmlns:p="http://schemas.microsoft.com/office/2006/metadata/properties" xmlns:ns2="8b965130-e3da-4e6b-9b2e-40bd1204f29d" targetNamespace="http://schemas.microsoft.com/office/2006/metadata/properties" ma:root="true" ma:fieldsID="d266142c60a72bd10641c75f93fb4fa0" ns2:_="">
    <xsd:import namespace="8b965130-e3da-4e6b-9b2e-40bd1204f29d"/>
    <xsd:element name="properties">
      <xsd:complexType>
        <xsd:sequence>
          <xsd:element name="documentManagement">
            <xsd:complexType>
              <xsd:all>
                <xsd:element ref="ns2:Vaul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65130-e3da-4e6b-9b2e-40bd1204f29d" elementFormDefault="qualified">
    <xsd:import namespace="http://schemas.microsoft.com/office/2006/documentManagement/types"/>
    <xsd:element name="Vault" ma:index="8" nillable="true" ma:displayName="Vault" ma:default="0" ma:description="Check the box to vault this file. It will remain in the vault until its retention date. You can edit and resave (but not delete) a vaulted file." ma:internalName="Vaul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Vault xmlns="8b965130-e3da-4e6b-9b2e-40bd1204f29d">false</Vault>
  </documentManagement>
</p:properties>
</file>

<file path=customXml/itemProps1.xml><?xml version="1.0" encoding="utf-8"?>
<ds:datastoreItem xmlns:ds="http://schemas.openxmlformats.org/officeDocument/2006/customXml" ds:itemID="{43D85667-BEC3-4D85-A8F2-BC9F07553E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65130-e3da-4e6b-9b2e-40bd1204f29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C08B9F88-4009-47D3-BE70-F3C0D343BEB5}">
  <ds:schemaRefs>
    <ds:schemaRef ds:uri="http://schemas.microsoft.com/office/2006/metadata/properties"/>
    <ds:schemaRef ds:uri="8b965130-e3da-4e6b-9b2e-40bd1204f29d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24497</TotalTime>
  <Words>142</Words>
  <Application>Microsoft Office PowerPoint</Application>
  <PresentationFormat>On-screen Show (4:3)</PresentationFormat>
  <Paragraphs>28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Custom Design</vt:lpstr>
      <vt:lpstr>Median</vt:lpstr>
      <vt:lpstr>1_Median</vt:lpstr>
      <vt:lpstr>PowerPoint Presentation</vt:lpstr>
      <vt:lpstr>Informational Items</vt:lpstr>
      <vt:lpstr>Informational Items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Bern, Alan</cp:lastModifiedBy>
  <cp:revision>959</cp:revision>
  <cp:lastPrinted>2017-05-22T18:26:12Z</cp:lastPrinted>
  <dcterms:created xsi:type="dcterms:W3CDTF">2010-04-12T23:12:02Z</dcterms:created>
  <dcterms:modified xsi:type="dcterms:W3CDTF">2017-11-27T16:37:16Z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0x01010014C4FFC4A894504CB30DBFB7150C9A36</vt:lpwstr>
  </property>
  <property fmtid="{D5CDD505-2E9C-101B-9397-08002B2CF9AE}" pid="3" name="Information Classification">
    <vt:lpwstr/>
  </property>
</Properties>
</file>