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9"/>
  </p:notesMasterIdLst>
  <p:handoutMasterIdLst>
    <p:handoutMasterId r:id="rId10"/>
  </p:handoutMasterIdLst>
  <p:sldIdLst>
    <p:sldId id="260" r:id="rId6"/>
    <p:sldId id="305" r:id="rId7"/>
    <p:sldId id="306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 snapToGrid="0" snapToObjects="1">
      <p:cViewPr>
        <p:scale>
          <a:sx n="136" d="100"/>
          <a:sy n="136" d="100"/>
        </p:scale>
        <p:origin x="-3684" y="-7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4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5"/>
            <a:chOff x="787400" y="1852613"/>
            <a:chExt cx="7543800" cy="2618498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</a:t>
              </a:r>
              <a:r>
                <a:rPr lang="en-US" altLang="en-US" sz="3200" b="1" dirty="0" smtClean="0"/>
                <a:t>November Report</a:t>
              </a:r>
              <a:endParaRPr lang="en-US" altLang="en-US" sz="32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Alan Bern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</a:t>
              </a:r>
              <a:r>
                <a:rPr lang="en-US" altLang="en-US" sz="2000" dirty="0" smtClean="0"/>
                <a:t>Meeting</a:t>
              </a:r>
            </a:p>
            <a:p>
              <a:pPr eaLnBrk="1" hangingPunct="1"/>
              <a:r>
                <a:rPr lang="en-US" altLang="en-US" sz="2000" dirty="0" smtClean="0"/>
                <a:t>ERCOT </a:t>
              </a:r>
              <a:r>
                <a:rPr lang="en-US" altLang="en-US" sz="2000" dirty="0"/>
                <a:t>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4779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November 30, </a:t>
            </a:r>
            <a:r>
              <a:rPr lang="en-US" altLang="en-US" sz="1000" dirty="0">
                <a:solidFill>
                  <a:schemeClr val="tx1"/>
                </a:solidFill>
              </a:rPr>
              <a:t>2017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Informational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marL="366713" lvl="1" indent="0">
              <a:buNone/>
            </a:pPr>
            <a:endParaRPr lang="en-US" sz="1700" b="1" dirty="0" smtClean="0"/>
          </a:p>
          <a:p>
            <a:pPr lvl="0"/>
            <a:r>
              <a:rPr lang="en-US" sz="2000" b="1" dirty="0" smtClean="0"/>
              <a:t>DC Tie Curtailments</a:t>
            </a:r>
          </a:p>
          <a:p>
            <a:pPr lvl="1"/>
            <a:r>
              <a:rPr lang="en-US" sz="1700" b="1" dirty="0" smtClean="0"/>
              <a:t>There were no DC tie curtailments reported by ERCOT during September</a:t>
            </a:r>
          </a:p>
          <a:p>
            <a:pPr lvl="1"/>
            <a:r>
              <a:rPr lang="en-US" sz="1800" dirty="0" smtClean="0"/>
              <a:t>Remove Action Item: ERCOT </a:t>
            </a:r>
            <a:r>
              <a:rPr lang="en-US" sz="1800" dirty="0"/>
              <a:t>to report to ROS on DC Tie curtailments under NPRR818</a:t>
            </a:r>
            <a:endParaRPr lang="en-US" sz="1700" b="1" dirty="0" smtClean="0"/>
          </a:p>
          <a:p>
            <a:pPr lvl="1"/>
            <a:endParaRPr lang="en-US" sz="1700" b="1" dirty="0"/>
          </a:p>
          <a:p>
            <a:r>
              <a:rPr lang="en-US" sz="2000" b="1" dirty="0" smtClean="0"/>
              <a:t>Transmission Loss Factor</a:t>
            </a:r>
          </a:p>
          <a:p>
            <a:pPr lvl="1"/>
            <a:r>
              <a:rPr lang="en-US" sz="1800" b="1" dirty="0" smtClean="0"/>
              <a:t>SSWG reviewed </a:t>
            </a:r>
            <a:r>
              <a:rPr lang="en-US" sz="1800" b="1" dirty="0" smtClean="0"/>
              <a:t>TLF (Transmission Loss Factor)</a:t>
            </a:r>
            <a:endParaRPr lang="en-US" sz="1800" b="1" dirty="0" smtClean="0"/>
          </a:p>
          <a:p>
            <a:pPr lvl="2"/>
            <a:r>
              <a:rPr lang="en-US" sz="1500" b="1" dirty="0" smtClean="0"/>
              <a:t>TLF calculation used in planning criteria is still appropriate </a:t>
            </a:r>
          </a:p>
          <a:p>
            <a:pPr lvl="1"/>
            <a:r>
              <a:rPr lang="en-US" sz="1800" dirty="0" smtClean="0"/>
              <a:t>Remove </a:t>
            </a:r>
            <a:r>
              <a:rPr lang="en-US" sz="1800" dirty="0" smtClean="0"/>
              <a:t>“ROS only” </a:t>
            </a:r>
            <a:r>
              <a:rPr lang="en-US" sz="1800" dirty="0" smtClean="0"/>
              <a:t>from Action Item: Transmission </a:t>
            </a:r>
            <a:r>
              <a:rPr lang="en-US" sz="1800" dirty="0"/>
              <a:t>Loss Factors – inclusion of Transmission Losses in Real-Time Settlement and in transmission planning </a:t>
            </a:r>
            <a:r>
              <a:rPr lang="en-US" sz="1800" dirty="0" smtClean="0"/>
              <a:t>criteria </a:t>
            </a:r>
            <a:endParaRPr lang="en-US" sz="1700" b="1" dirty="0" smtClean="0"/>
          </a:p>
          <a:p>
            <a:pPr lvl="1"/>
            <a:endParaRPr lang="en-US" sz="1700" b="1" dirty="0" smtClean="0"/>
          </a:p>
          <a:p>
            <a:pPr lvl="0"/>
            <a:endParaRPr lang="en-US" sz="2000" b="1" dirty="0"/>
          </a:p>
          <a:p>
            <a:pPr marL="366713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65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>
                <a:solidFill>
                  <a:schemeClr val="tx1"/>
                </a:solidFill>
              </a:rPr>
              <a:t>November 30,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240432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Informational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000" b="1" dirty="0" smtClean="0"/>
          </a:p>
          <a:p>
            <a:r>
              <a:rPr lang="en-US" sz="2000" b="1" dirty="0" smtClean="0"/>
              <a:t>RI00 (Resource Integration and Ongoing Operations) Project</a:t>
            </a:r>
          </a:p>
          <a:p>
            <a:pPr lvl="1"/>
            <a:r>
              <a:rPr lang="en-US" sz="1800" dirty="0" smtClean="0"/>
              <a:t>Formally known as RARF Replacement Project</a:t>
            </a:r>
          </a:p>
          <a:p>
            <a:pPr lvl="1"/>
            <a:r>
              <a:rPr lang="en-US" sz="1800" b="1" dirty="0" smtClean="0"/>
              <a:t>ROS created task force to address short term need for input from multiple MPs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72861" y="6263524"/>
            <a:ext cx="5421313" cy="365125"/>
          </a:xfrm>
        </p:spPr>
        <p:txBody>
          <a:bodyPr/>
          <a:lstStyle/>
          <a:p>
            <a:pPr algn="ctr" eaLnBrk="0" hangingPunct="0"/>
            <a:r>
              <a:rPr lang="en-US" altLang="en-US" sz="1000" dirty="0">
                <a:solidFill>
                  <a:schemeClr val="tx1"/>
                </a:solidFill>
              </a:rPr>
              <a:t>November 30,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31158067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24497</TotalTime>
  <Words>142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Median</vt:lpstr>
      <vt:lpstr>1_Median</vt:lpstr>
      <vt:lpstr>PowerPoint Presentation</vt:lpstr>
      <vt:lpstr>Informational Items</vt:lpstr>
      <vt:lpstr>Informational Items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Bern, Alan</cp:lastModifiedBy>
  <cp:revision>959</cp:revision>
  <cp:lastPrinted>2017-05-22T18:26:12Z</cp:lastPrinted>
  <dcterms:created xsi:type="dcterms:W3CDTF">2010-04-12T23:12:02Z</dcterms:created>
  <dcterms:modified xsi:type="dcterms:W3CDTF">2017-11-27T16:37:16Z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