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sldIdLst>
    <p:sldId id="256" r:id="rId2"/>
    <p:sldId id="257" r:id="rId3"/>
    <p:sldId id="259" r:id="rId4"/>
    <p:sldId id="261" r:id="rId5"/>
    <p:sldId id="258" r:id="rId6"/>
    <p:sldId id="265" r:id="rId7"/>
    <p:sldId id="260" r:id="rId8"/>
    <p:sldId id="264" r:id="rId9"/>
    <p:sldId id="262" r:id="rId10"/>
    <p:sldId id="263"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48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0065BE-0657-4A47-90AD-C21C55E16B19}" type="datetime4">
              <a:rPr lang="en-US" smtClean="0"/>
              <a:pPr/>
              <a:t>November 17,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C3AA4-67BE-44F7-809A-3582401494AF}" type="datetime4">
              <a:rPr lang="en-US" smtClean="0"/>
              <a:pPr/>
              <a:t>November 17,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72EEB-1769-4776-AD69-E7C1260563EB}" type="datetime4">
              <a:rPr lang="en-US" smtClean="0"/>
              <a:pPr/>
              <a:t>November 17,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7BB8AF-C16A-4836-A92D-61834B5F0BA5}" type="datetime4">
              <a:rPr lang="en-US" smtClean="0"/>
              <a:pPr/>
              <a:t>November 17,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647D2193-4505-4A75-99BB-880C6989A757}" type="datetime4">
              <a:rPr lang="en-US" smtClean="0"/>
              <a:pPr/>
              <a:t>November 17,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3A18F4-33C3-445B-924C-31108C51719C}" type="datetime4">
              <a:rPr lang="en-US" smtClean="0"/>
              <a:pPr/>
              <a:t>November 17,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F7543A-E259-478F-9E0D-57BA40E442B7}" type="datetime4">
              <a:rPr lang="en-US" smtClean="0"/>
              <a:pPr/>
              <a:t>November 17, 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FB012D-77A1-44B0-BB26-329BA1EE55C9}" type="datetime4">
              <a:rPr lang="en-US" smtClean="0"/>
              <a:pPr/>
              <a:t>November 17, 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pPr/>
              <a:t>November 17, 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C7EAB0C-2220-4D0E-A0DD-DB7FA0F742F4}" type="datetime4">
              <a:rPr lang="en-US" smtClean="0"/>
              <a:pPr/>
              <a:t>November 17, 2017</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Drag picture to placeholder or click icon to add</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416D63-31BF-4B94-B6C5-E20B2C63F515}" type="datetime4">
              <a:rPr lang="en-US" smtClean="0"/>
              <a:pPr/>
              <a:t>November 17,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2B1B13E-D5AF-485E-81A1-82A140076526}" type="datetime4">
              <a:rPr lang="en-US" smtClean="0"/>
              <a:pPr/>
              <a:t>November 17, 2017</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Direction of Federal Level and other ISOs Regarding Non-wires Alternatives</a:t>
            </a:r>
          </a:p>
        </p:txBody>
      </p:sp>
      <p:sp>
        <p:nvSpPr>
          <p:cNvPr id="3" name="Subtitle 2"/>
          <p:cNvSpPr>
            <a:spLocks noGrp="1"/>
          </p:cNvSpPr>
          <p:nvPr>
            <p:ph type="subTitle" idx="1"/>
          </p:nvPr>
        </p:nvSpPr>
        <p:spPr/>
        <p:txBody>
          <a:bodyPr/>
          <a:lstStyle/>
          <a:p>
            <a:r>
              <a:rPr lang="en-US" dirty="0" smtClean="0"/>
              <a:t>Cyrus Reed, Sierra Club, Lone Star Chapter</a:t>
            </a:r>
            <a:endParaRPr lang="en-US" dirty="0"/>
          </a:p>
        </p:txBody>
      </p:sp>
    </p:spTree>
    <p:extLst>
      <p:ext uri="{BB962C8B-B14F-4D97-AF65-F5344CB8AC3E}">
        <p14:creationId xmlns:p14="http://schemas.microsoft.com/office/powerpoint/2010/main" val="4101521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leaders on NEW Approaches to NTO</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New England ISO – first began incorporating EE and DR into long-term planning forecasts, as well as more recently potential study amounts</a:t>
            </a:r>
          </a:p>
          <a:p>
            <a:r>
              <a:rPr lang="en-US" dirty="0"/>
              <a:t>	</a:t>
            </a:r>
            <a:r>
              <a:rPr lang="en-US" dirty="0" smtClean="0"/>
              <a:t>performs analysis of hypothetical MRAs to identify combination of NTAs to address thermal and voltage area issue – which can lead to choosing this as issues arise </a:t>
            </a:r>
          </a:p>
          <a:p>
            <a:r>
              <a:rPr lang="en-US" dirty="0" smtClean="0"/>
              <a:t>New York – Through system-wide Reliability Needs Assessment identifies reliability needs for resource adequacy and transmission reliability for NYISO Board, then requests proposed solutions through RFP for market-based solution, and also  picks a TO backstop solution should Market not produce need</a:t>
            </a:r>
          </a:p>
          <a:p>
            <a:r>
              <a:rPr lang="en-US" dirty="0" smtClean="0"/>
              <a:t>MISO – largely limited as alternatives when there are retirements through the SSR (Suspension Support Resource), though beginning to address it in larger planning context </a:t>
            </a:r>
          </a:p>
          <a:p>
            <a:r>
              <a:rPr lang="en-US" dirty="0" smtClean="0"/>
              <a:t>CAISO – largely limited to local (distribution) level decisions in considering NTAs, though because of other laws (Storage mandate, Net-metering), NTAs are being developed</a:t>
            </a:r>
          </a:p>
          <a:p>
            <a:r>
              <a:rPr lang="en-US" dirty="0" smtClean="0"/>
              <a:t>STATE OF VERMONT – PREDATES FERC 1000 – Vermont System Planning Committee produces 20 year plan with lots of public participation (keep in mind only one TO), and actively considers NTA and work of Efficiency Vermont in planning</a:t>
            </a:r>
          </a:p>
          <a:p>
            <a:endParaRPr lang="en-US" dirty="0"/>
          </a:p>
        </p:txBody>
      </p:sp>
    </p:spTree>
    <p:extLst>
      <p:ext uri="{BB962C8B-B14F-4D97-AF65-F5344CB8AC3E}">
        <p14:creationId xmlns:p14="http://schemas.microsoft.com/office/powerpoint/2010/main" val="620860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recent examples</a:t>
            </a:r>
            <a:endParaRPr lang="en-US" dirty="0"/>
          </a:p>
        </p:txBody>
      </p:sp>
      <p:sp>
        <p:nvSpPr>
          <p:cNvPr id="3" name="Content Placeholder 2"/>
          <p:cNvSpPr>
            <a:spLocks noGrp="1"/>
          </p:cNvSpPr>
          <p:nvPr>
            <p:ph idx="1"/>
          </p:nvPr>
        </p:nvSpPr>
        <p:spPr/>
        <p:txBody>
          <a:bodyPr>
            <a:normAutofit fontScale="92500"/>
          </a:bodyPr>
          <a:lstStyle/>
          <a:p>
            <a:r>
              <a:rPr lang="en-US" dirty="0" smtClean="0"/>
              <a:t>NY PSC allows battery storage for reliability to also provide electricity to grid to lower peak demand as part of a NWA in Brooklyn/Queens through New York’s Reforming the Energy Vision initiative. </a:t>
            </a:r>
          </a:p>
          <a:p>
            <a:endParaRPr lang="en-US" dirty="0"/>
          </a:p>
          <a:p>
            <a:r>
              <a:rPr lang="en-US" dirty="0" smtClean="0"/>
              <a:t>As part of large upgrade, including transmission, Long Island Power authority to build two large energy-storage batteries to help with soaring summer energy demand, and a separate authority to build emergency generators. </a:t>
            </a:r>
          </a:p>
          <a:p>
            <a:endParaRPr lang="en-US" dirty="0"/>
          </a:p>
          <a:p>
            <a:r>
              <a:rPr lang="en-US" dirty="0" smtClean="0"/>
              <a:t>PJM began a pilot to model storage as a reliability tool – assuming unit used to control and improved energy flows to lower congestion – could lead to storage qualifying in </a:t>
            </a:r>
            <a:r>
              <a:rPr lang="en-US" dirty="0" smtClean="0"/>
              <a:t>future</a:t>
            </a:r>
          </a:p>
          <a:p>
            <a:r>
              <a:rPr lang="en-US" dirty="0" smtClean="0"/>
              <a:t>NE-ISO engaged in pilots in Greater Hartford –Central Connecticut, VT/NH and SEMA/RI area that simultaneously assessed MRAs and Transmission options going forward to give option to pursue MRA/NTA</a:t>
            </a:r>
          </a:p>
        </p:txBody>
      </p:sp>
    </p:spTree>
    <p:extLst>
      <p:ext uri="{BB962C8B-B14F-4D97-AF65-F5344CB8AC3E}">
        <p14:creationId xmlns:p14="http://schemas.microsoft.com/office/powerpoint/2010/main" val="217090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 ISO Planning Guide, 2013</a:t>
            </a:r>
            <a:endParaRPr lang="en-US" dirty="0"/>
          </a:p>
        </p:txBody>
      </p:sp>
      <p:sp>
        <p:nvSpPr>
          <p:cNvPr id="3" name="Content Placeholder 2"/>
          <p:cNvSpPr>
            <a:spLocks noGrp="1"/>
          </p:cNvSpPr>
          <p:nvPr>
            <p:ph idx="1"/>
          </p:nvPr>
        </p:nvSpPr>
        <p:spPr/>
        <p:txBody>
          <a:bodyPr/>
          <a:lstStyle/>
          <a:p>
            <a:r>
              <a:rPr lang="en-US" dirty="0" smtClean="0"/>
              <a:t>“Assessing </a:t>
            </a:r>
            <a:r>
              <a:rPr lang="en-US" dirty="0"/>
              <a:t>the suitability of resources during the planning process can be challenging because of the wide variability of the characteristics, locations, and possible combinations of resources, such as central station and distributed generation resources, end-use efficiency, and storage technologies. To date, System Planning has performed MRA analysis for the VT/NH, Greater Hartford and SEMA/RI transmission projects. The results of these analyses are available to the marketplace to encourage their development and/or to encourage the transmission </a:t>
            </a:r>
            <a:r>
              <a:rPr lang="en-US" dirty="0" smtClean="0"/>
              <a:t>owner to pursue the MRA as part of the transmission process.”</a:t>
            </a:r>
            <a:endParaRPr lang="en-US" dirty="0"/>
          </a:p>
          <a:p>
            <a:endParaRPr lang="en-US" dirty="0"/>
          </a:p>
        </p:txBody>
      </p:sp>
    </p:spTree>
    <p:extLst>
      <p:ext uri="{BB962C8B-B14F-4D97-AF65-F5344CB8AC3E}">
        <p14:creationId xmlns:p14="http://schemas.microsoft.com/office/powerpoint/2010/main" val="2070154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 of all options to meet transmission needs? </a:t>
            </a:r>
            <a:endParaRPr lang="en-US" dirty="0"/>
          </a:p>
        </p:txBody>
      </p:sp>
      <p:sp>
        <p:nvSpPr>
          <p:cNvPr id="3" name="Content Placeholder 2"/>
          <p:cNvSpPr>
            <a:spLocks noGrp="1"/>
          </p:cNvSpPr>
          <p:nvPr>
            <p:ph idx="1"/>
          </p:nvPr>
        </p:nvSpPr>
        <p:spPr/>
        <p:txBody>
          <a:bodyPr>
            <a:normAutofit lnSpcReduction="10000"/>
          </a:bodyPr>
          <a:lstStyle/>
          <a:p>
            <a:r>
              <a:rPr lang="en-US" sz="1800" dirty="0" smtClean="0"/>
              <a:t>Just what are NWA/NTAs? </a:t>
            </a:r>
          </a:p>
          <a:p>
            <a:r>
              <a:rPr lang="en-US" sz="1800" dirty="0" smtClean="0"/>
              <a:t>History of FERC on issue</a:t>
            </a:r>
          </a:p>
          <a:p>
            <a:r>
              <a:rPr lang="en-US" sz="1800" dirty="0" smtClean="0"/>
              <a:t>State Laws</a:t>
            </a:r>
          </a:p>
          <a:p>
            <a:r>
              <a:rPr lang="en-US" sz="1800" dirty="0" smtClean="0"/>
              <a:t>RTOs Use of  Alternatives -- Process</a:t>
            </a:r>
          </a:p>
          <a:p>
            <a:r>
              <a:rPr lang="en-US" sz="1800" dirty="0"/>
              <a:t>	</a:t>
            </a:r>
            <a:r>
              <a:rPr lang="en-US" sz="1800" dirty="0" smtClean="0"/>
              <a:t>MISO</a:t>
            </a:r>
          </a:p>
          <a:p>
            <a:r>
              <a:rPr lang="en-US" sz="1800" dirty="0"/>
              <a:t>	</a:t>
            </a:r>
            <a:r>
              <a:rPr lang="en-US" sz="1800" dirty="0" smtClean="0"/>
              <a:t>New England-ISO</a:t>
            </a:r>
          </a:p>
          <a:p>
            <a:r>
              <a:rPr lang="en-US" sz="1800" dirty="0"/>
              <a:t>	</a:t>
            </a:r>
            <a:r>
              <a:rPr lang="en-US" sz="1800" dirty="0" smtClean="0"/>
              <a:t>NYISO</a:t>
            </a:r>
          </a:p>
          <a:p>
            <a:r>
              <a:rPr lang="en-US" sz="1800" dirty="0"/>
              <a:t>	</a:t>
            </a:r>
            <a:r>
              <a:rPr lang="en-US" sz="1800" dirty="0" smtClean="0"/>
              <a:t>CAISO</a:t>
            </a:r>
          </a:p>
          <a:p>
            <a:r>
              <a:rPr lang="en-US" sz="1800" dirty="0"/>
              <a:t>	</a:t>
            </a:r>
            <a:r>
              <a:rPr lang="en-US" sz="1800" dirty="0" smtClean="0"/>
              <a:t>PJM</a:t>
            </a:r>
          </a:p>
          <a:p>
            <a:r>
              <a:rPr lang="en-US" sz="1800" dirty="0" smtClean="0"/>
              <a:t>Actual On-The-Ground Use of NTAs</a:t>
            </a:r>
          </a:p>
        </p:txBody>
      </p:sp>
    </p:spTree>
    <p:extLst>
      <p:ext uri="{BB962C8B-B14F-4D97-AF65-F5344CB8AC3E}">
        <p14:creationId xmlns:p14="http://schemas.microsoft.com/office/powerpoint/2010/main" val="3505566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Non-Transmission/Wires Alternatives</a:t>
            </a:r>
            <a:endParaRPr lang="en-US" dirty="0"/>
          </a:p>
        </p:txBody>
      </p:sp>
      <p:sp>
        <p:nvSpPr>
          <p:cNvPr id="3" name="Content Placeholder 2"/>
          <p:cNvSpPr>
            <a:spLocks noGrp="1"/>
          </p:cNvSpPr>
          <p:nvPr>
            <p:ph idx="1"/>
          </p:nvPr>
        </p:nvSpPr>
        <p:spPr/>
        <p:txBody>
          <a:bodyPr>
            <a:normAutofit/>
          </a:bodyPr>
          <a:lstStyle/>
          <a:p>
            <a:pPr>
              <a:buFont typeface="Arial"/>
              <a:buChar char="•"/>
            </a:pPr>
            <a:r>
              <a:rPr lang="en-US" sz="2000" dirty="0" smtClean="0"/>
              <a:t>Energy Efficiency</a:t>
            </a:r>
          </a:p>
          <a:p>
            <a:pPr>
              <a:buFont typeface="Arial"/>
              <a:buChar char="•"/>
            </a:pPr>
            <a:r>
              <a:rPr lang="en-US" sz="2000" dirty="0" smtClean="0"/>
              <a:t>Energy Storage</a:t>
            </a:r>
          </a:p>
          <a:p>
            <a:pPr>
              <a:buFont typeface="Arial"/>
              <a:buChar char="•"/>
            </a:pPr>
            <a:r>
              <a:rPr lang="en-US" sz="2000" dirty="0" smtClean="0"/>
              <a:t>Demand Response</a:t>
            </a:r>
          </a:p>
          <a:p>
            <a:pPr>
              <a:buFont typeface="Arial"/>
              <a:buChar char="•"/>
            </a:pPr>
            <a:r>
              <a:rPr lang="en-US" sz="2000" dirty="0" smtClean="0"/>
              <a:t>Distributed Generation, as Aggregated</a:t>
            </a:r>
          </a:p>
          <a:p>
            <a:pPr>
              <a:buFont typeface="Arial"/>
              <a:buChar char="•"/>
            </a:pPr>
            <a:r>
              <a:rPr lang="en-US" sz="2000" dirty="0" smtClean="0"/>
              <a:t>Traditional Generation sited near loads</a:t>
            </a:r>
          </a:p>
          <a:p>
            <a:pPr>
              <a:buFont typeface="Arial"/>
              <a:buChar char="•"/>
            </a:pPr>
            <a:r>
              <a:rPr lang="en-US" sz="2000" dirty="0" smtClean="0"/>
              <a:t>Micro-Grids</a:t>
            </a:r>
          </a:p>
          <a:p>
            <a:pPr>
              <a:buFont typeface="Arial"/>
              <a:buChar char="•"/>
            </a:pPr>
            <a:r>
              <a:rPr lang="en-US" sz="2000" dirty="0" smtClean="0"/>
              <a:t>Transmission in a smaller scale plus one of the above</a:t>
            </a:r>
            <a:endParaRPr lang="en-US" sz="2000" dirty="0"/>
          </a:p>
        </p:txBody>
      </p:sp>
    </p:spTree>
    <p:extLst>
      <p:ext uri="{BB962C8B-B14F-4D97-AF65-F5344CB8AC3E}">
        <p14:creationId xmlns:p14="http://schemas.microsoft.com/office/powerpoint/2010/main" val="632243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92500"/>
          </a:bodyPr>
          <a:lstStyle/>
          <a:p>
            <a:r>
              <a:rPr lang="en-US" dirty="0" smtClean="0"/>
              <a:t>Passive</a:t>
            </a:r>
          </a:p>
          <a:p>
            <a:endParaRPr lang="en-US" dirty="0"/>
          </a:p>
          <a:p>
            <a:r>
              <a:rPr lang="en-US" dirty="0" smtClean="0"/>
              <a:t>Growth in EE/DR/DG can impact future loads, delaying or avoiding need for transmission lines/substations</a:t>
            </a:r>
            <a:endParaRPr lang="en-US" dirty="0"/>
          </a:p>
        </p:txBody>
      </p:sp>
      <p:sp>
        <p:nvSpPr>
          <p:cNvPr id="3" name="Content Placeholder 2"/>
          <p:cNvSpPr>
            <a:spLocks noGrp="1"/>
          </p:cNvSpPr>
          <p:nvPr>
            <p:ph sz="half" idx="2"/>
          </p:nvPr>
        </p:nvSpPr>
        <p:spPr/>
        <p:txBody>
          <a:bodyPr>
            <a:normAutofit fontScale="92500"/>
          </a:bodyPr>
          <a:lstStyle/>
          <a:p>
            <a:r>
              <a:rPr lang="en-US" dirty="0" smtClean="0"/>
              <a:t>Active</a:t>
            </a:r>
          </a:p>
          <a:p>
            <a:endParaRPr lang="en-US" dirty="0"/>
          </a:p>
          <a:p>
            <a:r>
              <a:rPr lang="en-US" dirty="0" smtClean="0"/>
              <a:t>Actual decision to increase NTAs, offer alternatives instead of a transmission solution</a:t>
            </a:r>
            <a:endParaRPr lang="en-US" dirty="0"/>
          </a:p>
        </p:txBody>
      </p:sp>
      <p:sp>
        <p:nvSpPr>
          <p:cNvPr id="4" name="Title 3"/>
          <p:cNvSpPr>
            <a:spLocks noGrp="1"/>
          </p:cNvSpPr>
          <p:nvPr>
            <p:ph type="title"/>
          </p:nvPr>
        </p:nvSpPr>
        <p:spPr/>
        <p:txBody>
          <a:bodyPr/>
          <a:lstStyle/>
          <a:p>
            <a:r>
              <a:rPr lang="en-US" dirty="0" smtClean="0"/>
              <a:t>Active </a:t>
            </a:r>
            <a:r>
              <a:rPr lang="en-US" dirty="0" err="1" smtClean="0"/>
              <a:t>vs</a:t>
            </a:r>
            <a:r>
              <a:rPr lang="en-US" dirty="0" smtClean="0"/>
              <a:t> Passive</a:t>
            </a:r>
            <a:endParaRPr lang="en-US" dirty="0"/>
          </a:p>
        </p:txBody>
      </p:sp>
    </p:spTree>
    <p:extLst>
      <p:ext uri="{BB962C8B-B14F-4D97-AF65-F5344CB8AC3E}">
        <p14:creationId xmlns:p14="http://schemas.microsoft.com/office/powerpoint/2010/main" val="239938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62500" lnSpcReduction="20000"/>
          </a:bodyPr>
          <a:lstStyle/>
          <a:p>
            <a:r>
              <a:rPr lang="en-US" dirty="0" smtClean="0"/>
              <a:t>Order 890-A</a:t>
            </a:r>
          </a:p>
          <a:p>
            <a:r>
              <a:rPr lang="en-US" dirty="0" smtClean="0"/>
              <a:t>2007 – Give comparable consideration to all types of solutions in grid process </a:t>
            </a:r>
          </a:p>
          <a:p>
            <a:r>
              <a:rPr lang="en-US" dirty="0" smtClean="0"/>
              <a:t>Make sure states and programs are participants</a:t>
            </a:r>
          </a:p>
          <a:p>
            <a:r>
              <a:rPr lang="en-US" dirty="0" smtClean="0"/>
              <a:t>Largely process, participatory reform </a:t>
            </a:r>
          </a:p>
          <a:p>
            <a:r>
              <a:rPr lang="en-US" dirty="0" smtClean="0"/>
              <a:t>Did not authorize Non-Transmission Alternatives to recover their costs in the way that transmission can	</a:t>
            </a:r>
            <a:endParaRPr lang="en-US" dirty="0"/>
          </a:p>
        </p:txBody>
      </p:sp>
      <p:sp>
        <p:nvSpPr>
          <p:cNvPr id="3" name="Content Placeholder 2"/>
          <p:cNvSpPr>
            <a:spLocks noGrp="1"/>
          </p:cNvSpPr>
          <p:nvPr>
            <p:ph sz="half" idx="2"/>
          </p:nvPr>
        </p:nvSpPr>
        <p:spPr/>
        <p:txBody>
          <a:bodyPr>
            <a:normAutofit fontScale="62500" lnSpcReduction="20000"/>
          </a:bodyPr>
          <a:lstStyle/>
          <a:p>
            <a:r>
              <a:rPr lang="en-US" dirty="0" smtClean="0"/>
              <a:t>Order 1000 – 2011</a:t>
            </a:r>
          </a:p>
          <a:p>
            <a:r>
              <a:rPr lang="en-US" dirty="0" smtClean="0"/>
              <a:t>More direct -- builds on 890, but applies it more broadly to the Regional Grid Planning Process</a:t>
            </a:r>
          </a:p>
          <a:p>
            <a:r>
              <a:rPr lang="en-US" dirty="0" smtClean="0"/>
              <a:t>However, still stated that “issue of cost recovery for NTAs beyond scope of other cost allocation reforms” though “may be eligible for treatment as transmission for ratemaking purposes.” </a:t>
            </a:r>
            <a:endParaRPr lang="en-US" dirty="0"/>
          </a:p>
        </p:txBody>
      </p:sp>
      <p:sp>
        <p:nvSpPr>
          <p:cNvPr id="4" name="Title 3"/>
          <p:cNvSpPr>
            <a:spLocks noGrp="1"/>
          </p:cNvSpPr>
          <p:nvPr>
            <p:ph type="title"/>
          </p:nvPr>
        </p:nvSpPr>
        <p:spPr/>
        <p:txBody>
          <a:bodyPr/>
          <a:lstStyle/>
          <a:p>
            <a:r>
              <a:rPr lang="en-US" dirty="0" smtClean="0"/>
              <a:t>FERC ACTIONS</a:t>
            </a:r>
            <a:endParaRPr lang="en-US" dirty="0"/>
          </a:p>
        </p:txBody>
      </p:sp>
    </p:spTree>
    <p:extLst>
      <p:ext uri="{BB962C8B-B14F-4D97-AF65-F5344CB8AC3E}">
        <p14:creationId xmlns:p14="http://schemas.microsoft.com/office/powerpoint/2010/main" val="2659288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1000 – Regional Planning</a:t>
            </a:r>
            <a:endParaRPr lang="en-US" dirty="0"/>
          </a:p>
        </p:txBody>
      </p:sp>
      <p:pic>
        <p:nvPicPr>
          <p:cNvPr id="4" name="Content Placeholder 3"/>
          <p:cNvPicPr>
            <a:picLocks noGrp="1" noChangeAspect="1"/>
          </p:cNvPicPr>
          <p:nvPr>
            <p:ph idx="1"/>
          </p:nvPr>
        </p:nvPicPr>
        <p:blipFill>
          <a:blip r:embed="rId2"/>
          <a:srcRect t="10558" b="10558"/>
          <a:stretch>
            <a:fillRect/>
          </a:stretch>
        </p:blipFill>
        <p:spPr>
          <a:prstGeom prst="rect">
            <a:avLst/>
          </a:prstGeom>
        </p:spPr>
      </p:pic>
    </p:spTree>
    <p:extLst>
      <p:ext uri="{BB962C8B-B14F-4D97-AF65-F5344CB8AC3E}">
        <p14:creationId xmlns:p14="http://schemas.microsoft.com/office/powerpoint/2010/main" val="245690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FERC Order 1000 Continued (Planning, Cost, Participation)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Planning: Each utility must participate in regional plan; must consider and </a:t>
            </a:r>
            <a:r>
              <a:rPr lang="en-US" dirty="0"/>
              <a:t>analyze transmission needs and solutions driven by other public policies like energy efficiency and renewable portfolio standards, etc.</a:t>
            </a:r>
            <a:r>
              <a:rPr lang="en-US" dirty="0" smtClean="0"/>
              <a:t>); must consider non-transmission solutions.</a:t>
            </a:r>
          </a:p>
          <a:p>
            <a:r>
              <a:rPr lang="en-US" dirty="0" smtClean="0"/>
              <a:t>Cost Allocation: Must participate and look at cost allocation based on principles; must develop common cost-allocation tariffs/principles, and again, must assess CBA of non-transmission solutions</a:t>
            </a:r>
            <a:endParaRPr lang="en-US" dirty="0"/>
          </a:p>
          <a:p>
            <a:r>
              <a:rPr lang="en-US" dirty="0" smtClean="0"/>
              <a:t>Participation: Encouragement to third-party participation (merchant transmission and non-traditional actors), even as it recognizes the primacy of incumbent solutions. If delays occur, can require further analysis, including non-incumbent solutions</a:t>
            </a:r>
          </a:p>
          <a:p>
            <a:endParaRPr lang="en-US" dirty="0"/>
          </a:p>
          <a:p>
            <a:r>
              <a:rPr lang="en-US" dirty="0" smtClean="0"/>
              <a:t>Transmission companies must compare and look at DSM as more than just a reduction in load</a:t>
            </a:r>
          </a:p>
          <a:p>
            <a:r>
              <a:rPr lang="en-US" dirty="0" smtClean="0"/>
              <a:t>	i.e. Not just look at static DSM as reduction to load but as an “active” participant – </a:t>
            </a:r>
            <a:r>
              <a:rPr lang="en-US" dirty="0" err="1" smtClean="0"/>
              <a:t>ie</a:t>
            </a:r>
            <a:r>
              <a:rPr lang="en-US" dirty="0" smtClean="0"/>
              <a:t> what happens if you actively increase it/use it to solve transmission issues</a:t>
            </a:r>
          </a:p>
        </p:txBody>
      </p:sp>
    </p:spTree>
    <p:extLst>
      <p:ext uri="{BB962C8B-B14F-4D97-AF65-F5344CB8AC3E}">
        <p14:creationId xmlns:p14="http://schemas.microsoft.com/office/powerpoint/2010/main" val="4151054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a:t>
            </a:r>
            <a:r>
              <a:rPr lang="en-US" dirty="0" err="1" smtClean="0"/>
              <a:t>vs</a:t>
            </a:r>
            <a:r>
              <a:rPr lang="en-US" dirty="0" smtClean="0"/>
              <a:t> reality</a:t>
            </a:r>
            <a:endParaRPr lang="en-US" dirty="0"/>
          </a:p>
        </p:txBody>
      </p:sp>
      <p:sp>
        <p:nvSpPr>
          <p:cNvPr id="3" name="Content Placeholder 2"/>
          <p:cNvSpPr>
            <a:spLocks noGrp="1"/>
          </p:cNvSpPr>
          <p:nvPr>
            <p:ph idx="1"/>
          </p:nvPr>
        </p:nvSpPr>
        <p:spPr/>
        <p:txBody>
          <a:bodyPr>
            <a:normAutofit fontScale="70000" lnSpcReduction="20000"/>
          </a:bodyPr>
          <a:lstStyle/>
          <a:p>
            <a:r>
              <a:rPr lang="en-US" sz="2000" dirty="0"/>
              <a:t>FERC 1000 lacked lots of details, to be worked out at ISO/RTO </a:t>
            </a:r>
            <a:r>
              <a:rPr lang="en-US" sz="2000" dirty="0" smtClean="0"/>
              <a:t>Level</a:t>
            </a:r>
          </a:p>
          <a:p>
            <a:r>
              <a:rPr lang="en-US" sz="2000" dirty="0" smtClean="0"/>
              <a:t>“Comparable Consideration” in most ISOs has not led to real alternative analysis for NTAs</a:t>
            </a:r>
          </a:p>
          <a:p>
            <a:r>
              <a:rPr lang="en-US" sz="2000" dirty="0" smtClean="0"/>
              <a:t>Thus, regions like MISO and SERC appear to have no specific requirements on NTAs, other than they must be considered</a:t>
            </a:r>
            <a:endParaRPr lang="en-US" sz="2000" dirty="0"/>
          </a:p>
          <a:p>
            <a:r>
              <a:rPr lang="en-US" sz="2000" dirty="0" smtClean="0"/>
              <a:t>Cost-Allocation of NTAs beyond the requirement</a:t>
            </a:r>
            <a:endParaRPr lang="en-US" sz="2000" dirty="0"/>
          </a:p>
          <a:p>
            <a:r>
              <a:rPr lang="en-US" sz="2000" dirty="0" smtClean="0"/>
              <a:t>Transmission planners (and ISOs):</a:t>
            </a:r>
          </a:p>
          <a:p>
            <a:r>
              <a:rPr lang="en-US" sz="2000" dirty="0"/>
              <a:t>	</a:t>
            </a:r>
            <a:r>
              <a:rPr lang="en-US" sz="2000" dirty="0" smtClean="0"/>
              <a:t>More comfortable with transmission solutions</a:t>
            </a:r>
          </a:p>
          <a:p>
            <a:r>
              <a:rPr lang="en-US" sz="2000" dirty="0"/>
              <a:t>	</a:t>
            </a:r>
            <a:r>
              <a:rPr lang="en-US" sz="2000" dirty="0" smtClean="0"/>
              <a:t>Able to recover costs on transmission infrastructure</a:t>
            </a:r>
          </a:p>
          <a:p>
            <a:r>
              <a:rPr lang="en-US" sz="2000" dirty="0"/>
              <a:t>	</a:t>
            </a:r>
            <a:r>
              <a:rPr lang="en-US" sz="2000" dirty="0" smtClean="0"/>
              <a:t>Have more influence than non-traditional market participants</a:t>
            </a:r>
          </a:p>
          <a:p>
            <a:r>
              <a:rPr lang="en-US" sz="2000" dirty="0" smtClean="0"/>
              <a:t>No obvious powerful stakeholder to champion NTAs – ESCOs do not generally participate at RTO level</a:t>
            </a:r>
          </a:p>
          <a:p>
            <a:r>
              <a:rPr lang="en-US" sz="2000" dirty="0" smtClean="0"/>
              <a:t>Co-benefits of DR/EE/Storage (less pollution, less water use, </a:t>
            </a:r>
            <a:r>
              <a:rPr lang="en-US" sz="2000" dirty="0" err="1" smtClean="0"/>
              <a:t>etc</a:t>
            </a:r>
            <a:r>
              <a:rPr lang="en-US" sz="2000" dirty="0" smtClean="0"/>
              <a:t>) do not fit inside the framework of comparing Traditional vs. NTAs for cost-benefit analysis</a:t>
            </a:r>
          </a:p>
          <a:p>
            <a:endParaRPr lang="en-US" sz="2000" dirty="0"/>
          </a:p>
        </p:txBody>
      </p:sp>
    </p:spTree>
    <p:extLst>
      <p:ext uri="{BB962C8B-B14F-4D97-AF65-F5344CB8AC3E}">
        <p14:creationId xmlns:p14="http://schemas.microsoft.com/office/powerpoint/2010/main" val="2712664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70000" lnSpcReduction="20000"/>
          </a:bodyPr>
          <a:lstStyle/>
          <a:p>
            <a:r>
              <a:rPr lang="en-US" dirty="0" smtClean="0"/>
              <a:t>Sustainable FERC project and others successfully defeated initial NYISO proposed tariff that was transmission solution-only through FERC</a:t>
            </a:r>
          </a:p>
          <a:p>
            <a:r>
              <a:rPr lang="en-US" dirty="0" smtClean="0"/>
              <a:t>MISO decision to require more consideration of NTAs when coal plants retire</a:t>
            </a:r>
            <a:endParaRPr lang="en-US" dirty="0"/>
          </a:p>
        </p:txBody>
      </p:sp>
      <p:sp>
        <p:nvSpPr>
          <p:cNvPr id="3" name="Content Placeholder 2"/>
          <p:cNvSpPr>
            <a:spLocks noGrp="1"/>
          </p:cNvSpPr>
          <p:nvPr>
            <p:ph sz="half" idx="2"/>
          </p:nvPr>
        </p:nvSpPr>
        <p:spPr/>
        <p:txBody>
          <a:bodyPr>
            <a:normAutofit fontScale="70000" lnSpcReduction="20000"/>
          </a:bodyPr>
          <a:lstStyle/>
          <a:p>
            <a:r>
              <a:rPr lang="en-US" dirty="0" smtClean="0"/>
              <a:t>Storage Policy (2017) –</a:t>
            </a:r>
          </a:p>
          <a:p>
            <a:r>
              <a:rPr lang="en-US" dirty="0" smtClean="0"/>
              <a:t>FERC Released policy on electric storage, which states that storage can be utilized both for reliability and participate in the market and should not be discriminated against.. (Docket No. Pl 17-2-00 – “Utilization of Electric Storage for Multiple Services”)</a:t>
            </a:r>
            <a:endParaRPr lang="en-US" dirty="0"/>
          </a:p>
        </p:txBody>
      </p:sp>
      <p:sp>
        <p:nvSpPr>
          <p:cNvPr id="4" name="Title 3"/>
          <p:cNvSpPr>
            <a:spLocks noGrp="1"/>
          </p:cNvSpPr>
          <p:nvPr>
            <p:ph type="title"/>
          </p:nvPr>
        </p:nvSpPr>
        <p:spPr/>
        <p:txBody>
          <a:bodyPr/>
          <a:lstStyle/>
          <a:p>
            <a:r>
              <a:rPr lang="en-US" dirty="0" smtClean="0"/>
              <a:t>Other </a:t>
            </a:r>
            <a:r>
              <a:rPr lang="en-US" dirty="0" err="1" smtClean="0"/>
              <a:t>Ferc</a:t>
            </a:r>
            <a:r>
              <a:rPr lang="en-US" dirty="0" smtClean="0"/>
              <a:t>-Related Decisions</a:t>
            </a:r>
            <a:endParaRPr lang="en-US" dirty="0"/>
          </a:p>
        </p:txBody>
      </p:sp>
    </p:spTree>
    <p:extLst>
      <p:ext uri="{BB962C8B-B14F-4D97-AF65-F5344CB8AC3E}">
        <p14:creationId xmlns:p14="http://schemas.microsoft.com/office/powerpoint/2010/main" val="42790265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Angles.thmx</Template>
  <TotalTime>249</TotalTime>
  <Words>836</Words>
  <Application>Microsoft Macintosh PowerPoint</Application>
  <PresentationFormat>On-screen Show (4:3)</PresentationFormat>
  <Paragraphs>77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Angles</vt:lpstr>
      <vt:lpstr>Direction of Federal Level and other ISOs Regarding Non-wires Alternatives</vt:lpstr>
      <vt:lpstr>Consideration of all options to meet transmission needs? </vt:lpstr>
      <vt:lpstr>Non-Transmission/Wires Alternatives</vt:lpstr>
      <vt:lpstr>Active vs Passive</vt:lpstr>
      <vt:lpstr>FERC ACTIONS</vt:lpstr>
      <vt:lpstr>Order 1000 – Regional Planning</vt:lpstr>
      <vt:lpstr>FERC Order 1000 Continued (Planning, Cost, Participation)</vt:lpstr>
      <vt:lpstr>Law vs reality</vt:lpstr>
      <vt:lpstr>Other Ferc-Related Decisions</vt:lpstr>
      <vt:lpstr>The leaders on NEW Approaches to NTO</vt:lpstr>
      <vt:lpstr>Some recent examples</vt:lpstr>
      <vt:lpstr>NE ISO Planning Guide, 2013</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Direction of Federal Level and other ISOs Regarding Non-wires Alternatives</dc:title>
  <dc:creator>Reed Cyrus</dc:creator>
  <cp:lastModifiedBy>Reed Cyrus</cp:lastModifiedBy>
  <cp:revision>19</cp:revision>
  <dcterms:created xsi:type="dcterms:W3CDTF">2017-11-15T19:46:39Z</dcterms:created>
  <dcterms:modified xsi:type="dcterms:W3CDTF">2017-11-17T13:31:57Z</dcterms:modified>
</cp:coreProperties>
</file>