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4"/>
  </p:notesMasterIdLst>
  <p:handoutMasterIdLst>
    <p:handoutMasterId r:id="rId15"/>
  </p:handoutMasterIdLst>
  <p:sldIdLst>
    <p:sldId id="260" r:id="rId6"/>
    <p:sldId id="275" r:id="rId7"/>
    <p:sldId id="281" r:id="rId8"/>
    <p:sldId id="279" r:id="rId9"/>
    <p:sldId id="280" r:id="rId10"/>
    <p:sldId id="276" r:id="rId11"/>
    <p:sldId id="277" r:id="rId12"/>
    <p:sldId id="27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1086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BAAE16-CD99-4BB1-BE99-FF5D3208EFBE}" type="doc">
      <dgm:prSet loTypeId="urn:microsoft.com/office/officeart/2005/8/layout/radial4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6A7ED89-1597-49F8-9AB0-2CA44F5913A9}">
      <dgm:prSet phldrT="[Text]"/>
      <dgm:spPr/>
      <dgm:t>
        <a:bodyPr/>
        <a:lstStyle/>
        <a:p>
          <a:r>
            <a:rPr lang="en-US" dirty="0" smtClean="0"/>
            <a:t>Transmission Project</a:t>
          </a:r>
          <a:endParaRPr lang="en-US" dirty="0"/>
        </a:p>
      </dgm:t>
    </dgm:pt>
    <dgm:pt modelId="{BBB478A0-5078-4BEE-9690-9AC42C2DD1C8}" type="parTrans" cxnId="{369DDAB4-EB95-4E78-8983-FC3256C08687}">
      <dgm:prSet/>
      <dgm:spPr/>
      <dgm:t>
        <a:bodyPr/>
        <a:lstStyle/>
        <a:p>
          <a:endParaRPr lang="en-US"/>
        </a:p>
      </dgm:t>
    </dgm:pt>
    <dgm:pt modelId="{BAD00F46-944D-4180-AC62-88A9AEF5200C}" type="sibTrans" cxnId="{369DDAB4-EB95-4E78-8983-FC3256C08687}">
      <dgm:prSet/>
      <dgm:spPr/>
      <dgm:t>
        <a:bodyPr/>
        <a:lstStyle/>
        <a:p>
          <a:endParaRPr lang="en-US"/>
        </a:p>
      </dgm:t>
    </dgm:pt>
    <dgm:pt modelId="{8AAC6940-DB47-46B3-9341-0CFF2E39C4CD}">
      <dgm:prSet phldrT="[Text]"/>
      <dgm:spPr/>
      <dgm:t>
        <a:bodyPr/>
        <a:lstStyle/>
        <a:p>
          <a:r>
            <a:rPr lang="en-US" dirty="0" smtClean="0"/>
            <a:t>Regional Transmission Plan</a:t>
          </a:r>
          <a:endParaRPr lang="en-US" dirty="0"/>
        </a:p>
      </dgm:t>
    </dgm:pt>
    <dgm:pt modelId="{A2F12401-E79E-450F-BD85-9D74E901CAE5}" type="parTrans" cxnId="{35132F5C-691F-4790-ADFA-734F0EE02C10}">
      <dgm:prSet/>
      <dgm:spPr/>
      <dgm:t>
        <a:bodyPr/>
        <a:lstStyle/>
        <a:p>
          <a:endParaRPr lang="en-US"/>
        </a:p>
      </dgm:t>
    </dgm:pt>
    <dgm:pt modelId="{FE7B39D0-3EA0-463E-8452-AF0B48239839}" type="sibTrans" cxnId="{35132F5C-691F-4790-ADFA-734F0EE02C10}">
      <dgm:prSet/>
      <dgm:spPr/>
      <dgm:t>
        <a:bodyPr/>
        <a:lstStyle/>
        <a:p>
          <a:endParaRPr lang="en-US"/>
        </a:p>
      </dgm:t>
    </dgm:pt>
    <dgm:pt modelId="{1C8BE28C-4153-4424-B5CC-E06F5542834F}">
      <dgm:prSet phldrT="[Text]"/>
      <dgm:spPr/>
      <dgm:t>
        <a:bodyPr/>
        <a:lstStyle/>
        <a:p>
          <a:r>
            <a:rPr lang="en-US" dirty="0" smtClean="0"/>
            <a:t>Regional Planning Group Review</a:t>
          </a:r>
          <a:endParaRPr lang="en-US" dirty="0"/>
        </a:p>
      </dgm:t>
    </dgm:pt>
    <dgm:pt modelId="{86DDB46E-4A18-4376-A6DF-03E8579111BD}" type="parTrans" cxnId="{011C863D-4520-4284-9653-DCA2CA030CC3}">
      <dgm:prSet/>
      <dgm:spPr/>
      <dgm:t>
        <a:bodyPr/>
        <a:lstStyle/>
        <a:p>
          <a:endParaRPr lang="en-US"/>
        </a:p>
      </dgm:t>
    </dgm:pt>
    <dgm:pt modelId="{A469F188-FAAB-4CB8-86CC-CA5299392C15}" type="sibTrans" cxnId="{011C863D-4520-4284-9653-DCA2CA030CC3}">
      <dgm:prSet/>
      <dgm:spPr/>
      <dgm:t>
        <a:bodyPr/>
        <a:lstStyle/>
        <a:p>
          <a:endParaRPr lang="en-US"/>
        </a:p>
      </dgm:t>
    </dgm:pt>
    <dgm:pt modelId="{9553CDF8-942C-4E7F-B185-77FBCD9CBCF4}">
      <dgm:prSet phldrT="[Text]"/>
      <dgm:spPr/>
      <dgm:t>
        <a:bodyPr/>
        <a:lstStyle/>
        <a:p>
          <a:r>
            <a:rPr lang="en-US" dirty="0" smtClean="0"/>
            <a:t>TSP Internal Studies</a:t>
          </a:r>
          <a:endParaRPr lang="en-US" dirty="0"/>
        </a:p>
      </dgm:t>
    </dgm:pt>
    <dgm:pt modelId="{5B681DFB-C295-4401-9CD2-9DFF9CEFD046}" type="parTrans" cxnId="{6C17B12E-74CD-40C5-8389-A72A33360536}">
      <dgm:prSet/>
      <dgm:spPr/>
      <dgm:t>
        <a:bodyPr/>
        <a:lstStyle/>
        <a:p>
          <a:endParaRPr lang="en-US"/>
        </a:p>
      </dgm:t>
    </dgm:pt>
    <dgm:pt modelId="{7623F458-7D85-4C4C-9B37-DAC671468A46}" type="sibTrans" cxnId="{6C17B12E-74CD-40C5-8389-A72A33360536}">
      <dgm:prSet/>
      <dgm:spPr/>
      <dgm:t>
        <a:bodyPr/>
        <a:lstStyle/>
        <a:p>
          <a:endParaRPr lang="en-US"/>
        </a:p>
      </dgm:t>
    </dgm:pt>
    <dgm:pt modelId="{27481734-B30A-415C-8D32-D1B9BE4AC6ED}" type="pres">
      <dgm:prSet presAssocID="{6FBAAE16-CD99-4BB1-BE99-FF5D3208EFBE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6809F56-07CA-4E15-AC23-96E0C91FB75F}" type="pres">
      <dgm:prSet presAssocID="{F6A7ED89-1597-49F8-9AB0-2CA44F5913A9}" presName="centerShape" presStyleLbl="node0" presStyleIdx="0" presStyleCnt="1"/>
      <dgm:spPr/>
      <dgm:t>
        <a:bodyPr/>
        <a:lstStyle/>
        <a:p>
          <a:endParaRPr lang="en-US"/>
        </a:p>
      </dgm:t>
    </dgm:pt>
    <dgm:pt modelId="{CDE0D4D9-78DE-42DD-858B-A3E75B304806}" type="pres">
      <dgm:prSet presAssocID="{A2F12401-E79E-450F-BD85-9D74E901CAE5}" presName="parTrans" presStyleLbl="bgSibTrans2D1" presStyleIdx="0" presStyleCnt="3"/>
      <dgm:spPr/>
    </dgm:pt>
    <dgm:pt modelId="{46E60BE3-BAEC-4228-AA44-9C4437453A31}" type="pres">
      <dgm:prSet presAssocID="{8AAC6940-DB47-46B3-9341-0CFF2E39C4C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238625-2316-482C-A1ED-857CE1A1A710}" type="pres">
      <dgm:prSet presAssocID="{86DDB46E-4A18-4376-A6DF-03E8579111BD}" presName="parTrans" presStyleLbl="bgSibTrans2D1" presStyleIdx="1" presStyleCnt="3"/>
      <dgm:spPr/>
    </dgm:pt>
    <dgm:pt modelId="{EC7CFED3-8A27-4963-A586-F92DFA7552FC}" type="pres">
      <dgm:prSet presAssocID="{1C8BE28C-4153-4424-B5CC-E06F5542834F}" presName="node" presStyleLbl="node1" presStyleIdx="1" presStyleCnt="3">
        <dgm:presLayoutVars>
          <dgm:bulletEnabled val="1"/>
        </dgm:presLayoutVars>
      </dgm:prSet>
      <dgm:spPr/>
    </dgm:pt>
    <dgm:pt modelId="{C5EAA3BE-3A92-469B-82B9-D011ADF33251}" type="pres">
      <dgm:prSet presAssocID="{5B681DFB-C295-4401-9CD2-9DFF9CEFD046}" presName="parTrans" presStyleLbl="bgSibTrans2D1" presStyleIdx="2" presStyleCnt="3"/>
      <dgm:spPr/>
    </dgm:pt>
    <dgm:pt modelId="{2626666E-1D8A-4C09-938E-00F86D769AD8}" type="pres">
      <dgm:prSet presAssocID="{9553CDF8-942C-4E7F-B185-77FBCD9CBCF4}" presName="node" presStyleLbl="node1" presStyleIdx="2" presStyleCnt="3">
        <dgm:presLayoutVars>
          <dgm:bulletEnabled val="1"/>
        </dgm:presLayoutVars>
      </dgm:prSet>
      <dgm:spPr/>
    </dgm:pt>
  </dgm:ptLst>
  <dgm:cxnLst>
    <dgm:cxn modelId="{A66E358A-2B5A-44E5-BAA0-67EF494A3ECC}" type="presOf" srcId="{1C8BE28C-4153-4424-B5CC-E06F5542834F}" destId="{EC7CFED3-8A27-4963-A586-F92DFA7552FC}" srcOrd="0" destOrd="0" presId="urn:microsoft.com/office/officeart/2005/8/layout/radial4"/>
    <dgm:cxn modelId="{781453EA-010A-40C7-AB33-F45A8976A66B}" type="presOf" srcId="{86DDB46E-4A18-4376-A6DF-03E8579111BD}" destId="{6D238625-2316-482C-A1ED-857CE1A1A710}" srcOrd="0" destOrd="0" presId="urn:microsoft.com/office/officeart/2005/8/layout/radial4"/>
    <dgm:cxn modelId="{7174887A-BF52-47BF-9864-3C034F918C07}" type="presOf" srcId="{F6A7ED89-1597-49F8-9AB0-2CA44F5913A9}" destId="{E6809F56-07CA-4E15-AC23-96E0C91FB75F}" srcOrd="0" destOrd="0" presId="urn:microsoft.com/office/officeart/2005/8/layout/radial4"/>
    <dgm:cxn modelId="{A2D21A32-EDCC-477A-BC38-9C081CB4EF6B}" type="presOf" srcId="{A2F12401-E79E-450F-BD85-9D74E901CAE5}" destId="{CDE0D4D9-78DE-42DD-858B-A3E75B304806}" srcOrd="0" destOrd="0" presId="urn:microsoft.com/office/officeart/2005/8/layout/radial4"/>
    <dgm:cxn modelId="{4A90B965-3D37-42C3-B4F8-05C2E50C066D}" type="presOf" srcId="{6FBAAE16-CD99-4BB1-BE99-FF5D3208EFBE}" destId="{27481734-B30A-415C-8D32-D1B9BE4AC6ED}" srcOrd="0" destOrd="0" presId="urn:microsoft.com/office/officeart/2005/8/layout/radial4"/>
    <dgm:cxn modelId="{34C0F1EE-0877-4A83-B373-23D15254668A}" type="presOf" srcId="{9553CDF8-942C-4E7F-B185-77FBCD9CBCF4}" destId="{2626666E-1D8A-4C09-938E-00F86D769AD8}" srcOrd="0" destOrd="0" presId="urn:microsoft.com/office/officeart/2005/8/layout/radial4"/>
    <dgm:cxn modelId="{369DDAB4-EB95-4E78-8983-FC3256C08687}" srcId="{6FBAAE16-CD99-4BB1-BE99-FF5D3208EFBE}" destId="{F6A7ED89-1597-49F8-9AB0-2CA44F5913A9}" srcOrd="0" destOrd="0" parTransId="{BBB478A0-5078-4BEE-9690-9AC42C2DD1C8}" sibTransId="{BAD00F46-944D-4180-AC62-88A9AEF5200C}"/>
    <dgm:cxn modelId="{011C863D-4520-4284-9653-DCA2CA030CC3}" srcId="{F6A7ED89-1597-49F8-9AB0-2CA44F5913A9}" destId="{1C8BE28C-4153-4424-B5CC-E06F5542834F}" srcOrd="1" destOrd="0" parTransId="{86DDB46E-4A18-4376-A6DF-03E8579111BD}" sibTransId="{A469F188-FAAB-4CB8-86CC-CA5299392C15}"/>
    <dgm:cxn modelId="{500796FC-FC41-40E6-B132-04CDA806B815}" type="presOf" srcId="{8AAC6940-DB47-46B3-9341-0CFF2E39C4CD}" destId="{46E60BE3-BAEC-4228-AA44-9C4437453A31}" srcOrd="0" destOrd="0" presId="urn:microsoft.com/office/officeart/2005/8/layout/radial4"/>
    <dgm:cxn modelId="{35132F5C-691F-4790-ADFA-734F0EE02C10}" srcId="{F6A7ED89-1597-49F8-9AB0-2CA44F5913A9}" destId="{8AAC6940-DB47-46B3-9341-0CFF2E39C4CD}" srcOrd="0" destOrd="0" parTransId="{A2F12401-E79E-450F-BD85-9D74E901CAE5}" sibTransId="{FE7B39D0-3EA0-463E-8452-AF0B48239839}"/>
    <dgm:cxn modelId="{6C17B12E-74CD-40C5-8389-A72A33360536}" srcId="{F6A7ED89-1597-49F8-9AB0-2CA44F5913A9}" destId="{9553CDF8-942C-4E7F-B185-77FBCD9CBCF4}" srcOrd="2" destOrd="0" parTransId="{5B681DFB-C295-4401-9CD2-9DFF9CEFD046}" sibTransId="{7623F458-7D85-4C4C-9B37-DAC671468A46}"/>
    <dgm:cxn modelId="{B43E6D49-B229-4BEF-9E07-5E0AF69DED12}" type="presOf" srcId="{5B681DFB-C295-4401-9CD2-9DFF9CEFD046}" destId="{C5EAA3BE-3A92-469B-82B9-D011ADF33251}" srcOrd="0" destOrd="0" presId="urn:microsoft.com/office/officeart/2005/8/layout/radial4"/>
    <dgm:cxn modelId="{40B46525-EC7B-4632-9A16-578431C2ABAB}" type="presParOf" srcId="{27481734-B30A-415C-8D32-D1B9BE4AC6ED}" destId="{E6809F56-07CA-4E15-AC23-96E0C91FB75F}" srcOrd="0" destOrd="0" presId="urn:microsoft.com/office/officeart/2005/8/layout/radial4"/>
    <dgm:cxn modelId="{5650EAA2-4917-44BF-87C2-FD3D03F670D8}" type="presParOf" srcId="{27481734-B30A-415C-8D32-D1B9BE4AC6ED}" destId="{CDE0D4D9-78DE-42DD-858B-A3E75B304806}" srcOrd="1" destOrd="0" presId="urn:microsoft.com/office/officeart/2005/8/layout/radial4"/>
    <dgm:cxn modelId="{46E8938A-FCB2-48BF-A3CE-24BC0DC98BB3}" type="presParOf" srcId="{27481734-B30A-415C-8D32-D1B9BE4AC6ED}" destId="{46E60BE3-BAEC-4228-AA44-9C4437453A31}" srcOrd="2" destOrd="0" presId="urn:microsoft.com/office/officeart/2005/8/layout/radial4"/>
    <dgm:cxn modelId="{2D9ED063-8140-40AF-A75E-CFE682D37D21}" type="presParOf" srcId="{27481734-B30A-415C-8D32-D1B9BE4AC6ED}" destId="{6D238625-2316-482C-A1ED-857CE1A1A710}" srcOrd="3" destOrd="0" presId="urn:microsoft.com/office/officeart/2005/8/layout/radial4"/>
    <dgm:cxn modelId="{2CFE0597-C635-401B-AAEE-13BBD90BD46C}" type="presParOf" srcId="{27481734-B30A-415C-8D32-D1B9BE4AC6ED}" destId="{EC7CFED3-8A27-4963-A586-F92DFA7552FC}" srcOrd="4" destOrd="0" presId="urn:microsoft.com/office/officeart/2005/8/layout/radial4"/>
    <dgm:cxn modelId="{B776CDB6-08E0-4B6D-8761-CB14907DDBD5}" type="presParOf" srcId="{27481734-B30A-415C-8D32-D1B9BE4AC6ED}" destId="{C5EAA3BE-3A92-469B-82B9-D011ADF33251}" srcOrd="5" destOrd="0" presId="urn:microsoft.com/office/officeart/2005/8/layout/radial4"/>
    <dgm:cxn modelId="{9598ABF8-081D-4889-8262-710F37C6088B}" type="presParOf" srcId="{27481734-B30A-415C-8D32-D1B9BE4AC6ED}" destId="{2626666E-1D8A-4C09-938E-00F86D769AD8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F1BFBB-AD1D-4862-ABC0-09BA17A6AACD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E01E7CD-0F38-44C2-A794-C5EA1D272E75}">
      <dgm:prSet phldrT="[Text]"/>
      <dgm:spPr/>
      <dgm:t>
        <a:bodyPr/>
        <a:lstStyle/>
        <a:p>
          <a:r>
            <a:rPr lang="en-US" dirty="0" smtClean="0"/>
            <a:t>Case Conditioning</a:t>
          </a:r>
          <a:endParaRPr lang="en-US" dirty="0"/>
        </a:p>
      </dgm:t>
    </dgm:pt>
    <dgm:pt modelId="{64FFA7AD-4AF7-4B65-88F5-4C1C6A565BBE}" type="parTrans" cxnId="{B1574BD5-475B-4080-B3A0-3E9906060525}">
      <dgm:prSet/>
      <dgm:spPr/>
      <dgm:t>
        <a:bodyPr/>
        <a:lstStyle/>
        <a:p>
          <a:endParaRPr lang="en-US"/>
        </a:p>
      </dgm:t>
    </dgm:pt>
    <dgm:pt modelId="{923DA3A4-0105-4721-9E9E-D8310EA9ECB8}" type="sibTrans" cxnId="{B1574BD5-475B-4080-B3A0-3E9906060525}">
      <dgm:prSet/>
      <dgm:spPr/>
      <dgm:t>
        <a:bodyPr/>
        <a:lstStyle/>
        <a:p>
          <a:endParaRPr lang="en-US"/>
        </a:p>
      </dgm:t>
    </dgm:pt>
    <dgm:pt modelId="{604EEA6E-1329-484C-8C2E-FA60AB9E5008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Start with Steady State Working Group base case</a:t>
          </a:r>
          <a:endParaRPr lang="en-US" dirty="0">
            <a:solidFill>
              <a:schemeClr val="tx2"/>
            </a:solidFill>
          </a:endParaRPr>
        </a:p>
      </dgm:t>
    </dgm:pt>
    <dgm:pt modelId="{9AD82000-4B05-4128-B055-455435CC566D}" type="parTrans" cxnId="{A097055A-6443-4376-8CB7-08524E733725}">
      <dgm:prSet/>
      <dgm:spPr/>
      <dgm:t>
        <a:bodyPr/>
        <a:lstStyle/>
        <a:p>
          <a:endParaRPr lang="en-US"/>
        </a:p>
      </dgm:t>
    </dgm:pt>
    <dgm:pt modelId="{425A76FA-3CF8-4303-BC5E-BD0222215C9E}" type="sibTrans" cxnId="{A097055A-6443-4376-8CB7-08524E733725}">
      <dgm:prSet/>
      <dgm:spPr/>
      <dgm:t>
        <a:bodyPr/>
        <a:lstStyle/>
        <a:p>
          <a:endParaRPr lang="en-US"/>
        </a:p>
      </dgm:t>
    </dgm:pt>
    <dgm:pt modelId="{4B08B608-6C45-4FCF-A4CC-9419DC74CC3D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Remove projects not approved by RPG</a:t>
          </a:r>
          <a:endParaRPr lang="en-US" dirty="0">
            <a:solidFill>
              <a:schemeClr val="tx2"/>
            </a:solidFill>
          </a:endParaRPr>
        </a:p>
      </dgm:t>
    </dgm:pt>
    <dgm:pt modelId="{8EB3C6B6-D1FB-4099-BF72-142DA83FBE2A}" type="parTrans" cxnId="{6406FA3A-873E-4207-9084-C3F1C5791956}">
      <dgm:prSet/>
      <dgm:spPr/>
      <dgm:t>
        <a:bodyPr/>
        <a:lstStyle/>
        <a:p>
          <a:endParaRPr lang="en-US"/>
        </a:p>
      </dgm:t>
    </dgm:pt>
    <dgm:pt modelId="{72E35936-92C7-4A1B-AEB5-CE72855B34F1}" type="sibTrans" cxnId="{6406FA3A-873E-4207-9084-C3F1C5791956}">
      <dgm:prSet/>
      <dgm:spPr/>
      <dgm:t>
        <a:bodyPr/>
        <a:lstStyle/>
        <a:p>
          <a:endParaRPr lang="en-US"/>
        </a:p>
      </dgm:t>
    </dgm:pt>
    <dgm:pt modelId="{3C4BAFF8-9B14-4606-9F67-837DC4115FF2}">
      <dgm:prSet phldrT="[Text]"/>
      <dgm:spPr/>
      <dgm:t>
        <a:bodyPr/>
        <a:lstStyle/>
        <a:p>
          <a:r>
            <a:rPr lang="en-US" dirty="0" smtClean="0"/>
            <a:t>Reliability Analysis</a:t>
          </a:r>
          <a:endParaRPr lang="en-US" dirty="0"/>
        </a:p>
      </dgm:t>
    </dgm:pt>
    <dgm:pt modelId="{3DC87F16-48E0-45DF-885B-EADED2878264}" type="parTrans" cxnId="{3289A367-FF2D-4676-B44C-70225EDFC124}">
      <dgm:prSet/>
      <dgm:spPr/>
      <dgm:t>
        <a:bodyPr/>
        <a:lstStyle/>
        <a:p>
          <a:endParaRPr lang="en-US"/>
        </a:p>
      </dgm:t>
    </dgm:pt>
    <dgm:pt modelId="{F1CF643D-FC07-4275-A8DF-F8D59D25DC5B}" type="sibTrans" cxnId="{3289A367-FF2D-4676-B44C-70225EDFC124}">
      <dgm:prSet/>
      <dgm:spPr/>
      <dgm:t>
        <a:bodyPr/>
        <a:lstStyle/>
        <a:p>
          <a:endParaRPr lang="en-US"/>
        </a:p>
      </dgm:t>
    </dgm:pt>
    <dgm:pt modelId="{F5EB346E-13D1-4CDA-9687-52079784D0C4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Test case for compliance with NERC TPL-001-4 and PG Section 4</a:t>
          </a:r>
          <a:endParaRPr lang="en-US" dirty="0">
            <a:solidFill>
              <a:schemeClr val="tx2"/>
            </a:solidFill>
          </a:endParaRPr>
        </a:p>
      </dgm:t>
    </dgm:pt>
    <dgm:pt modelId="{D5C25BE6-A106-490C-8BF5-86E694538B8E}" type="parTrans" cxnId="{37401E0D-6E55-4039-BACB-30F3991AA71A}">
      <dgm:prSet/>
      <dgm:spPr/>
      <dgm:t>
        <a:bodyPr/>
        <a:lstStyle/>
        <a:p>
          <a:endParaRPr lang="en-US"/>
        </a:p>
      </dgm:t>
    </dgm:pt>
    <dgm:pt modelId="{641F52C9-378B-4D2C-9906-9749926160BD}" type="sibTrans" cxnId="{37401E0D-6E55-4039-BACB-30F3991AA71A}">
      <dgm:prSet/>
      <dgm:spPr/>
      <dgm:t>
        <a:bodyPr/>
        <a:lstStyle/>
        <a:p>
          <a:endParaRPr lang="en-US"/>
        </a:p>
      </dgm:t>
    </dgm:pt>
    <dgm:pt modelId="{B29292F6-0D11-4632-8B13-AED1CF2AD426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Propose “Corrective Action Plans” for criteria violations</a:t>
          </a:r>
          <a:endParaRPr lang="en-US" dirty="0">
            <a:solidFill>
              <a:schemeClr val="tx2"/>
            </a:solidFill>
          </a:endParaRPr>
        </a:p>
      </dgm:t>
    </dgm:pt>
    <dgm:pt modelId="{082FE33B-4799-4091-BA43-622B58D5824D}" type="parTrans" cxnId="{8657EF80-553D-4DEC-8D56-1F8D54E2F714}">
      <dgm:prSet/>
      <dgm:spPr/>
      <dgm:t>
        <a:bodyPr/>
        <a:lstStyle/>
        <a:p>
          <a:endParaRPr lang="en-US"/>
        </a:p>
      </dgm:t>
    </dgm:pt>
    <dgm:pt modelId="{8B134A7B-34B4-4AC8-B9CC-DB9E8C355C05}" type="sibTrans" cxnId="{8657EF80-553D-4DEC-8D56-1F8D54E2F714}">
      <dgm:prSet/>
      <dgm:spPr/>
      <dgm:t>
        <a:bodyPr/>
        <a:lstStyle/>
        <a:p>
          <a:endParaRPr lang="en-US"/>
        </a:p>
      </dgm:t>
    </dgm:pt>
    <dgm:pt modelId="{00EDE4F5-4E14-455E-AD55-56B4DC6E4CA0}">
      <dgm:prSet phldrT="[Text]"/>
      <dgm:spPr/>
      <dgm:t>
        <a:bodyPr/>
        <a:lstStyle/>
        <a:p>
          <a:r>
            <a:rPr lang="en-US" dirty="0" smtClean="0"/>
            <a:t>Economic Analysis</a:t>
          </a:r>
          <a:endParaRPr lang="en-US" dirty="0"/>
        </a:p>
      </dgm:t>
    </dgm:pt>
    <dgm:pt modelId="{09745F81-6FF3-44F1-A0A4-FCF8F2DF7598}" type="parTrans" cxnId="{33084F7B-A610-4704-A8D1-2B77CC8656FE}">
      <dgm:prSet/>
      <dgm:spPr/>
      <dgm:t>
        <a:bodyPr/>
        <a:lstStyle/>
        <a:p>
          <a:endParaRPr lang="en-US"/>
        </a:p>
      </dgm:t>
    </dgm:pt>
    <dgm:pt modelId="{8A5479D1-FA3F-4F7F-8CF5-13342BDDBECA}" type="sibTrans" cxnId="{33084F7B-A610-4704-A8D1-2B77CC8656FE}">
      <dgm:prSet/>
      <dgm:spPr/>
      <dgm:t>
        <a:bodyPr/>
        <a:lstStyle/>
        <a:p>
          <a:endParaRPr lang="en-US"/>
        </a:p>
      </dgm:t>
    </dgm:pt>
    <dgm:pt modelId="{301F4504-20A5-42E2-B1B3-B07AC5CABBBE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Perform 8760-hour production cost analysis to find congestion on system</a:t>
          </a:r>
          <a:endParaRPr lang="en-US" dirty="0">
            <a:solidFill>
              <a:schemeClr val="tx2"/>
            </a:solidFill>
          </a:endParaRPr>
        </a:p>
      </dgm:t>
    </dgm:pt>
    <dgm:pt modelId="{3E91FDE5-B18E-4C34-9EA2-DC944BE86278}" type="parTrans" cxnId="{C0E0C466-7269-41B4-BB26-5B5B09B75944}">
      <dgm:prSet/>
      <dgm:spPr/>
      <dgm:t>
        <a:bodyPr/>
        <a:lstStyle/>
        <a:p>
          <a:endParaRPr lang="en-US"/>
        </a:p>
      </dgm:t>
    </dgm:pt>
    <dgm:pt modelId="{06DA8E57-B6B6-4E3A-B99B-C63BF77F2766}" type="sibTrans" cxnId="{C0E0C466-7269-41B4-BB26-5B5B09B75944}">
      <dgm:prSet/>
      <dgm:spPr/>
      <dgm:t>
        <a:bodyPr/>
        <a:lstStyle/>
        <a:p>
          <a:endParaRPr lang="en-US"/>
        </a:p>
      </dgm:t>
    </dgm:pt>
    <dgm:pt modelId="{F35FD23D-594E-451F-A12B-292A78C13819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Study projects that may pass economic benefit test per Protocol 3.11.2</a:t>
          </a:r>
          <a:endParaRPr lang="en-US" dirty="0">
            <a:solidFill>
              <a:schemeClr val="tx2"/>
            </a:solidFill>
          </a:endParaRPr>
        </a:p>
      </dgm:t>
    </dgm:pt>
    <dgm:pt modelId="{8DC659A6-E2D1-4208-80CD-C5C55B41B67E}" type="parTrans" cxnId="{D5137976-5A51-4895-8C82-C7FC43C629BE}">
      <dgm:prSet/>
      <dgm:spPr/>
      <dgm:t>
        <a:bodyPr/>
        <a:lstStyle/>
        <a:p>
          <a:endParaRPr lang="en-US"/>
        </a:p>
      </dgm:t>
    </dgm:pt>
    <dgm:pt modelId="{61F71779-93BE-46E8-B287-2172DE1CD69D}" type="sibTrans" cxnId="{D5137976-5A51-4895-8C82-C7FC43C629BE}">
      <dgm:prSet/>
      <dgm:spPr/>
      <dgm:t>
        <a:bodyPr/>
        <a:lstStyle/>
        <a:p>
          <a:endParaRPr lang="en-US"/>
        </a:p>
      </dgm:t>
    </dgm:pt>
    <dgm:pt modelId="{F6B4867A-04E2-4DF4-ABEF-C0F4D4C54628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Adjust load forecast per “Bounded Higher Of Methodology” (PG 3.1.7)</a:t>
          </a:r>
          <a:endParaRPr lang="en-US" dirty="0">
            <a:solidFill>
              <a:schemeClr val="tx2"/>
            </a:solidFill>
          </a:endParaRPr>
        </a:p>
      </dgm:t>
    </dgm:pt>
    <dgm:pt modelId="{5A36A541-1B44-4399-8777-4AC1B25C5ACF}" type="parTrans" cxnId="{21A187A6-8595-47AC-9DFF-2E8B8A8B399B}">
      <dgm:prSet/>
      <dgm:spPr/>
      <dgm:t>
        <a:bodyPr/>
        <a:lstStyle/>
        <a:p>
          <a:endParaRPr lang="en-US"/>
        </a:p>
      </dgm:t>
    </dgm:pt>
    <dgm:pt modelId="{69CAEBF7-470B-40BB-B4AD-BA5FF10EF802}" type="sibTrans" cxnId="{21A187A6-8595-47AC-9DFF-2E8B8A8B399B}">
      <dgm:prSet/>
      <dgm:spPr/>
      <dgm:t>
        <a:bodyPr/>
        <a:lstStyle/>
        <a:p>
          <a:endParaRPr lang="en-US"/>
        </a:p>
      </dgm:t>
    </dgm:pt>
    <dgm:pt modelId="{8053E99C-403B-40A8-B445-A330CA525610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Work with TSPs </a:t>
          </a:r>
          <a:endParaRPr lang="en-US" dirty="0">
            <a:solidFill>
              <a:schemeClr val="tx2"/>
            </a:solidFill>
          </a:endParaRPr>
        </a:p>
      </dgm:t>
    </dgm:pt>
    <dgm:pt modelId="{00D2C855-A4DA-4A1A-A89D-37665B055326}" type="parTrans" cxnId="{5DF95EB5-C34E-4139-8460-CAF0D8A6B675}">
      <dgm:prSet/>
      <dgm:spPr/>
      <dgm:t>
        <a:bodyPr/>
        <a:lstStyle/>
        <a:p>
          <a:endParaRPr lang="en-US"/>
        </a:p>
      </dgm:t>
    </dgm:pt>
    <dgm:pt modelId="{61F90491-4DEC-4BD8-9F6F-87CBB84D8308}" type="sibTrans" cxnId="{5DF95EB5-C34E-4139-8460-CAF0D8A6B675}">
      <dgm:prSet/>
      <dgm:spPr/>
      <dgm:t>
        <a:bodyPr/>
        <a:lstStyle/>
        <a:p>
          <a:endParaRPr lang="en-US"/>
        </a:p>
      </dgm:t>
    </dgm:pt>
    <dgm:pt modelId="{D144F0F0-C353-49E8-9CE2-8621CB0ACC58}" type="pres">
      <dgm:prSet presAssocID="{75F1BFBB-AD1D-4862-ABC0-09BA17A6AAC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8FEC690-2476-4D07-98B4-725DBE7BC053}" type="pres">
      <dgm:prSet presAssocID="{DE01E7CD-0F38-44C2-A794-C5EA1D272E75}" presName="composite" presStyleCnt="0"/>
      <dgm:spPr/>
    </dgm:pt>
    <dgm:pt modelId="{B0BB2059-08DF-47F0-8C83-D7DDBC10B043}" type="pres">
      <dgm:prSet presAssocID="{DE01E7CD-0F38-44C2-A794-C5EA1D272E7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938228-A0CF-4CBB-A667-C7BC16C1893F}" type="pres">
      <dgm:prSet presAssocID="{DE01E7CD-0F38-44C2-A794-C5EA1D272E7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D75FF7-7045-4A2F-85F9-2AA56240C053}" type="pres">
      <dgm:prSet presAssocID="{923DA3A4-0105-4721-9E9E-D8310EA9ECB8}" presName="sp" presStyleCnt="0"/>
      <dgm:spPr/>
    </dgm:pt>
    <dgm:pt modelId="{6E90DEF2-D899-4D4C-B8E6-6F9D1B1A16A5}" type="pres">
      <dgm:prSet presAssocID="{3C4BAFF8-9B14-4606-9F67-837DC4115FF2}" presName="composite" presStyleCnt="0"/>
      <dgm:spPr/>
    </dgm:pt>
    <dgm:pt modelId="{D2FCA635-1551-4526-AF4F-B9299051D9D6}" type="pres">
      <dgm:prSet presAssocID="{3C4BAFF8-9B14-4606-9F67-837DC4115FF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956829-5C5F-4A0B-B6A9-1227DEB3CA02}" type="pres">
      <dgm:prSet presAssocID="{3C4BAFF8-9B14-4606-9F67-837DC4115FF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0CA47B-C44E-40F6-92FE-38223EC44AB8}" type="pres">
      <dgm:prSet presAssocID="{F1CF643D-FC07-4275-A8DF-F8D59D25DC5B}" presName="sp" presStyleCnt="0"/>
      <dgm:spPr/>
    </dgm:pt>
    <dgm:pt modelId="{091DFE7A-8D5D-43C3-9A6B-2FC79DE65EBC}" type="pres">
      <dgm:prSet presAssocID="{00EDE4F5-4E14-455E-AD55-56B4DC6E4CA0}" presName="composite" presStyleCnt="0"/>
      <dgm:spPr/>
    </dgm:pt>
    <dgm:pt modelId="{6C516054-4EB2-417A-91C7-E92E5792F1E6}" type="pres">
      <dgm:prSet presAssocID="{00EDE4F5-4E14-455E-AD55-56B4DC6E4CA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0C67CA-1F18-492D-84CD-D77921CD0630}" type="pres">
      <dgm:prSet presAssocID="{00EDE4F5-4E14-455E-AD55-56B4DC6E4CA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657EF80-553D-4DEC-8D56-1F8D54E2F714}" srcId="{3C4BAFF8-9B14-4606-9F67-837DC4115FF2}" destId="{B29292F6-0D11-4632-8B13-AED1CF2AD426}" srcOrd="1" destOrd="0" parTransId="{082FE33B-4799-4091-BA43-622B58D5824D}" sibTransId="{8B134A7B-34B4-4AC8-B9CC-DB9E8C355C05}"/>
    <dgm:cxn modelId="{FEBF29C0-4D0C-43F9-961C-A584495FC6F5}" type="presOf" srcId="{F6B4867A-04E2-4DF4-ABEF-C0F4D4C54628}" destId="{2E938228-A0CF-4CBB-A667-C7BC16C1893F}" srcOrd="0" destOrd="2" presId="urn:microsoft.com/office/officeart/2005/8/layout/chevron2"/>
    <dgm:cxn modelId="{5DEEE5FE-C2F8-4A14-9A67-C26759A85FCB}" type="presOf" srcId="{B29292F6-0D11-4632-8B13-AED1CF2AD426}" destId="{A9956829-5C5F-4A0B-B6A9-1227DEB3CA02}" srcOrd="0" destOrd="1" presId="urn:microsoft.com/office/officeart/2005/8/layout/chevron2"/>
    <dgm:cxn modelId="{D206B04D-FDC7-4C0C-B37B-063AAF1446EF}" type="presOf" srcId="{75F1BFBB-AD1D-4862-ABC0-09BA17A6AACD}" destId="{D144F0F0-C353-49E8-9CE2-8621CB0ACC58}" srcOrd="0" destOrd="0" presId="urn:microsoft.com/office/officeart/2005/8/layout/chevron2"/>
    <dgm:cxn modelId="{982927BD-5EE2-495A-8A32-B1218A57EC13}" type="presOf" srcId="{604EEA6E-1329-484C-8C2E-FA60AB9E5008}" destId="{2E938228-A0CF-4CBB-A667-C7BC16C1893F}" srcOrd="0" destOrd="0" presId="urn:microsoft.com/office/officeart/2005/8/layout/chevron2"/>
    <dgm:cxn modelId="{A097055A-6443-4376-8CB7-08524E733725}" srcId="{DE01E7CD-0F38-44C2-A794-C5EA1D272E75}" destId="{604EEA6E-1329-484C-8C2E-FA60AB9E5008}" srcOrd="0" destOrd="0" parTransId="{9AD82000-4B05-4128-B055-455435CC566D}" sibTransId="{425A76FA-3CF8-4303-BC5E-BD0222215C9E}"/>
    <dgm:cxn modelId="{B9AE66DC-607B-4E70-A2D6-A37E23203B22}" type="presOf" srcId="{00EDE4F5-4E14-455E-AD55-56B4DC6E4CA0}" destId="{6C516054-4EB2-417A-91C7-E92E5792F1E6}" srcOrd="0" destOrd="0" presId="urn:microsoft.com/office/officeart/2005/8/layout/chevron2"/>
    <dgm:cxn modelId="{3289A367-FF2D-4676-B44C-70225EDFC124}" srcId="{75F1BFBB-AD1D-4862-ABC0-09BA17A6AACD}" destId="{3C4BAFF8-9B14-4606-9F67-837DC4115FF2}" srcOrd="1" destOrd="0" parTransId="{3DC87F16-48E0-45DF-885B-EADED2878264}" sibTransId="{F1CF643D-FC07-4275-A8DF-F8D59D25DC5B}"/>
    <dgm:cxn modelId="{D5137976-5A51-4895-8C82-C7FC43C629BE}" srcId="{00EDE4F5-4E14-455E-AD55-56B4DC6E4CA0}" destId="{F35FD23D-594E-451F-A12B-292A78C13819}" srcOrd="1" destOrd="0" parTransId="{8DC659A6-E2D1-4208-80CD-C5C55B41B67E}" sibTransId="{61F71779-93BE-46E8-B287-2172DE1CD69D}"/>
    <dgm:cxn modelId="{FB6BB76D-D4C0-43B9-B748-D1C8C6958BA5}" type="presOf" srcId="{F5EB346E-13D1-4CDA-9687-52079784D0C4}" destId="{A9956829-5C5F-4A0B-B6A9-1227DEB3CA02}" srcOrd="0" destOrd="0" presId="urn:microsoft.com/office/officeart/2005/8/layout/chevron2"/>
    <dgm:cxn modelId="{C0E0C466-7269-41B4-BB26-5B5B09B75944}" srcId="{00EDE4F5-4E14-455E-AD55-56B4DC6E4CA0}" destId="{301F4504-20A5-42E2-B1B3-B07AC5CABBBE}" srcOrd="0" destOrd="0" parTransId="{3E91FDE5-B18E-4C34-9EA2-DC944BE86278}" sibTransId="{06DA8E57-B6B6-4E3A-B99B-C63BF77F2766}"/>
    <dgm:cxn modelId="{21A187A6-8595-47AC-9DFF-2E8B8A8B399B}" srcId="{DE01E7CD-0F38-44C2-A794-C5EA1D272E75}" destId="{F6B4867A-04E2-4DF4-ABEF-C0F4D4C54628}" srcOrd="2" destOrd="0" parTransId="{5A36A541-1B44-4399-8777-4AC1B25C5ACF}" sibTransId="{69CAEBF7-470B-40BB-B4AD-BA5FF10EF802}"/>
    <dgm:cxn modelId="{A12885FB-8BA1-4EAE-8F68-9E5643E0B672}" type="presOf" srcId="{F35FD23D-594E-451F-A12B-292A78C13819}" destId="{0F0C67CA-1F18-492D-84CD-D77921CD0630}" srcOrd="0" destOrd="1" presId="urn:microsoft.com/office/officeart/2005/8/layout/chevron2"/>
    <dgm:cxn modelId="{5922B204-E564-4F26-A106-CD5684F43008}" type="presOf" srcId="{3C4BAFF8-9B14-4606-9F67-837DC4115FF2}" destId="{D2FCA635-1551-4526-AF4F-B9299051D9D6}" srcOrd="0" destOrd="0" presId="urn:microsoft.com/office/officeart/2005/8/layout/chevron2"/>
    <dgm:cxn modelId="{33084F7B-A610-4704-A8D1-2B77CC8656FE}" srcId="{75F1BFBB-AD1D-4862-ABC0-09BA17A6AACD}" destId="{00EDE4F5-4E14-455E-AD55-56B4DC6E4CA0}" srcOrd="2" destOrd="0" parTransId="{09745F81-6FF3-44F1-A0A4-FCF8F2DF7598}" sibTransId="{8A5479D1-FA3F-4F7F-8CF5-13342BDDBECA}"/>
    <dgm:cxn modelId="{C281C29C-6B30-44AF-8C7B-8B58CB126C1B}" type="presOf" srcId="{301F4504-20A5-42E2-B1B3-B07AC5CABBBE}" destId="{0F0C67CA-1F18-492D-84CD-D77921CD0630}" srcOrd="0" destOrd="0" presId="urn:microsoft.com/office/officeart/2005/8/layout/chevron2"/>
    <dgm:cxn modelId="{38821F0F-5D5B-4211-AE0A-139D1585C180}" type="presOf" srcId="{DE01E7CD-0F38-44C2-A794-C5EA1D272E75}" destId="{B0BB2059-08DF-47F0-8C83-D7DDBC10B043}" srcOrd="0" destOrd="0" presId="urn:microsoft.com/office/officeart/2005/8/layout/chevron2"/>
    <dgm:cxn modelId="{37401E0D-6E55-4039-BACB-30F3991AA71A}" srcId="{3C4BAFF8-9B14-4606-9F67-837DC4115FF2}" destId="{F5EB346E-13D1-4CDA-9687-52079784D0C4}" srcOrd="0" destOrd="0" parTransId="{D5C25BE6-A106-490C-8BF5-86E694538B8E}" sibTransId="{641F52C9-378B-4D2C-9906-9749926160BD}"/>
    <dgm:cxn modelId="{B1574BD5-475B-4080-B3A0-3E9906060525}" srcId="{75F1BFBB-AD1D-4862-ABC0-09BA17A6AACD}" destId="{DE01E7CD-0F38-44C2-A794-C5EA1D272E75}" srcOrd="0" destOrd="0" parTransId="{64FFA7AD-4AF7-4B65-88F5-4C1C6A565BBE}" sibTransId="{923DA3A4-0105-4721-9E9E-D8310EA9ECB8}"/>
    <dgm:cxn modelId="{6406FA3A-873E-4207-9084-C3F1C5791956}" srcId="{DE01E7CD-0F38-44C2-A794-C5EA1D272E75}" destId="{4B08B608-6C45-4FCF-A4CC-9419DC74CC3D}" srcOrd="1" destOrd="0" parTransId="{8EB3C6B6-D1FB-4099-BF72-142DA83FBE2A}" sibTransId="{72E35936-92C7-4A1B-AEB5-CE72855B34F1}"/>
    <dgm:cxn modelId="{5DF95EB5-C34E-4139-8460-CAF0D8A6B675}" srcId="{3C4BAFF8-9B14-4606-9F67-837DC4115FF2}" destId="{8053E99C-403B-40A8-B445-A330CA525610}" srcOrd="2" destOrd="0" parTransId="{00D2C855-A4DA-4A1A-A89D-37665B055326}" sibTransId="{61F90491-4DEC-4BD8-9F6F-87CBB84D8308}"/>
    <dgm:cxn modelId="{513A85C7-3D28-491D-9D41-719E39614B00}" type="presOf" srcId="{4B08B608-6C45-4FCF-A4CC-9419DC74CC3D}" destId="{2E938228-A0CF-4CBB-A667-C7BC16C1893F}" srcOrd="0" destOrd="1" presId="urn:microsoft.com/office/officeart/2005/8/layout/chevron2"/>
    <dgm:cxn modelId="{C6FAA024-E041-4A87-B2BD-216C212D5BE6}" type="presOf" srcId="{8053E99C-403B-40A8-B445-A330CA525610}" destId="{A9956829-5C5F-4A0B-B6A9-1227DEB3CA02}" srcOrd="0" destOrd="2" presId="urn:microsoft.com/office/officeart/2005/8/layout/chevron2"/>
    <dgm:cxn modelId="{7EF1C0E8-6C05-400E-9AD0-DA201F004520}" type="presParOf" srcId="{D144F0F0-C353-49E8-9CE2-8621CB0ACC58}" destId="{B8FEC690-2476-4D07-98B4-725DBE7BC053}" srcOrd="0" destOrd="0" presId="urn:microsoft.com/office/officeart/2005/8/layout/chevron2"/>
    <dgm:cxn modelId="{43A7BF99-6ED5-4222-A886-C7412B971B4B}" type="presParOf" srcId="{B8FEC690-2476-4D07-98B4-725DBE7BC053}" destId="{B0BB2059-08DF-47F0-8C83-D7DDBC10B043}" srcOrd="0" destOrd="0" presId="urn:microsoft.com/office/officeart/2005/8/layout/chevron2"/>
    <dgm:cxn modelId="{99DFBC6A-272D-4929-97F9-8A4D0AB42713}" type="presParOf" srcId="{B8FEC690-2476-4D07-98B4-725DBE7BC053}" destId="{2E938228-A0CF-4CBB-A667-C7BC16C1893F}" srcOrd="1" destOrd="0" presId="urn:microsoft.com/office/officeart/2005/8/layout/chevron2"/>
    <dgm:cxn modelId="{54E0C4E1-81BF-40A6-AB69-FB6DD0158110}" type="presParOf" srcId="{D144F0F0-C353-49E8-9CE2-8621CB0ACC58}" destId="{3CD75FF7-7045-4A2F-85F9-2AA56240C053}" srcOrd="1" destOrd="0" presId="urn:microsoft.com/office/officeart/2005/8/layout/chevron2"/>
    <dgm:cxn modelId="{7E40A7ED-BA0E-4BE5-B649-AD78B8B26BDC}" type="presParOf" srcId="{D144F0F0-C353-49E8-9CE2-8621CB0ACC58}" destId="{6E90DEF2-D899-4D4C-B8E6-6F9D1B1A16A5}" srcOrd="2" destOrd="0" presId="urn:microsoft.com/office/officeart/2005/8/layout/chevron2"/>
    <dgm:cxn modelId="{28427D48-2BF2-442F-B203-6E4DAD47F93A}" type="presParOf" srcId="{6E90DEF2-D899-4D4C-B8E6-6F9D1B1A16A5}" destId="{D2FCA635-1551-4526-AF4F-B9299051D9D6}" srcOrd="0" destOrd="0" presId="urn:microsoft.com/office/officeart/2005/8/layout/chevron2"/>
    <dgm:cxn modelId="{E3A40E84-1F57-4F27-8CCA-B2C783C302EF}" type="presParOf" srcId="{6E90DEF2-D899-4D4C-B8E6-6F9D1B1A16A5}" destId="{A9956829-5C5F-4A0B-B6A9-1227DEB3CA02}" srcOrd="1" destOrd="0" presId="urn:microsoft.com/office/officeart/2005/8/layout/chevron2"/>
    <dgm:cxn modelId="{F17DCBEA-2ADD-44E3-9E46-22A3A50B0254}" type="presParOf" srcId="{D144F0F0-C353-49E8-9CE2-8621CB0ACC58}" destId="{1A0CA47B-C44E-40F6-92FE-38223EC44AB8}" srcOrd="3" destOrd="0" presId="urn:microsoft.com/office/officeart/2005/8/layout/chevron2"/>
    <dgm:cxn modelId="{885D09AB-CA8D-42DA-BD2E-C7ED5B09DB7B}" type="presParOf" srcId="{D144F0F0-C353-49E8-9CE2-8621CB0ACC58}" destId="{091DFE7A-8D5D-43C3-9A6B-2FC79DE65EBC}" srcOrd="4" destOrd="0" presId="urn:microsoft.com/office/officeart/2005/8/layout/chevron2"/>
    <dgm:cxn modelId="{B07276AB-72D9-4DC0-B5F3-F246D2EB7EC2}" type="presParOf" srcId="{091DFE7A-8D5D-43C3-9A6B-2FC79DE65EBC}" destId="{6C516054-4EB2-417A-91C7-E92E5792F1E6}" srcOrd="0" destOrd="0" presId="urn:microsoft.com/office/officeart/2005/8/layout/chevron2"/>
    <dgm:cxn modelId="{FA09812A-50B4-4C71-AB21-8ED14BE0AE20}" type="presParOf" srcId="{091DFE7A-8D5D-43C3-9A6B-2FC79DE65EBC}" destId="{0F0C67CA-1F18-492D-84CD-D77921CD063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5F1BFBB-AD1D-4862-ABC0-09BA17A6AACD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E01E7CD-0F38-44C2-A794-C5EA1D272E75}">
      <dgm:prSet phldrT="[Text]" custT="1"/>
      <dgm:spPr/>
      <dgm:t>
        <a:bodyPr/>
        <a:lstStyle/>
        <a:p>
          <a:r>
            <a:rPr lang="en-US" sz="1600" dirty="0" smtClean="0"/>
            <a:t>Case Conditioning</a:t>
          </a:r>
          <a:endParaRPr lang="en-US" sz="1600" dirty="0"/>
        </a:p>
      </dgm:t>
    </dgm:pt>
    <dgm:pt modelId="{64FFA7AD-4AF7-4B65-88F5-4C1C6A565BBE}" type="parTrans" cxnId="{B1574BD5-475B-4080-B3A0-3E9906060525}">
      <dgm:prSet/>
      <dgm:spPr/>
      <dgm:t>
        <a:bodyPr/>
        <a:lstStyle/>
        <a:p>
          <a:endParaRPr lang="en-US"/>
        </a:p>
      </dgm:t>
    </dgm:pt>
    <dgm:pt modelId="{923DA3A4-0105-4721-9E9E-D8310EA9ECB8}" type="sibTrans" cxnId="{B1574BD5-475B-4080-B3A0-3E9906060525}">
      <dgm:prSet/>
      <dgm:spPr/>
      <dgm:t>
        <a:bodyPr/>
        <a:lstStyle/>
        <a:p>
          <a:endParaRPr lang="en-US"/>
        </a:p>
      </dgm:t>
    </dgm:pt>
    <dgm:pt modelId="{604EEA6E-1329-484C-8C2E-FA60AB9E5008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Start with Steady State Working Group or RTP base case</a:t>
          </a:r>
          <a:endParaRPr lang="en-US" dirty="0">
            <a:solidFill>
              <a:schemeClr val="tx2"/>
            </a:solidFill>
          </a:endParaRPr>
        </a:p>
      </dgm:t>
    </dgm:pt>
    <dgm:pt modelId="{9AD82000-4B05-4128-B055-455435CC566D}" type="parTrans" cxnId="{A097055A-6443-4376-8CB7-08524E733725}">
      <dgm:prSet/>
      <dgm:spPr/>
      <dgm:t>
        <a:bodyPr/>
        <a:lstStyle/>
        <a:p>
          <a:endParaRPr lang="en-US"/>
        </a:p>
      </dgm:t>
    </dgm:pt>
    <dgm:pt modelId="{425A76FA-3CF8-4303-BC5E-BD0222215C9E}" type="sibTrans" cxnId="{A097055A-6443-4376-8CB7-08524E733725}">
      <dgm:prSet/>
      <dgm:spPr/>
      <dgm:t>
        <a:bodyPr/>
        <a:lstStyle/>
        <a:p>
          <a:endParaRPr lang="en-US"/>
        </a:p>
      </dgm:t>
    </dgm:pt>
    <dgm:pt modelId="{3C4BAFF8-9B14-4606-9F67-837DC4115FF2}">
      <dgm:prSet phldrT="[Text]" custT="1"/>
      <dgm:spPr/>
      <dgm:t>
        <a:bodyPr/>
        <a:lstStyle/>
        <a:p>
          <a:r>
            <a:rPr lang="en-US" sz="1600" dirty="0" smtClean="0"/>
            <a:t>Need Analysis</a:t>
          </a:r>
          <a:endParaRPr lang="en-US" sz="1600" dirty="0"/>
        </a:p>
      </dgm:t>
    </dgm:pt>
    <dgm:pt modelId="{3DC87F16-48E0-45DF-885B-EADED2878264}" type="parTrans" cxnId="{3289A367-FF2D-4676-B44C-70225EDFC124}">
      <dgm:prSet/>
      <dgm:spPr/>
      <dgm:t>
        <a:bodyPr/>
        <a:lstStyle/>
        <a:p>
          <a:endParaRPr lang="en-US"/>
        </a:p>
      </dgm:t>
    </dgm:pt>
    <dgm:pt modelId="{F1CF643D-FC07-4275-A8DF-F8D59D25DC5B}" type="sibTrans" cxnId="{3289A367-FF2D-4676-B44C-70225EDFC124}">
      <dgm:prSet/>
      <dgm:spPr/>
      <dgm:t>
        <a:bodyPr/>
        <a:lstStyle/>
        <a:p>
          <a:endParaRPr lang="en-US"/>
        </a:p>
      </dgm:t>
    </dgm:pt>
    <dgm:pt modelId="{F5EB346E-13D1-4CDA-9687-52079784D0C4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Test case for reliability and/or economic need per NERC TPL-001-4, Protocol 3.11.2, and/or PG Section 4</a:t>
          </a:r>
          <a:endParaRPr lang="en-US" dirty="0">
            <a:solidFill>
              <a:schemeClr val="tx2"/>
            </a:solidFill>
          </a:endParaRPr>
        </a:p>
      </dgm:t>
    </dgm:pt>
    <dgm:pt modelId="{D5C25BE6-A106-490C-8BF5-86E694538B8E}" type="parTrans" cxnId="{37401E0D-6E55-4039-BACB-30F3991AA71A}">
      <dgm:prSet/>
      <dgm:spPr/>
      <dgm:t>
        <a:bodyPr/>
        <a:lstStyle/>
        <a:p>
          <a:endParaRPr lang="en-US"/>
        </a:p>
      </dgm:t>
    </dgm:pt>
    <dgm:pt modelId="{641F52C9-378B-4D2C-9906-9749926160BD}" type="sibTrans" cxnId="{37401E0D-6E55-4039-BACB-30F3991AA71A}">
      <dgm:prSet/>
      <dgm:spPr/>
      <dgm:t>
        <a:bodyPr/>
        <a:lstStyle/>
        <a:p>
          <a:endParaRPr lang="en-US"/>
        </a:p>
      </dgm:t>
    </dgm:pt>
    <dgm:pt modelId="{00EDE4F5-4E14-455E-AD55-56B4DC6E4CA0}">
      <dgm:prSet phldrT="[Text]" custT="1"/>
      <dgm:spPr/>
      <dgm:t>
        <a:bodyPr/>
        <a:lstStyle/>
        <a:p>
          <a:endParaRPr lang="en-US" sz="1600" dirty="0" smtClean="0"/>
        </a:p>
        <a:p>
          <a:r>
            <a:rPr lang="en-US" sz="1600" dirty="0" smtClean="0"/>
            <a:t>Project </a:t>
          </a:r>
          <a:r>
            <a:rPr lang="en-US" sz="1600" dirty="0" smtClean="0"/>
            <a:t>Alternative Analysis</a:t>
          </a:r>
          <a:endParaRPr lang="en-US" sz="1600" dirty="0"/>
        </a:p>
      </dgm:t>
    </dgm:pt>
    <dgm:pt modelId="{09745F81-6FF3-44F1-A0A4-FCF8F2DF7598}" type="parTrans" cxnId="{33084F7B-A610-4704-A8D1-2B77CC8656FE}">
      <dgm:prSet/>
      <dgm:spPr/>
      <dgm:t>
        <a:bodyPr/>
        <a:lstStyle/>
        <a:p>
          <a:endParaRPr lang="en-US"/>
        </a:p>
      </dgm:t>
    </dgm:pt>
    <dgm:pt modelId="{8A5479D1-FA3F-4F7F-8CF5-13342BDDBECA}" type="sibTrans" cxnId="{33084F7B-A610-4704-A8D1-2B77CC8656FE}">
      <dgm:prSet/>
      <dgm:spPr/>
      <dgm:t>
        <a:bodyPr/>
        <a:lstStyle/>
        <a:p>
          <a:endParaRPr lang="en-US"/>
        </a:p>
      </dgm:t>
    </dgm:pt>
    <dgm:pt modelId="{301F4504-20A5-42E2-B1B3-B07AC5CABBBE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Study project alternatives</a:t>
          </a:r>
          <a:endParaRPr lang="en-US" dirty="0">
            <a:solidFill>
              <a:schemeClr val="tx2"/>
            </a:solidFill>
          </a:endParaRPr>
        </a:p>
      </dgm:t>
    </dgm:pt>
    <dgm:pt modelId="{3E91FDE5-B18E-4C34-9EA2-DC944BE86278}" type="parTrans" cxnId="{C0E0C466-7269-41B4-BB26-5B5B09B75944}">
      <dgm:prSet/>
      <dgm:spPr/>
      <dgm:t>
        <a:bodyPr/>
        <a:lstStyle/>
        <a:p>
          <a:endParaRPr lang="en-US"/>
        </a:p>
      </dgm:t>
    </dgm:pt>
    <dgm:pt modelId="{06DA8E57-B6B6-4E3A-B99B-C63BF77F2766}" type="sibTrans" cxnId="{C0E0C466-7269-41B4-BB26-5B5B09B75944}">
      <dgm:prSet/>
      <dgm:spPr/>
      <dgm:t>
        <a:bodyPr/>
        <a:lstStyle/>
        <a:p>
          <a:endParaRPr lang="en-US"/>
        </a:p>
      </dgm:t>
    </dgm:pt>
    <dgm:pt modelId="{F6B4867A-04E2-4DF4-ABEF-C0F4D4C54628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Adjust load forecast per “Bounded Higher Of Methodology” (PG 3.1.7)</a:t>
          </a:r>
          <a:endParaRPr lang="en-US" dirty="0">
            <a:solidFill>
              <a:schemeClr val="tx2"/>
            </a:solidFill>
          </a:endParaRPr>
        </a:p>
      </dgm:t>
    </dgm:pt>
    <dgm:pt modelId="{5A36A541-1B44-4399-8777-4AC1B25C5ACF}" type="parTrans" cxnId="{21A187A6-8595-47AC-9DFF-2E8B8A8B399B}">
      <dgm:prSet/>
      <dgm:spPr/>
      <dgm:t>
        <a:bodyPr/>
        <a:lstStyle/>
        <a:p>
          <a:endParaRPr lang="en-US"/>
        </a:p>
      </dgm:t>
    </dgm:pt>
    <dgm:pt modelId="{69CAEBF7-470B-40BB-B4AD-BA5FF10EF802}" type="sibTrans" cxnId="{21A187A6-8595-47AC-9DFF-2E8B8A8B399B}">
      <dgm:prSet/>
      <dgm:spPr/>
      <dgm:t>
        <a:bodyPr/>
        <a:lstStyle/>
        <a:p>
          <a:endParaRPr lang="en-US"/>
        </a:p>
      </dgm:t>
    </dgm:pt>
    <dgm:pt modelId="{1015C03B-306A-4F8B-9FBD-9D281E3F194D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Select “best” project based on cost, long-term need, implementation schedule, etc.</a:t>
          </a:r>
          <a:endParaRPr lang="en-US" dirty="0">
            <a:solidFill>
              <a:schemeClr val="tx2"/>
            </a:solidFill>
          </a:endParaRPr>
        </a:p>
      </dgm:t>
    </dgm:pt>
    <dgm:pt modelId="{5A7ECEDA-682F-4BF4-B59B-0DEF22958A0D}" type="parTrans" cxnId="{AD2F42AD-5CC9-4B53-8898-3A70756A5DE7}">
      <dgm:prSet/>
      <dgm:spPr/>
      <dgm:t>
        <a:bodyPr/>
        <a:lstStyle/>
        <a:p>
          <a:endParaRPr lang="en-US"/>
        </a:p>
      </dgm:t>
    </dgm:pt>
    <dgm:pt modelId="{682A5432-691C-4442-954C-4AFEEE10F792}" type="sibTrans" cxnId="{AD2F42AD-5CC9-4B53-8898-3A70756A5DE7}">
      <dgm:prSet/>
      <dgm:spPr/>
      <dgm:t>
        <a:bodyPr/>
        <a:lstStyle/>
        <a:p>
          <a:endParaRPr lang="en-US"/>
        </a:p>
      </dgm:t>
    </dgm:pt>
    <dgm:pt modelId="{BC919263-C896-4A47-B055-0944667DDF14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Designate TSP(s) to construct project</a:t>
          </a:r>
          <a:endParaRPr lang="en-US" dirty="0">
            <a:solidFill>
              <a:schemeClr val="tx2"/>
            </a:solidFill>
          </a:endParaRPr>
        </a:p>
      </dgm:t>
    </dgm:pt>
    <dgm:pt modelId="{4B1C0423-DF40-4EE6-9410-6C50B387BB2A}" type="parTrans" cxnId="{93A0F7BB-B77B-4C70-B8E4-685F5DE9EB95}">
      <dgm:prSet/>
      <dgm:spPr/>
      <dgm:t>
        <a:bodyPr/>
        <a:lstStyle/>
        <a:p>
          <a:endParaRPr lang="en-US"/>
        </a:p>
      </dgm:t>
    </dgm:pt>
    <dgm:pt modelId="{3D9BA5E9-6C03-4129-A29C-C61BB2C6DFA1}" type="sibTrans" cxnId="{93A0F7BB-B77B-4C70-B8E4-685F5DE9EB95}">
      <dgm:prSet/>
      <dgm:spPr/>
      <dgm:t>
        <a:bodyPr/>
        <a:lstStyle/>
        <a:p>
          <a:endParaRPr lang="en-US"/>
        </a:p>
      </dgm:t>
    </dgm:pt>
    <dgm:pt modelId="{D144F0F0-C353-49E8-9CE2-8621CB0ACC58}" type="pres">
      <dgm:prSet presAssocID="{75F1BFBB-AD1D-4862-ABC0-09BA17A6AAC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8FEC690-2476-4D07-98B4-725DBE7BC053}" type="pres">
      <dgm:prSet presAssocID="{DE01E7CD-0F38-44C2-A794-C5EA1D272E75}" presName="composite" presStyleCnt="0"/>
      <dgm:spPr/>
    </dgm:pt>
    <dgm:pt modelId="{B0BB2059-08DF-47F0-8C83-D7DDBC10B043}" type="pres">
      <dgm:prSet presAssocID="{DE01E7CD-0F38-44C2-A794-C5EA1D272E7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938228-A0CF-4CBB-A667-C7BC16C1893F}" type="pres">
      <dgm:prSet presAssocID="{DE01E7CD-0F38-44C2-A794-C5EA1D272E7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D75FF7-7045-4A2F-85F9-2AA56240C053}" type="pres">
      <dgm:prSet presAssocID="{923DA3A4-0105-4721-9E9E-D8310EA9ECB8}" presName="sp" presStyleCnt="0"/>
      <dgm:spPr/>
    </dgm:pt>
    <dgm:pt modelId="{6E90DEF2-D899-4D4C-B8E6-6F9D1B1A16A5}" type="pres">
      <dgm:prSet presAssocID="{3C4BAFF8-9B14-4606-9F67-837DC4115FF2}" presName="composite" presStyleCnt="0"/>
      <dgm:spPr/>
    </dgm:pt>
    <dgm:pt modelId="{D2FCA635-1551-4526-AF4F-B9299051D9D6}" type="pres">
      <dgm:prSet presAssocID="{3C4BAFF8-9B14-4606-9F67-837DC4115FF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956829-5C5F-4A0B-B6A9-1227DEB3CA02}" type="pres">
      <dgm:prSet presAssocID="{3C4BAFF8-9B14-4606-9F67-837DC4115FF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0CA47B-C44E-40F6-92FE-38223EC44AB8}" type="pres">
      <dgm:prSet presAssocID="{F1CF643D-FC07-4275-A8DF-F8D59D25DC5B}" presName="sp" presStyleCnt="0"/>
      <dgm:spPr/>
    </dgm:pt>
    <dgm:pt modelId="{091DFE7A-8D5D-43C3-9A6B-2FC79DE65EBC}" type="pres">
      <dgm:prSet presAssocID="{00EDE4F5-4E14-455E-AD55-56B4DC6E4CA0}" presName="composite" presStyleCnt="0"/>
      <dgm:spPr/>
    </dgm:pt>
    <dgm:pt modelId="{6C516054-4EB2-417A-91C7-E92E5792F1E6}" type="pres">
      <dgm:prSet presAssocID="{00EDE4F5-4E14-455E-AD55-56B4DC6E4CA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0C67CA-1F18-492D-84CD-D77921CD0630}" type="pres">
      <dgm:prSet presAssocID="{00EDE4F5-4E14-455E-AD55-56B4DC6E4CA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46F9151-7046-4437-9EC0-15E83366BFF8}" type="presOf" srcId="{604EEA6E-1329-484C-8C2E-FA60AB9E5008}" destId="{2E938228-A0CF-4CBB-A667-C7BC16C1893F}" srcOrd="0" destOrd="0" presId="urn:microsoft.com/office/officeart/2005/8/layout/chevron2"/>
    <dgm:cxn modelId="{AD2F42AD-5CC9-4B53-8898-3A70756A5DE7}" srcId="{00EDE4F5-4E14-455E-AD55-56B4DC6E4CA0}" destId="{1015C03B-306A-4F8B-9FBD-9D281E3F194D}" srcOrd="1" destOrd="0" parTransId="{5A7ECEDA-682F-4BF4-B59B-0DEF22958A0D}" sibTransId="{682A5432-691C-4442-954C-4AFEEE10F792}"/>
    <dgm:cxn modelId="{A097055A-6443-4376-8CB7-08524E733725}" srcId="{DE01E7CD-0F38-44C2-A794-C5EA1D272E75}" destId="{604EEA6E-1329-484C-8C2E-FA60AB9E5008}" srcOrd="0" destOrd="0" parTransId="{9AD82000-4B05-4128-B055-455435CC566D}" sibTransId="{425A76FA-3CF8-4303-BC5E-BD0222215C9E}"/>
    <dgm:cxn modelId="{3289A367-FF2D-4676-B44C-70225EDFC124}" srcId="{75F1BFBB-AD1D-4862-ABC0-09BA17A6AACD}" destId="{3C4BAFF8-9B14-4606-9F67-837DC4115FF2}" srcOrd="1" destOrd="0" parTransId="{3DC87F16-48E0-45DF-885B-EADED2878264}" sibTransId="{F1CF643D-FC07-4275-A8DF-F8D59D25DC5B}"/>
    <dgm:cxn modelId="{B807E5C3-FB04-41C4-887A-8EB02EBDC90D}" type="presOf" srcId="{DE01E7CD-0F38-44C2-A794-C5EA1D272E75}" destId="{B0BB2059-08DF-47F0-8C83-D7DDBC10B043}" srcOrd="0" destOrd="0" presId="urn:microsoft.com/office/officeart/2005/8/layout/chevron2"/>
    <dgm:cxn modelId="{EF2443C4-5DDB-4008-AE45-71780E51B51A}" type="presOf" srcId="{75F1BFBB-AD1D-4862-ABC0-09BA17A6AACD}" destId="{D144F0F0-C353-49E8-9CE2-8621CB0ACC58}" srcOrd="0" destOrd="0" presId="urn:microsoft.com/office/officeart/2005/8/layout/chevron2"/>
    <dgm:cxn modelId="{C0E0C466-7269-41B4-BB26-5B5B09B75944}" srcId="{00EDE4F5-4E14-455E-AD55-56B4DC6E4CA0}" destId="{301F4504-20A5-42E2-B1B3-B07AC5CABBBE}" srcOrd="0" destOrd="0" parTransId="{3E91FDE5-B18E-4C34-9EA2-DC944BE86278}" sibTransId="{06DA8E57-B6B6-4E3A-B99B-C63BF77F2766}"/>
    <dgm:cxn modelId="{93A0F7BB-B77B-4C70-B8E4-685F5DE9EB95}" srcId="{00EDE4F5-4E14-455E-AD55-56B4DC6E4CA0}" destId="{BC919263-C896-4A47-B055-0944667DDF14}" srcOrd="2" destOrd="0" parTransId="{4B1C0423-DF40-4EE6-9410-6C50B387BB2A}" sibTransId="{3D9BA5E9-6C03-4129-A29C-C61BB2C6DFA1}"/>
    <dgm:cxn modelId="{21A187A6-8595-47AC-9DFF-2E8B8A8B399B}" srcId="{DE01E7CD-0F38-44C2-A794-C5EA1D272E75}" destId="{F6B4867A-04E2-4DF4-ABEF-C0F4D4C54628}" srcOrd="1" destOrd="0" parTransId="{5A36A541-1B44-4399-8777-4AC1B25C5ACF}" sibTransId="{69CAEBF7-470B-40BB-B4AD-BA5FF10EF802}"/>
    <dgm:cxn modelId="{33084F7B-A610-4704-A8D1-2B77CC8656FE}" srcId="{75F1BFBB-AD1D-4862-ABC0-09BA17A6AACD}" destId="{00EDE4F5-4E14-455E-AD55-56B4DC6E4CA0}" srcOrd="2" destOrd="0" parTransId="{09745F81-6FF3-44F1-A0A4-FCF8F2DF7598}" sibTransId="{8A5479D1-FA3F-4F7F-8CF5-13342BDDBECA}"/>
    <dgm:cxn modelId="{37401E0D-6E55-4039-BACB-30F3991AA71A}" srcId="{3C4BAFF8-9B14-4606-9F67-837DC4115FF2}" destId="{F5EB346E-13D1-4CDA-9687-52079784D0C4}" srcOrd="0" destOrd="0" parTransId="{D5C25BE6-A106-490C-8BF5-86E694538B8E}" sibTransId="{641F52C9-378B-4D2C-9906-9749926160BD}"/>
    <dgm:cxn modelId="{DA06B7DD-5994-406D-ABFA-7B0E770F76FA}" type="presOf" srcId="{00EDE4F5-4E14-455E-AD55-56B4DC6E4CA0}" destId="{6C516054-4EB2-417A-91C7-E92E5792F1E6}" srcOrd="0" destOrd="0" presId="urn:microsoft.com/office/officeart/2005/8/layout/chevron2"/>
    <dgm:cxn modelId="{B1574BD5-475B-4080-B3A0-3E9906060525}" srcId="{75F1BFBB-AD1D-4862-ABC0-09BA17A6AACD}" destId="{DE01E7CD-0F38-44C2-A794-C5EA1D272E75}" srcOrd="0" destOrd="0" parTransId="{64FFA7AD-4AF7-4B65-88F5-4C1C6A565BBE}" sibTransId="{923DA3A4-0105-4721-9E9E-D8310EA9ECB8}"/>
    <dgm:cxn modelId="{7B2CB67D-AD3A-4B72-B24C-893426C1A798}" type="presOf" srcId="{301F4504-20A5-42E2-B1B3-B07AC5CABBBE}" destId="{0F0C67CA-1F18-492D-84CD-D77921CD0630}" srcOrd="0" destOrd="0" presId="urn:microsoft.com/office/officeart/2005/8/layout/chevron2"/>
    <dgm:cxn modelId="{7B76DF2A-072B-428F-9112-680EB285A30B}" type="presOf" srcId="{1015C03B-306A-4F8B-9FBD-9D281E3F194D}" destId="{0F0C67CA-1F18-492D-84CD-D77921CD0630}" srcOrd="0" destOrd="1" presId="urn:microsoft.com/office/officeart/2005/8/layout/chevron2"/>
    <dgm:cxn modelId="{55512EB7-1341-4239-9B43-407FB108D649}" type="presOf" srcId="{F6B4867A-04E2-4DF4-ABEF-C0F4D4C54628}" destId="{2E938228-A0CF-4CBB-A667-C7BC16C1893F}" srcOrd="0" destOrd="1" presId="urn:microsoft.com/office/officeart/2005/8/layout/chevron2"/>
    <dgm:cxn modelId="{8FB03F01-4B18-406E-A059-1E7E4A33EDB7}" type="presOf" srcId="{3C4BAFF8-9B14-4606-9F67-837DC4115FF2}" destId="{D2FCA635-1551-4526-AF4F-B9299051D9D6}" srcOrd="0" destOrd="0" presId="urn:microsoft.com/office/officeart/2005/8/layout/chevron2"/>
    <dgm:cxn modelId="{D58748E4-74B2-401D-9648-0DA7B20772D5}" type="presOf" srcId="{F5EB346E-13D1-4CDA-9687-52079784D0C4}" destId="{A9956829-5C5F-4A0B-B6A9-1227DEB3CA02}" srcOrd="0" destOrd="0" presId="urn:microsoft.com/office/officeart/2005/8/layout/chevron2"/>
    <dgm:cxn modelId="{C5382531-E055-44E7-9B67-8621742DEC80}" type="presOf" srcId="{BC919263-C896-4A47-B055-0944667DDF14}" destId="{0F0C67CA-1F18-492D-84CD-D77921CD0630}" srcOrd="0" destOrd="2" presId="urn:microsoft.com/office/officeart/2005/8/layout/chevron2"/>
    <dgm:cxn modelId="{4492CD3F-1984-4C4D-864E-AF460CA5777D}" type="presParOf" srcId="{D144F0F0-C353-49E8-9CE2-8621CB0ACC58}" destId="{B8FEC690-2476-4D07-98B4-725DBE7BC053}" srcOrd="0" destOrd="0" presId="urn:microsoft.com/office/officeart/2005/8/layout/chevron2"/>
    <dgm:cxn modelId="{9E1D1EEA-02A3-41EF-B4F2-E7351D490A02}" type="presParOf" srcId="{B8FEC690-2476-4D07-98B4-725DBE7BC053}" destId="{B0BB2059-08DF-47F0-8C83-D7DDBC10B043}" srcOrd="0" destOrd="0" presId="urn:microsoft.com/office/officeart/2005/8/layout/chevron2"/>
    <dgm:cxn modelId="{2BF99A5A-A7C7-4B38-8567-F94EAF48DC54}" type="presParOf" srcId="{B8FEC690-2476-4D07-98B4-725DBE7BC053}" destId="{2E938228-A0CF-4CBB-A667-C7BC16C1893F}" srcOrd="1" destOrd="0" presId="urn:microsoft.com/office/officeart/2005/8/layout/chevron2"/>
    <dgm:cxn modelId="{12A1A61E-5333-4FA2-80BB-365E31C173C3}" type="presParOf" srcId="{D144F0F0-C353-49E8-9CE2-8621CB0ACC58}" destId="{3CD75FF7-7045-4A2F-85F9-2AA56240C053}" srcOrd="1" destOrd="0" presId="urn:microsoft.com/office/officeart/2005/8/layout/chevron2"/>
    <dgm:cxn modelId="{F536847C-D84F-4CB1-81C3-B23383ECD60D}" type="presParOf" srcId="{D144F0F0-C353-49E8-9CE2-8621CB0ACC58}" destId="{6E90DEF2-D899-4D4C-B8E6-6F9D1B1A16A5}" srcOrd="2" destOrd="0" presId="urn:microsoft.com/office/officeart/2005/8/layout/chevron2"/>
    <dgm:cxn modelId="{6E60200B-A94F-4106-9B17-B47E34C0795E}" type="presParOf" srcId="{6E90DEF2-D899-4D4C-B8E6-6F9D1B1A16A5}" destId="{D2FCA635-1551-4526-AF4F-B9299051D9D6}" srcOrd="0" destOrd="0" presId="urn:microsoft.com/office/officeart/2005/8/layout/chevron2"/>
    <dgm:cxn modelId="{24740BF0-0FBD-46F2-90C9-4CCC0FBD7F9E}" type="presParOf" srcId="{6E90DEF2-D899-4D4C-B8E6-6F9D1B1A16A5}" destId="{A9956829-5C5F-4A0B-B6A9-1227DEB3CA02}" srcOrd="1" destOrd="0" presId="urn:microsoft.com/office/officeart/2005/8/layout/chevron2"/>
    <dgm:cxn modelId="{53B59062-F30A-40C7-A0CC-9FE19A7F84E1}" type="presParOf" srcId="{D144F0F0-C353-49E8-9CE2-8621CB0ACC58}" destId="{1A0CA47B-C44E-40F6-92FE-38223EC44AB8}" srcOrd="3" destOrd="0" presId="urn:microsoft.com/office/officeart/2005/8/layout/chevron2"/>
    <dgm:cxn modelId="{0A122AEB-DCE3-47A0-9065-F3153B53EA41}" type="presParOf" srcId="{D144F0F0-C353-49E8-9CE2-8621CB0ACC58}" destId="{091DFE7A-8D5D-43C3-9A6B-2FC79DE65EBC}" srcOrd="4" destOrd="0" presId="urn:microsoft.com/office/officeart/2005/8/layout/chevron2"/>
    <dgm:cxn modelId="{B6E145EA-AC68-45B3-A2C7-C206CA5B294A}" type="presParOf" srcId="{091DFE7A-8D5D-43C3-9A6B-2FC79DE65EBC}" destId="{6C516054-4EB2-417A-91C7-E92E5792F1E6}" srcOrd="0" destOrd="0" presId="urn:microsoft.com/office/officeart/2005/8/layout/chevron2"/>
    <dgm:cxn modelId="{AD335D8C-4F67-405B-B2BC-95C0205E2126}" type="presParOf" srcId="{091DFE7A-8D5D-43C3-9A6B-2FC79DE65EBC}" destId="{0F0C67CA-1F18-492D-84CD-D77921CD063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809F56-07CA-4E15-AC23-96E0C91FB75F}">
      <dsp:nvSpPr>
        <dsp:cNvPr id="0" name=""/>
        <dsp:cNvSpPr/>
      </dsp:nvSpPr>
      <dsp:spPr>
        <a:xfrm>
          <a:off x="2667440" y="2972441"/>
          <a:ext cx="2208918" cy="22089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Transmission Project</a:t>
          </a:r>
          <a:endParaRPr lang="en-US" sz="2000" kern="1200" dirty="0"/>
        </a:p>
      </dsp:txBody>
      <dsp:txXfrm>
        <a:off x="2990929" y="3295930"/>
        <a:ext cx="1561940" cy="1561940"/>
      </dsp:txXfrm>
    </dsp:sp>
    <dsp:sp modelId="{CDE0D4D9-78DE-42DD-858B-A3E75B304806}">
      <dsp:nvSpPr>
        <dsp:cNvPr id="0" name=""/>
        <dsp:cNvSpPr/>
      </dsp:nvSpPr>
      <dsp:spPr>
        <a:xfrm rot="12900000">
          <a:off x="937831" y="2483330"/>
          <a:ext cx="2015508" cy="629541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E60BE3-BAEC-4228-AA44-9C4437453A31}">
      <dsp:nvSpPr>
        <dsp:cNvPr id="0" name=""/>
        <dsp:cNvSpPr/>
      </dsp:nvSpPr>
      <dsp:spPr>
        <a:xfrm>
          <a:off x="70845" y="1380688"/>
          <a:ext cx="2098472" cy="167877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Regional Transmission Plan</a:t>
          </a:r>
          <a:endParaRPr lang="en-US" sz="2500" kern="1200" dirty="0"/>
        </a:p>
      </dsp:txBody>
      <dsp:txXfrm>
        <a:off x="120015" y="1429858"/>
        <a:ext cx="2000132" cy="1580438"/>
      </dsp:txXfrm>
    </dsp:sp>
    <dsp:sp modelId="{6D238625-2316-482C-A1ED-857CE1A1A710}">
      <dsp:nvSpPr>
        <dsp:cNvPr id="0" name=""/>
        <dsp:cNvSpPr/>
      </dsp:nvSpPr>
      <dsp:spPr>
        <a:xfrm rot="16200000">
          <a:off x="2764145" y="1532611"/>
          <a:ext cx="2015508" cy="629541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7CFED3-8A27-4963-A586-F92DFA7552FC}">
      <dsp:nvSpPr>
        <dsp:cNvPr id="0" name=""/>
        <dsp:cNvSpPr/>
      </dsp:nvSpPr>
      <dsp:spPr>
        <a:xfrm>
          <a:off x="2722663" y="239"/>
          <a:ext cx="2098472" cy="16787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Regional Planning Group Review</a:t>
          </a:r>
          <a:endParaRPr lang="en-US" sz="2500" kern="1200" dirty="0"/>
        </a:p>
      </dsp:txBody>
      <dsp:txXfrm>
        <a:off x="2771833" y="49409"/>
        <a:ext cx="2000132" cy="1580438"/>
      </dsp:txXfrm>
    </dsp:sp>
    <dsp:sp modelId="{C5EAA3BE-3A92-469B-82B9-D011ADF33251}">
      <dsp:nvSpPr>
        <dsp:cNvPr id="0" name=""/>
        <dsp:cNvSpPr/>
      </dsp:nvSpPr>
      <dsp:spPr>
        <a:xfrm rot="19500000">
          <a:off x="4590460" y="2483330"/>
          <a:ext cx="2015508" cy="629541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26666E-1D8A-4C09-938E-00F86D769AD8}">
      <dsp:nvSpPr>
        <dsp:cNvPr id="0" name=""/>
        <dsp:cNvSpPr/>
      </dsp:nvSpPr>
      <dsp:spPr>
        <a:xfrm>
          <a:off x="5374481" y="1380688"/>
          <a:ext cx="2098472" cy="167877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TSP Internal Studies</a:t>
          </a:r>
          <a:endParaRPr lang="en-US" sz="2500" kern="1200" dirty="0"/>
        </a:p>
      </dsp:txBody>
      <dsp:txXfrm>
        <a:off x="5423651" y="1429858"/>
        <a:ext cx="2000132" cy="15804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BB2059-08DF-47F0-8C83-D7DDBC10B043}">
      <dsp:nvSpPr>
        <dsp:cNvPr id="0" name=""/>
        <dsp:cNvSpPr/>
      </dsp:nvSpPr>
      <dsp:spPr>
        <a:xfrm rot="5400000">
          <a:off x="-221255" y="223650"/>
          <a:ext cx="1475035" cy="103252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Case Conditioning</a:t>
          </a:r>
          <a:endParaRPr lang="en-US" sz="1400" kern="1200" dirty="0"/>
        </a:p>
      </dsp:txBody>
      <dsp:txXfrm rot="-5400000">
        <a:off x="1" y="518656"/>
        <a:ext cx="1032524" cy="442511"/>
      </dsp:txXfrm>
    </dsp:sp>
    <dsp:sp modelId="{2E938228-A0CF-4CBB-A667-C7BC16C1893F}">
      <dsp:nvSpPr>
        <dsp:cNvPr id="0" name=""/>
        <dsp:cNvSpPr/>
      </dsp:nvSpPr>
      <dsp:spPr>
        <a:xfrm rot="5400000">
          <a:off x="2856275" y="-1821355"/>
          <a:ext cx="958773" cy="46062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2"/>
              </a:solidFill>
            </a:rPr>
            <a:t>Start with Steady State Working Group base case</a:t>
          </a:r>
          <a:endParaRPr lang="en-US" sz="1400" kern="1200" dirty="0">
            <a:solidFill>
              <a:schemeClr val="tx2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2"/>
              </a:solidFill>
            </a:rPr>
            <a:t>Remove projects not approved by RPG</a:t>
          </a:r>
          <a:endParaRPr lang="en-US" sz="1400" kern="1200" dirty="0">
            <a:solidFill>
              <a:schemeClr val="tx2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2"/>
              </a:solidFill>
            </a:rPr>
            <a:t>Adjust load forecast per “Bounded Higher Of Methodology” (PG 3.1.7)</a:t>
          </a:r>
          <a:endParaRPr lang="en-US" sz="1400" kern="1200" dirty="0">
            <a:solidFill>
              <a:schemeClr val="tx2"/>
            </a:solidFill>
          </a:endParaRPr>
        </a:p>
      </dsp:txBody>
      <dsp:txXfrm rot="-5400000">
        <a:off x="1032525" y="49198"/>
        <a:ext cx="4559472" cy="865167"/>
      </dsp:txXfrm>
    </dsp:sp>
    <dsp:sp modelId="{D2FCA635-1551-4526-AF4F-B9299051D9D6}">
      <dsp:nvSpPr>
        <dsp:cNvPr id="0" name=""/>
        <dsp:cNvSpPr/>
      </dsp:nvSpPr>
      <dsp:spPr>
        <a:xfrm rot="5400000">
          <a:off x="-221255" y="1503037"/>
          <a:ext cx="1475035" cy="103252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Reliability Analysis</a:t>
          </a:r>
          <a:endParaRPr lang="en-US" sz="1400" kern="1200" dirty="0"/>
        </a:p>
      </dsp:txBody>
      <dsp:txXfrm rot="-5400000">
        <a:off x="1" y="1798043"/>
        <a:ext cx="1032524" cy="442511"/>
      </dsp:txXfrm>
    </dsp:sp>
    <dsp:sp modelId="{A9956829-5C5F-4A0B-B6A9-1227DEB3CA02}">
      <dsp:nvSpPr>
        <dsp:cNvPr id="0" name=""/>
        <dsp:cNvSpPr/>
      </dsp:nvSpPr>
      <dsp:spPr>
        <a:xfrm rot="5400000">
          <a:off x="2856275" y="-541968"/>
          <a:ext cx="958773" cy="46062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2"/>
              </a:solidFill>
            </a:rPr>
            <a:t>Test case for compliance with NERC TPL-001-4 and PG Section 4</a:t>
          </a:r>
          <a:endParaRPr lang="en-US" sz="1400" kern="1200" dirty="0">
            <a:solidFill>
              <a:schemeClr val="tx2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2"/>
              </a:solidFill>
            </a:rPr>
            <a:t>Propose “Corrective Action Plans” for criteria violations</a:t>
          </a:r>
          <a:endParaRPr lang="en-US" sz="1400" kern="1200" dirty="0">
            <a:solidFill>
              <a:schemeClr val="tx2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2"/>
              </a:solidFill>
            </a:rPr>
            <a:t>Work with TSPs </a:t>
          </a:r>
          <a:endParaRPr lang="en-US" sz="1400" kern="1200" dirty="0">
            <a:solidFill>
              <a:schemeClr val="tx2"/>
            </a:solidFill>
          </a:endParaRPr>
        </a:p>
      </dsp:txBody>
      <dsp:txXfrm rot="-5400000">
        <a:off x="1032525" y="1328585"/>
        <a:ext cx="4559472" cy="865167"/>
      </dsp:txXfrm>
    </dsp:sp>
    <dsp:sp modelId="{6C516054-4EB2-417A-91C7-E92E5792F1E6}">
      <dsp:nvSpPr>
        <dsp:cNvPr id="0" name=""/>
        <dsp:cNvSpPr/>
      </dsp:nvSpPr>
      <dsp:spPr>
        <a:xfrm rot="5400000">
          <a:off x="-221255" y="2782424"/>
          <a:ext cx="1475035" cy="103252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Economic Analysis</a:t>
          </a:r>
          <a:endParaRPr lang="en-US" sz="1400" kern="1200" dirty="0"/>
        </a:p>
      </dsp:txBody>
      <dsp:txXfrm rot="-5400000">
        <a:off x="1" y="3077430"/>
        <a:ext cx="1032524" cy="442511"/>
      </dsp:txXfrm>
    </dsp:sp>
    <dsp:sp modelId="{0F0C67CA-1F18-492D-84CD-D77921CD0630}">
      <dsp:nvSpPr>
        <dsp:cNvPr id="0" name=""/>
        <dsp:cNvSpPr/>
      </dsp:nvSpPr>
      <dsp:spPr>
        <a:xfrm rot="5400000">
          <a:off x="2856275" y="737418"/>
          <a:ext cx="958773" cy="46062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2"/>
              </a:solidFill>
            </a:rPr>
            <a:t>Perform 8760-hour production cost analysis to find congestion on system</a:t>
          </a:r>
          <a:endParaRPr lang="en-US" sz="1400" kern="1200" dirty="0">
            <a:solidFill>
              <a:schemeClr val="tx2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2"/>
              </a:solidFill>
            </a:rPr>
            <a:t>Study projects that may pass economic benefit test per Protocol 3.11.2</a:t>
          </a:r>
          <a:endParaRPr lang="en-US" sz="1400" kern="1200" dirty="0">
            <a:solidFill>
              <a:schemeClr val="tx2"/>
            </a:solidFill>
          </a:endParaRPr>
        </a:p>
      </dsp:txBody>
      <dsp:txXfrm rot="-5400000">
        <a:off x="1032525" y="2607972"/>
        <a:ext cx="4559472" cy="8651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BB2059-08DF-47F0-8C83-D7DDBC10B043}">
      <dsp:nvSpPr>
        <dsp:cNvPr id="0" name=""/>
        <dsp:cNvSpPr/>
      </dsp:nvSpPr>
      <dsp:spPr>
        <a:xfrm rot="5400000">
          <a:off x="-274197" y="276725"/>
          <a:ext cx="1827980" cy="127958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Case Conditioning</a:t>
          </a:r>
          <a:endParaRPr lang="en-US" sz="1600" kern="1200" dirty="0"/>
        </a:p>
      </dsp:txBody>
      <dsp:txXfrm rot="-5400000">
        <a:off x="0" y="642321"/>
        <a:ext cx="1279586" cy="548394"/>
      </dsp:txXfrm>
    </dsp:sp>
    <dsp:sp modelId="{2E938228-A0CF-4CBB-A667-C7BC16C1893F}">
      <dsp:nvSpPr>
        <dsp:cNvPr id="0" name=""/>
        <dsp:cNvSpPr/>
      </dsp:nvSpPr>
      <dsp:spPr>
        <a:xfrm rot="5400000">
          <a:off x="2769849" y="-1487734"/>
          <a:ext cx="1188187" cy="41687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chemeClr val="tx2"/>
              </a:solidFill>
            </a:rPr>
            <a:t>Start with Steady State Working Group or RTP base case</a:t>
          </a:r>
          <a:endParaRPr lang="en-US" sz="1600" kern="1200" dirty="0">
            <a:solidFill>
              <a:schemeClr val="tx2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chemeClr val="tx2"/>
              </a:solidFill>
            </a:rPr>
            <a:t>Adjust load forecast per “Bounded Higher Of Methodology” (PG 3.1.7)</a:t>
          </a:r>
          <a:endParaRPr lang="en-US" sz="1600" kern="1200" dirty="0">
            <a:solidFill>
              <a:schemeClr val="tx2"/>
            </a:solidFill>
          </a:endParaRPr>
        </a:p>
      </dsp:txBody>
      <dsp:txXfrm rot="-5400000">
        <a:off x="1279587" y="60531"/>
        <a:ext cx="4110710" cy="1072181"/>
      </dsp:txXfrm>
    </dsp:sp>
    <dsp:sp modelId="{D2FCA635-1551-4526-AF4F-B9299051D9D6}">
      <dsp:nvSpPr>
        <dsp:cNvPr id="0" name=""/>
        <dsp:cNvSpPr/>
      </dsp:nvSpPr>
      <dsp:spPr>
        <a:xfrm rot="5400000">
          <a:off x="-274197" y="1912906"/>
          <a:ext cx="1827980" cy="127958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Need Analysis</a:t>
          </a:r>
          <a:endParaRPr lang="en-US" sz="1600" kern="1200" dirty="0"/>
        </a:p>
      </dsp:txBody>
      <dsp:txXfrm rot="-5400000">
        <a:off x="0" y="2278502"/>
        <a:ext cx="1279586" cy="548394"/>
      </dsp:txXfrm>
    </dsp:sp>
    <dsp:sp modelId="{A9956829-5C5F-4A0B-B6A9-1227DEB3CA02}">
      <dsp:nvSpPr>
        <dsp:cNvPr id="0" name=""/>
        <dsp:cNvSpPr/>
      </dsp:nvSpPr>
      <dsp:spPr>
        <a:xfrm rot="5400000">
          <a:off x="2769849" y="148446"/>
          <a:ext cx="1188187" cy="41687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chemeClr val="tx2"/>
              </a:solidFill>
            </a:rPr>
            <a:t>Test case for reliability and/or economic need per NERC TPL-001-4, Protocol 3.11.2, and/or PG Section 4</a:t>
          </a:r>
          <a:endParaRPr lang="en-US" sz="1600" kern="1200" dirty="0">
            <a:solidFill>
              <a:schemeClr val="tx2"/>
            </a:solidFill>
          </a:endParaRPr>
        </a:p>
      </dsp:txBody>
      <dsp:txXfrm rot="-5400000">
        <a:off x="1279587" y="1696712"/>
        <a:ext cx="4110710" cy="1072181"/>
      </dsp:txXfrm>
    </dsp:sp>
    <dsp:sp modelId="{6C516054-4EB2-417A-91C7-E92E5792F1E6}">
      <dsp:nvSpPr>
        <dsp:cNvPr id="0" name=""/>
        <dsp:cNvSpPr/>
      </dsp:nvSpPr>
      <dsp:spPr>
        <a:xfrm rot="5400000">
          <a:off x="-274197" y="3549087"/>
          <a:ext cx="1827980" cy="127958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Project </a:t>
          </a:r>
          <a:r>
            <a:rPr lang="en-US" sz="1600" kern="1200" dirty="0" smtClean="0"/>
            <a:t>Alternative Analysis</a:t>
          </a:r>
          <a:endParaRPr lang="en-US" sz="1600" kern="1200" dirty="0"/>
        </a:p>
      </dsp:txBody>
      <dsp:txXfrm rot="-5400000">
        <a:off x="0" y="3914683"/>
        <a:ext cx="1279586" cy="548394"/>
      </dsp:txXfrm>
    </dsp:sp>
    <dsp:sp modelId="{0F0C67CA-1F18-492D-84CD-D77921CD0630}">
      <dsp:nvSpPr>
        <dsp:cNvPr id="0" name=""/>
        <dsp:cNvSpPr/>
      </dsp:nvSpPr>
      <dsp:spPr>
        <a:xfrm rot="5400000">
          <a:off x="2769537" y="1784940"/>
          <a:ext cx="1188812" cy="41687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chemeClr val="tx2"/>
              </a:solidFill>
            </a:rPr>
            <a:t>Study project alternatives</a:t>
          </a:r>
          <a:endParaRPr lang="en-US" sz="1600" kern="1200" dirty="0">
            <a:solidFill>
              <a:schemeClr val="tx2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chemeClr val="tx2"/>
              </a:solidFill>
            </a:rPr>
            <a:t>Select “best” project based on cost, long-term need, implementation schedule, etc.</a:t>
          </a:r>
          <a:endParaRPr lang="en-US" sz="1600" kern="1200" dirty="0">
            <a:solidFill>
              <a:schemeClr val="tx2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chemeClr val="tx2"/>
              </a:solidFill>
            </a:rPr>
            <a:t>Designate TSP(s) to construct project</a:t>
          </a:r>
          <a:endParaRPr lang="en-US" sz="1600" kern="1200" dirty="0">
            <a:solidFill>
              <a:schemeClr val="tx2"/>
            </a:solidFill>
          </a:endParaRPr>
        </a:p>
      </dsp:txBody>
      <dsp:txXfrm rot="-5400000">
        <a:off x="1279587" y="3332924"/>
        <a:ext cx="4110680" cy="10727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225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ERCOT Transmission Project Planning Process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Jeff </a:t>
            </a:r>
            <a:r>
              <a:rPr lang="en-US" dirty="0" err="1" smtClean="0">
                <a:solidFill>
                  <a:schemeClr val="tx2"/>
                </a:solidFill>
              </a:rPr>
              <a:t>Billo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DSWG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November 17</a:t>
            </a:r>
            <a:r>
              <a:rPr lang="en-US" dirty="0" smtClean="0">
                <a:solidFill>
                  <a:schemeClr val="tx2"/>
                </a:solidFill>
              </a:rPr>
              <a:t>, </a:t>
            </a:r>
            <a:r>
              <a:rPr lang="en-US" dirty="0" smtClean="0">
                <a:solidFill>
                  <a:schemeClr val="tx2"/>
                </a:solidFill>
              </a:rPr>
              <a:t>2017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Genesis of a Transmission Project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426874223"/>
              </p:ext>
            </p:extLst>
          </p:nvPr>
        </p:nvGraphicFramePr>
        <p:xfrm>
          <a:off x="838200" y="914400"/>
          <a:ext cx="75438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0835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Regional Transmission Plan (RTP)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914400"/>
            <a:ext cx="2743200" cy="3581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Planning Guide 3.1.4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Annual study completed by December 31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Comprehensive analysis of reliability and economic transmission needs for the ERCOT grid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2017 Scope: 2019, 2020, 2022, 2023 summer peak reliability; 2020 off-peak reliability; 2020, 2023 economic 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/>
          </p:nvPr>
        </p:nvGraphicFramePr>
        <p:xfrm>
          <a:off x="3276600" y="914400"/>
          <a:ext cx="56388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3276600" y="5105400"/>
            <a:ext cx="5486400" cy="1219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"/>
            <a:r>
              <a:rPr lang="en-US" sz="1900" dirty="0" smtClean="0"/>
              <a:t>The RTP combines inputs from economic, cascade, multiple element outage, sensitivity, short circuit, contingency, SCOPF analyses and long lead time assessments.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186566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RPG Review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914400"/>
            <a:ext cx="2743200" cy="3581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Protocol 3.11.4 and Planning Guide 3.1.2, 3.1.3, and </a:t>
            </a:r>
            <a:r>
              <a:rPr lang="en-US" dirty="0" smtClean="0">
                <a:solidFill>
                  <a:schemeClr val="tx2"/>
                </a:solidFill>
              </a:rPr>
              <a:t>3.1.5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Process initiated by project submission to RPG (via ERCOT)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Projects </a:t>
            </a:r>
            <a:r>
              <a:rPr lang="en-US" dirty="0">
                <a:solidFill>
                  <a:schemeClr val="tx2"/>
                </a:solidFill>
              </a:rPr>
              <a:t>identified through RTP still need to go through RPG review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Four </a:t>
            </a:r>
            <a:r>
              <a:rPr lang="en-US" dirty="0">
                <a:solidFill>
                  <a:schemeClr val="tx2"/>
                </a:solidFill>
              </a:rPr>
              <a:t>tier classification of projects determines level of review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272339411"/>
              </p:ext>
            </p:extLst>
          </p:nvPr>
        </p:nvGraphicFramePr>
        <p:xfrm>
          <a:off x="3352800" y="876300"/>
          <a:ext cx="54483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941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/>
              <a:t>Tier Classification (Per Protocol 3.11.4)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00"/>
          <a:stretch/>
        </p:blipFill>
        <p:spPr>
          <a:xfrm>
            <a:off x="104877" y="819708"/>
            <a:ext cx="8886723" cy="565729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5082" y="4495800"/>
            <a:ext cx="3657600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prstClr val="black"/>
                </a:solidFill>
              </a:rPr>
              <a:t>*Neutral </a:t>
            </a:r>
            <a:r>
              <a:rPr lang="en-US" sz="1050" dirty="0">
                <a:solidFill>
                  <a:prstClr val="black"/>
                </a:solidFill>
              </a:rPr>
              <a:t>projects are: </a:t>
            </a:r>
            <a:endParaRPr lang="en-US" sz="1050" dirty="0" smtClean="0">
              <a:solidFill>
                <a:prstClr val="black"/>
              </a:solidFill>
            </a:endParaRPr>
          </a:p>
          <a:p>
            <a:endParaRPr lang="en-US" sz="400" dirty="0">
              <a:solidFill>
                <a:prstClr val="black"/>
              </a:solidFill>
            </a:endParaRPr>
          </a:p>
          <a:p>
            <a:pPr marL="228600" indent="-228600">
              <a:buFont typeface="+mj-lt"/>
              <a:buAutoNum type="arabicPeriod"/>
              <a:tabLst>
                <a:tab pos="91440" algn="l"/>
              </a:tabLst>
            </a:pPr>
            <a:r>
              <a:rPr lang="en-US" sz="1050" dirty="0" smtClean="0">
                <a:solidFill>
                  <a:prstClr val="black"/>
                </a:solidFill>
              </a:rPr>
              <a:t>The </a:t>
            </a:r>
            <a:r>
              <a:rPr lang="en-US" sz="1050" dirty="0">
                <a:solidFill>
                  <a:prstClr val="black"/>
                </a:solidFill>
              </a:rPr>
              <a:t>addition of or upgrades to radial transmission lines; the addition of equipment that does not affect the transfer capability of a line;</a:t>
            </a:r>
          </a:p>
          <a:p>
            <a:pPr marL="228600" indent="-228600">
              <a:buFont typeface="+mj-lt"/>
              <a:buAutoNum type="arabicPeriod"/>
              <a:tabLst>
                <a:tab pos="91440" algn="l"/>
              </a:tabLst>
            </a:pPr>
            <a:r>
              <a:rPr lang="en-US" sz="1050" dirty="0" smtClean="0">
                <a:solidFill>
                  <a:prstClr val="black"/>
                </a:solidFill>
              </a:rPr>
              <a:t>Repair </a:t>
            </a:r>
            <a:r>
              <a:rPr lang="en-US" sz="1050" dirty="0">
                <a:solidFill>
                  <a:prstClr val="black"/>
                </a:solidFill>
              </a:rPr>
              <a:t>and replacement-in-kind projects; </a:t>
            </a:r>
          </a:p>
          <a:p>
            <a:pPr marL="228600" indent="-228600">
              <a:buFont typeface="+mj-lt"/>
              <a:buAutoNum type="arabicPeriod"/>
              <a:tabLst>
                <a:tab pos="91440" algn="l"/>
              </a:tabLst>
            </a:pPr>
            <a:r>
              <a:rPr lang="en-US" sz="1050" dirty="0" smtClean="0">
                <a:solidFill>
                  <a:prstClr val="black"/>
                </a:solidFill>
              </a:rPr>
              <a:t>Projects </a:t>
            </a:r>
            <a:r>
              <a:rPr lang="en-US" sz="1050" dirty="0">
                <a:solidFill>
                  <a:prstClr val="black"/>
                </a:solidFill>
              </a:rPr>
              <a:t>that are directly associated with the interconnection of new generation; and </a:t>
            </a:r>
          </a:p>
          <a:p>
            <a:pPr marL="228600" indent="-228600">
              <a:buFont typeface="+mj-lt"/>
              <a:buAutoNum type="arabicPeriod"/>
              <a:tabLst>
                <a:tab pos="91440" algn="l"/>
              </a:tabLst>
            </a:pPr>
            <a:r>
              <a:rPr lang="en-US" sz="1050" dirty="0" smtClean="0">
                <a:solidFill>
                  <a:prstClr val="black"/>
                </a:solidFill>
              </a:rPr>
              <a:t>The </a:t>
            </a:r>
            <a:r>
              <a:rPr lang="en-US" sz="1050" dirty="0">
                <a:solidFill>
                  <a:prstClr val="black"/>
                </a:solidFill>
              </a:rPr>
              <a:t>addition of static reactive devices. </a:t>
            </a:r>
            <a:endParaRPr lang="en-US" sz="1600" dirty="0">
              <a:solidFill>
                <a:prstClr val="black"/>
              </a:solidFill>
            </a:endParaRPr>
          </a:p>
          <a:p>
            <a:endParaRPr lang="en-US" sz="300" dirty="0" smtClean="0">
              <a:solidFill>
                <a:prstClr val="black"/>
              </a:solidFill>
            </a:endParaRPr>
          </a:p>
          <a:p>
            <a:r>
              <a:rPr lang="en-US" sz="1000" dirty="0" smtClean="0">
                <a:solidFill>
                  <a:prstClr val="black"/>
                </a:solidFill>
              </a:rPr>
              <a:t>(Nodal Protocol 3.11.4.4)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1295400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FFFF"/>
                </a:solidFill>
              </a:rPr>
              <a:t>Prop</a:t>
            </a:r>
            <a:r>
              <a:rPr lang="en-US" sz="2000" dirty="0">
                <a:solidFill>
                  <a:srgbClr val="FFFFFF"/>
                </a:solidFill>
              </a:rPr>
              <a:t>o</a:t>
            </a:r>
            <a:r>
              <a:rPr lang="en-US" sz="2000" dirty="0" smtClean="0">
                <a:solidFill>
                  <a:srgbClr val="FFFFFF"/>
                </a:solidFill>
              </a:rPr>
              <a:t>sed </a:t>
            </a:r>
          </a:p>
          <a:p>
            <a:pPr algn="ctr"/>
            <a:r>
              <a:rPr lang="en-US" sz="2000" dirty="0" smtClean="0">
                <a:solidFill>
                  <a:srgbClr val="FFFFFF"/>
                </a:solidFill>
              </a:rPr>
              <a:t>Project</a:t>
            </a: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52800" y="1264622"/>
            <a:ext cx="832280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smtClean="0">
                <a:solidFill>
                  <a:srgbClr val="FFFFFF"/>
                </a:solidFill>
              </a:rPr>
              <a:t>Is it a</a:t>
            </a:r>
          </a:p>
          <a:p>
            <a:pPr algn="ctr"/>
            <a:r>
              <a:rPr lang="en-US" sz="1400" dirty="0" smtClean="0">
                <a:solidFill>
                  <a:srgbClr val="FFFFFF"/>
                </a:solidFill>
              </a:rPr>
              <a:t>neutral*</a:t>
            </a:r>
          </a:p>
          <a:p>
            <a:pPr algn="ctr"/>
            <a:r>
              <a:rPr lang="en-US" sz="1400" dirty="0" smtClean="0">
                <a:solidFill>
                  <a:srgbClr val="FFFFFF"/>
                </a:solidFill>
              </a:rPr>
              <a:t>project?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547175" y="1203067"/>
            <a:ext cx="704039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300" dirty="0" smtClean="0">
                <a:solidFill>
                  <a:srgbClr val="FFFFFF"/>
                </a:solidFill>
              </a:rPr>
              <a:t>&gt;$50</a:t>
            </a:r>
          </a:p>
          <a:p>
            <a:pPr algn="ctr"/>
            <a:r>
              <a:rPr lang="en-US" sz="1300" dirty="0" smtClean="0">
                <a:solidFill>
                  <a:srgbClr val="FFFFFF"/>
                </a:solidFill>
              </a:rPr>
              <a:t>Million</a:t>
            </a:r>
          </a:p>
          <a:p>
            <a:pPr algn="ctr"/>
            <a:r>
              <a:rPr lang="en-US" sz="1300" dirty="0" smtClean="0">
                <a:solidFill>
                  <a:srgbClr val="FFFFFF"/>
                </a:solidFill>
              </a:rPr>
              <a:t>Capital</a:t>
            </a:r>
          </a:p>
          <a:p>
            <a:pPr algn="ctr"/>
            <a:r>
              <a:rPr lang="en-US" sz="1300" dirty="0" smtClean="0">
                <a:solidFill>
                  <a:srgbClr val="FFFFFF"/>
                </a:solidFill>
              </a:rPr>
              <a:t>Cost?</a:t>
            </a:r>
            <a:endParaRPr lang="en-US" sz="13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64432" y="3352800"/>
            <a:ext cx="1069524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FFFFFF"/>
                </a:solidFill>
              </a:rPr>
              <a:t>Certificate </a:t>
            </a:r>
            <a:r>
              <a:rPr lang="en-US" sz="1000" dirty="0" smtClean="0">
                <a:solidFill>
                  <a:srgbClr val="FFFFFF"/>
                </a:solidFill>
              </a:rPr>
              <a:t>of</a:t>
            </a:r>
            <a:endParaRPr lang="en-US" sz="1050" dirty="0" smtClean="0">
              <a:solidFill>
                <a:srgbClr val="FFFFFF"/>
              </a:solidFill>
            </a:endParaRPr>
          </a:p>
          <a:p>
            <a:pPr algn="ctr"/>
            <a:r>
              <a:rPr lang="en-US" sz="1050" dirty="0" smtClean="0">
                <a:solidFill>
                  <a:srgbClr val="FFFFFF"/>
                </a:solidFill>
              </a:rPr>
              <a:t>Convenience </a:t>
            </a:r>
          </a:p>
          <a:p>
            <a:pPr algn="ctr"/>
            <a:r>
              <a:rPr lang="en-US" sz="1050" dirty="0" smtClean="0">
                <a:solidFill>
                  <a:srgbClr val="FFFFFF"/>
                </a:solidFill>
              </a:rPr>
              <a:t>and Necessity</a:t>
            </a:r>
          </a:p>
          <a:p>
            <a:pPr algn="ctr"/>
            <a:r>
              <a:rPr lang="en-US" sz="1050" dirty="0">
                <a:solidFill>
                  <a:srgbClr val="FFFFFF"/>
                </a:solidFill>
              </a:rPr>
              <a:t>r</a:t>
            </a:r>
            <a:r>
              <a:rPr lang="en-US" sz="1050" dirty="0" smtClean="0">
                <a:solidFill>
                  <a:srgbClr val="FFFFFF"/>
                </a:solidFill>
              </a:rPr>
              <a:t>equired?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547175" y="5249853"/>
            <a:ext cx="704039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300" dirty="0" smtClean="0">
                <a:solidFill>
                  <a:srgbClr val="FFFFFF"/>
                </a:solidFill>
              </a:rPr>
              <a:t>&gt;$15</a:t>
            </a:r>
          </a:p>
          <a:p>
            <a:pPr algn="ctr"/>
            <a:r>
              <a:rPr lang="en-US" sz="1300" dirty="0" smtClean="0">
                <a:solidFill>
                  <a:srgbClr val="FFFFFF"/>
                </a:solidFill>
              </a:rPr>
              <a:t>Million</a:t>
            </a:r>
          </a:p>
          <a:p>
            <a:pPr algn="ctr"/>
            <a:r>
              <a:rPr lang="en-US" sz="1300" dirty="0" smtClean="0">
                <a:solidFill>
                  <a:srgbClr val="FFFFFF"/>
                </a:solidFill>
              </a:rPr>
              <a:t>Capital</a:t>
            </a:r>
          </a:p>
          <a:p>
            <a:pPr algn="ctr"/>
            <a:r>
              <a:rPr lang="en-US" sz="1300" dirty="0" smtClean="0">
                <a:solidFill>
                  <a:srgbClr val="FFFFFF"/>
                </a:solidFill>
              </a:rPr>
              <a:t>Cost?</a:t>
            </a:r>
            <a:endParaRPr lang="en-US" sz="13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67466" y="3323676"/>
            <a:ext cx="140294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FFFFFF"/>
                </a:solidFill>
              </a:rPr>
              <a:t>Tier 4</a:t>
            </a:r>
          </a:p>
          <a:p>
            <a:pPr algn="ctr"/>
            <a:r>
              <a:rPr lang="en-US" sz="1100" dirty="0" smtClean="0">
                <a:solidFill>
                  <a:srgbClr val="FFFFFF"/>
                </a:solidFill>
              </a:rPr>
              <a:t>No ERCOT Review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613309" y="914400"/>
            <a:ext cx="1306181" cy="176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FFFFFF"/>
                </a:solidFill>
              </a:rPr>
              <a:t>Tier 1</a:t>
            </a:r>
          </a:p>
          <a:p>
            <a:pPr algn="ctr"/>
            <a:r>
              <a:rPr lang="en-US" sz="1050" dirty="0" smtClean="0">
                <a:solidFill>
                  <a:srgbClr val="FFFFFF"/>
                </a:solidFill>
              </a:rPr>
              <a:t>RPG Review and </a:t>
            </a:r>
          </a:p>
          <a:p>
            <a:pPr algn="ctr"/>
            <a:r>
              <a:rPr lang="en-US" sz="1050" dirty="0" smtClean="0">
                <a:solidFill>
                  <a:srgbClr val="FFFFFF"/>
                </a:solidFill>
              </a:rPr>
              <a:t>Comment</a:t>
            </a:r>
          </a:p>
          <a:p>
            <a:pPr algn="ctr"/>
            <a:endParaRPr lang="en-US" sz="700" dirty="0">
              <a:solidFill>
                <a:srgbClr val="FFFFFF"/>
              </a:solidFill>
            </a:endParaRPr>
          </a:p>
          <a:p>
            <a:pPr algn="ctr"/>
            <a:r>
              <a:rPr lang="en-US" sz="1050" dirty="0" smtClean="0">
                <a:solidFill>
                  <a:srgbClr val="FFFFFF"/>
                </a:solidFill>
              </a:rPr>
              <a:t>ERCOT Independent</a:t>
            </a:r>
          </a:p>
          <a:p>
            <a:pPr algn="ctr"/>
            <a:r>
              <a:rPr lang="en-US" sz="1050" dirty="0" smtClean="0">
                <a:solidFill>
                  <a:srgbClr val="FFFFFF"/>
                </a:solidFill>
              </a:rPr>
              <a:t>Review</a:t>
            </a:r>
          </a:p>
          <a:p>
            <a:pPr algn="ctr"/>
            <a:endParaRPr lang="en-US" sz="700" dirty="0">
              <a:solidFill>
                <a:srgbClr val="FFFFFF"/>
              </a:solidFill>
            </a:endParaRPr>
          </a:p>
          <a:p>
            <a:pPr algn="ctr"/>
            <a:r>
              <a:rPr lang="en-US" sz="1050" dirty="0" smtClean="0">
                <a:solidFill>
                  <a:srgbClr val="FFFFFF"/>
                </a:solidFill>
              </a:rPr>
              <a:t>ERCOT Board of</a:t>
            </a:r>
          </a:p>
          <a:p>
            <a:pPr algn="ctr"/>
            <a:r>
              <a:rPr lang="en-US" sz="1050" dirty="0" smtClean="0">
                <a:solidFill>
                  <a:srgbClr val="FFFFFF"/>
                </a:solidFill>
              </a:rPr>
              <a:t>Directors Endorsement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613309" y="3279770"/>
            <a:ext cx="1306181" cy="1177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FFFFFF"/>
                </a:solidFill>
              </a:rPr>
              <a:t>Tier 2</a:t>
            </a:r>
          </a:p>
          <a:p>
            <a:pPr algn="ctr"/>
            <a:r>
              <a:rPr lang="en-US" sz="1050" dirty="0" smtClean="0">
                <a:solidFill>
                  <a:srgbClr val="FFFFFF"/>
                </a:solidFill>
              </a:rPr>
              <a:t>RPG Review and </a:t>
            </a:r>
          </a:p>
          <a:p>
            <a:pPr algn="ctr"/>
            <a:r>
              <a:rPr lang="en-US" sz="1050" dirty="0" smtClean="0">
                <a:solidFill>
                  <a:srgbClr val="FFFFFF"/>
                </a:solidFill>
              </a:rPr>
              <a:t>Comment</a:t>
            </a:r>
          </a:p>
          <a:p>
            <a:pPr algn="ctr"/>
            <a:endParaRPr lang="en-US" sz="700" dirty="0">
              <a:solidFill>
                <a:srgbClr val="FFFFFF"/>
              </a:solidFill>
            </a:endParaRPr>
          </a:p>
          <a:p>
            <a:pPr algn="ctr"/>
            <a:r>
              <a:rPr lang="en-US" sz="1050" dirty="0" smtClean="0">
                <a:solidFill>
                  <a:srgbClr val="FFFFFF"/>
                </a:solidFill>
              </a:rPr>
              <a:t>ERCOT Independent</a:t>
            </a:r>
          </a:p>
          <a:p>
            <a:pPr algn="ctr"/>
            <a:r>
              <a:rPr lang="en-US" sz="1050" dirty="0" smtClean="0">
                <a:solidFill>
                  <a:srgbClr val="FFFFFF"/>
                </a:solidFill>
              </a:rPr>
              <a:t>Review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49584" y="5486400"/>
            <a:ext cx="13061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FFFFFF"/>
                </a:solidFill>
              </a:rPr>
              <a:t>Tier 3</a:t>
            </a:r>
          </a:p>
          <a:p>
            <a:pPr algn="ctr"/>
            <a:r>
              <a:rPr lang="en-US" sz="1050" dirty="0" smtClean="0">
                <a:solidFill>
                  <a:srgbClr val="FFFFFF"/>
                </a:solidFill>
              </a:rPr>
              <a:t>RPG Review and </a:t>
            </a:r>
          </a:p>
          <a:p>
            <a:pPr algn="ctr"/>
            <a:r>
              <a:rPr lang="en-US" sz="1050" dirty="0" smtClean="0">
                <a:solidFill>
                  <a:srgbClr val="FFFFFF"/>
                </a:solidFill>
              </a:rPr>
              <a:t>Comment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058251" y="1371600"/>
            <a:ext cx="13061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No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246521" y="1354362"/>
            <a:ext cx="13061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Yes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01776" y="2530840"/>
            <a:ext cx="13061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Yes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246521" y="3400619"/>
            <a:ext cx="13061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Yes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572000" y="6096000"/>
            <a:ext cx="13061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Yes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246521" y="5486400"/>
            <a:ext cx="13061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No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457542" y="2540840"/>
            <a:ext cx="13061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No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457542" y="4522314"/>
            <a:ext cx="13061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No</a:t>
            </a:r>
            <a:endParaRPr lang="en-US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 Planning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Reliability</a:t>
            </a:r>
          </a:p>
          <a:p>
            <a:pPr lvl="1"/>
            <a:r>
              <a:rPr lang="en-US" dirty="0" smtClean="0"/>
              <a:t>NERC TPL-001-4</a:t>
            </a:r>
          </a:p>
          <a:p>
            <a:pPr lvl="1"/>
            <a:r>
              <a:rPr lang="en-US" dirty="0" smtClean="0"/>
              <a:t>ERCOT Planning Guide Section 4</a:t>
            </a:r>
          </a:p>
          <a:p>
            <a:pPr lvl="1"/>
            <a:r>
              <a:rPr lang="en-US" dirty="0" smtClean="0"/>
              <a:t>If ERCOT or a Transmission Service Provider (TSP) identify a reliability criteria violation they are required to develop a Correction Action Plan (CAP)</a:t>
            </a:r>
          </a:p>
          <a:p>
            <a:r>
              <a:rPr lang="en-US" dirty="0" smtClean="0"/>
              <a:t>Economic</a:t>
            </a:r>
          </a:p>
          <a:p>
            <a:pPr lvl="1"/>
            <a:r>
              <a:rPr lang="en-US" dirty="0" smtClean="0"/>
              <a:t>ERCOT Protocols 3.11.2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402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for Non-wires Alternatives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3962400" cy="5052221"/>
          </a:xfrm>
        </p:spPr>
        <p:txBody>
          <a:bodyPr/>
          <a:lstStyle/>
          <a:p>
            <a:r>
              <a:rPr lang="en-US" dirty="0" smtClean="0"/>
              <a:t>ERCOT/ TSPs only have authority to recommend transmission projects</a:t>
            </a:r>
          </a:p>
          <a:p>
            <a:r>
              <a:rPr lang="en-US" dirty="0" smtClean="0"/>
              <a:t>Project commitment and accountability</a:t>
            </a:r>
          </a:p>
          <a:p>
            <a:r>
              <a:rPr lang="en-US" dirty="0" smtClean="0"/>
              <a:t>Operator dispatch control and visibility</a:t>
            </a:r>
          </a:p>
          <a:p>
            <a:r>
              <a:rPr lang="en-US" dirty="0" smtClean="0"/>
              <a:t>Predictability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778250" y="1568450"/>
            <a:ext cx="5435600" cy="407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335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3041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c34af464-7aa1-4edd-9be4-83dffc1cb926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1346</TotalTime>
  <Words>516</Words>
  <Application>Microsoft Office PowerPoint</Application>
  <PresentationFormat>On-screen Show (4:3)</PresentationFormat>
  <Paragraphs>125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PowerPoint Presentation</vt:lpstr>
      <vt:lpstr>Genesis of a Transmission Project</vt:lpstr>
      <vt:lpstr>Regional Transmission Plan (RTP)</vt:lpstr>
      <vt:lpstr>RPG Review</vt:lpstr>
      <vt:lpstr>Tier Classification (Per Protocol 3.11.4)</vt:lpstr>
      <vt:lpstr>Transmission Planning Criteria</vt:lpstr>
      <vt:lpstr>Challenges for Non-wires Alternatives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Billo, Jeffrey</cp:lastModifiedBy>
  <cp:revision>50</cp:revision>
  <cp:lastPrinted>2016-01-21T20:53:15Z</cp:lastPrinted>
  <dcterms:created xsi:type="dcterms:W3CDTF">2016-01-21T15:20:31Z</dcterms:created>
  <dcterms:modified xsi:type="dcterms:W3CDTF">2017-11-17T03:47:07Z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