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18"/>
  </p:notesMasterIdLst>
  <p:sldIdLst>
    <p:sldId id="269" r:id="rId4"/>
    <p:sldId id="258" r:id="rId5"/>
    <p:sldId id="266" r:id="rId6"/>
    <p:sldId id="259" r:id="rId7"/>
    <p:sldId id="262" r:id="rId8"/>
    <p:sldId id="268" r:id="rId9"/>
    <p:sldId id="270" r:id="rId10"/>
    <p:sldId id="277" r:id="rId11"/>
    <p:sldId id="276"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79" autoAdjust="0"/>
  </p:normalViewPr>
  <p:slideViewPr>
    <p:cSldViewPr snapToGrid="0">
      <p:cViewPr>
        <p:scale>
          <a:sx n="60" d="100"/>
          <a:sy n="60" d="100"/>
        </p:scale>
        <p:origin x="908" y="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41526-9B16-45FB-B549-13448E9C4763}" type="datetimeFigureOut">
              <a:rPr lang="en-US" smtClean="0"/>
              <a:t>11/17/2017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75DE4-63BD-4B86-9575-461CD4A85ED3}" type="slidenum">
              <a:rPr lang="en-US" smtClean="0"/>
              <a:t>‹#›</a:t>
            </a:fld>
            <a:endParaRPr lang="en-US"/>
          </a:p>
        </p:txBody>
      </p:sp>
    </p:spTree>
    <p:extLst>
      <p:ext uri="{BB962C8B-B14F-4D97-AF65-F5344CB8AC3E}">
        <p14:creationId xmlns:p14="http://schemas.microsoft.com/office/powerpoint/2010/main" val="315280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nergycodes.gov/development/determina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energycodes.gov/compliance/energy-code-field-studies" TargetMode="External"/><Relationship Id="rId4" Type="http://schemas.openxmlformats.org/officeDocument/2006/relationships/hyperlink" Target="https://www.energycodes.gov/status-state-energy-code-adop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time in Plano. I will never forget driving across west</a:t>
            </a:r>
            <a:r>
              <a:rPr lang="en-US" baseline="0" dirty="0" smtClean="0"/>
              <a:t> Texas --- from New Mexico to San Antonio (and then on to NOLA)…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1140B-5A8D-46A6-8BA4-A3F1615148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86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500" b="1" dirty="0">
                <a:solidFill>
                  <a:schemeClr val="bg2">
                    <a:lumMod val="10000"/>
                  </a:schemeClr>
                </a:solidFill>
              </a:rPr>
              <a:t>Methodology Highlights</a:t>
            </a:r>
            <a:r>
              <a:rPr lang="en-US" sz="1500" dirty="0">
                <a:solidFill>
                  <a:schemeClr val="bg2">
                    <a:lumMod val="10000"/>
                  </a:schemeClr>
                </a:solidFill>
              </a:rPr>
              <a:t>:  </a:t>
            </a:r>
            <a:endParaRPr lang="en-US" sz="800" dirty="0">
              <a:solidFill>
                <a:schemeClr val="bg2">
                  <a:lumMod val="10000"/>
                </a:schemeClr>
              </a:solidFill>
            </a:endParaRPr>
          </a:p>
          <a:p>
            <a:pPr marL="477547" indent="-238774"/>
            <a:r>
              <a:rPr lang="en-US" sz="1500" dirty="0">
                <a:solidFill>
                  <a:schemeClr val="bg2">
                    <a:lumMod val="10000"/>
                  </a:schemeClr>
                </a:solidFill>
              </a:rPr>
              <a:t>Residential &amp; commercial buildings</a:t>
            </a:r>
          </a:p>
          <a:p>
            <a:pPr marL="477547" indent="-238774"/>
            <a:r>
              <a:rPr lang="en-US" sz="1500" dirty="0">
                <a:solidFill>
                  <a:schemeClr val="bg2">
                    <a:lumMod val="10000"/>
                  </a:schemeClr>
                </a:solidFill>
              </a:rPr>
              <a:t>National and state-level perspectives</a:t>
            </a:r>
          </a:p>
          <a:p>
            <a:pPr marL="477547" indent="-238774"/>
            <a:r>
              <a:rPr lang="en-US" sz="1500" dirty="0">
                <a:solidFill>
                  <a:schemeClr val="bg2">
                    <a:lumMod val="10000"/>
                  </a:schemeClr>
                </a:solidFill>
              </a:rPr>
              <a:t>Annual and cumulative projections </a:t>
            </a:r>
            <a:r>
              <a:rPr lang="en-US" dirty="0">
                <a:solidFill>
                  <a:schemeClr val="bg2">
                    <a:lumMod val="10000"/>
                  </a:schemeClr>
                </a:solidFill>
              </a:rPr>
              <a:t>(2010-2040)</a:t>
            </a:r>
          </a:p>
          <a:p>
            <a:pPr marL="477547" indent="-238774"/>
            <a:endParaRPr lang="en-US" sz="800" dirty="0">
              <a:solidFill>
                <a:schemeClr val="bg2">
                  <a:lumMod val="10000"/>
                </a:schemeClr>
              </a:solidFill>
            </a:endParaRPr>
          </a:p>
          <a:p>
            <a:pPr marL="59282"/>
            <a:r>
              <a:rPr lang="en-US" sz="1500" i="1" dirty="0">
                <a:solidFill>
                  <a:schemeClr val="bg2">
                    <a:lumMod val="10000"/>
                  </a:schemeClr>
                </a:solidFill>
              </a:rPr>
              <a:t>All three phases of codes:  </a:t>
            </a:r>
          </a:p>
          <a:p>
            <a:pPr marL="477547" indent="-238774"/>
            <a:endParaRPr lang="en-US" sz="800" dirty="0">
              <a:solidFill>
                <a:schemeClr val="bg2">
                  <a:lumMod val="10000"/>
                </a:schemeClr>
              </a:solidFill>
            </a:endParaRPr>
          </a:p>
          <a:p>
            <a:pPr marL="477547" indent="-238774">
              <a:spcAft>
                <a:spcPts val="1245"/>
              </a:spcAft>
            </a:pPr>
            <a:r>
              <a:rPr lang="en-US" b="1" dirty="0">
                <a:solidFill>
                  <a:schemeClr val="bg2">
                    <a:lumMod val="10000"/>
                  </a:schemeClr>
                </a:solidFill>
              </a:rPr>
              <a:t>Development</a:t>
            </a:r>
            <a:r>
              <a:rPr lang="en-US" dirty="0">
                <a:solidFill>
                  <a:schemeClr val="bg2">
                    <a:lumMod val="10000"/>
                  </a:schemeClr>
                </a:solidFill>
              </a:rPr>
              <a:t>:  Code-to-code savings—represents </a:t>
            </a:r>
            <a:r>
              <a:rPr lang="en-US" i="1" dirty="0">
                <a:solidFill>
                  <a:schemeClr val="bg2">
                    <a:lumMod val="10000"/>
                  </a:schemeClr>
                </a:solidFill>
              </a:rPr>
              <a:t>potential</a:t>
            </a:r>
            <a:r>
              <a:rPr lang="en-US" dirty="0">
                <a:solidFill>
                  <a:schemeClr val="bg2">
                    <a:lumMod val="10000"/>
                  </a:schemeClr>
                </a:solidFill>
              </a:rPr>
              <a:t> savings based on updated model codes [</a:t>
            </a:r>
            <a:r>
              <a:rPr lang="en-US" dirty="0">
                <a:solidFill>
                  <a:schemeClr val="accent3"/>
                </a:solidFill>
                <a:hlinkClick r:id="rId3"/>
              </a:rPr>
              <a:t>DOE Determination</a:t>
            </a:r>
            <a:r>
              <a:rPr lang="en-US" dirty="0">
                <a:solidFill>
                  <a:schemeClr val="bg2">
                    <a:lumMod val="10000"/>
                  </a:schemeClr>
                </a:solidFill>
              </a:rPr>
              <a:t>]</a:t>
            </a:r>
          </a:p>
          <a:p>
            <a:pPr marL="477547" indent="-238774">
              <a:spcAft>
                <a:spcPts val="1245"/>
              </a:spcAft>
            </a:pPr>
            <a:r>
              <a:rPr lang="en-US" b="1" dirty="0">
                <a:solidFill>
                  <a:schemeClr val="bg2">
                    <a:lumMod val="10000"/>
                  </a:schemeClr>
                </a:solidFill>
              </a:rPr>
              <a:t>Adoption</a:t>
            </a:r>
            <a:r>
              <a:rPr lang="en-US" dirty="0">
                <a:solidFill>
                  <a:schemeClr val="bg2">
                    <a:lumMod val="10000"/>
                  </a:schemeClr>
                </a:solidFill>
              </a:rPr>
              <a:t>:  Future adoption projected based on historical state adoption trends [</a:t>
            </a:r>
            <a:r>
              <a:rPr lang="en-US" dirty="0">
                <a:solidFill>
                  <a:schemeClr val="accent3"/>
                </a:solidFill>
                <a:hlinkClick r:id="rId4"/>
              </a:rPr>
              <a:t>DOE state adoption tracking</a:t>
            </a:r>
            <a:r>
              <a:rPr lang="en-US" dirty="0">
                <a:solidFill>
                  <a:schemeClr val="bg2">
                    <a:lumMod val="10000"/>
                  </a:schemeClr>
                </a:solidFill>
              </a:rPr>
              <a:t>]</a:t>
            </a:r>
          </a:p>
          <a:p>
            <a:pPr marL="477547" indent="-238774">
              <a:spcAft>
                <a:spcPts val="1245"/>
              </a:spcAft>
            </a:pPr>
            <a:r>
              <a:rPr lang="en-US" b="1" dirty="0">
                <a:solidFill>
                  <a:schemeClr val="bg2">
                    <a:lumMod val="10000"/>
                  </a:schemeClr>
                </a:solidFill>
              </a:rPr>
              <a:t>Compliance</a:t>
            </a:r>
            <a:r>
              <a:rPr lang="en-US" dirty="0">
                <a:solidFill>
                  <a:schemeClr val="bg2">
                    <a:lumMod val="10000"/>
                  </a:schemeClr>
                </a:solidFill>
              </a:rPr>
              <a:t>:  Savings de-rated based on what is achieved in the field [</a:t>
            </a:r>
            <a:r>
              <a:rPr lang="en-US" dirty="0">
                <a:solidFill>
                  <a:schemeClr val="accent3"/>
                </a:solidFill>
                <a:hlinkClick r:id="rId5"/>
              </a:rPr>
              <a:t>DOE and external studies</a:t>
            </a:r>
            <a:r>
              <a:rPr lang="en-US" dirty="0">
                <a:solidFill>
                  <a:schemeClr val="bg2">
                    <a:lumMod val="10000"/>
                  </a:schemeClr>
                </a:solidFill>
              </a:rPr>
              <a:t>]</a:t>
            </a:r>
            <a:endParaRPr lang="en-US" dirty="0"/>
          </a:p>
          <a:p>
            <a:pPr marL="477547" indent="-238774">
              <a:spcAft>
                <a:spcPts val="1245"/>
              </a:spcAft>
            </a:pPr>
            <a:endParaRPr lang="en-US" dirty="0"/>
          </a:p>
          <a:p>
            <a:r>
              <a:rPr lang="en-US" b="1" dirty="0">
                <a:solidFill>
                  <a:schemeClr val="bg2">
                    <a:lumMod val="10000"/>
                  </a:schemeClr>
                </a:solidFill>
              </a:rPr>
              <a:t>Methodology </a:t>
            </a:r>
            <a:r>
              <a:rPr lang="en-US" dirty="0">
                <a:solidFill>
                  <a:schemeClr val="bg2">
                    <a:lumMod val="10000"/>
                  </a:schemeClr>
                </a:solidFill>
              </a:rPr>
              <a:t>(continued):  </a:t>
            </a:r>
          </a:p>
          <a:p>
            <a:endParaRPr lang="en-US" sz="800" dirty="0">
              <a:solidFill>
                <a:schemeClr val="bg2">
                  <a:lumMod val="10000"/>
                </a:schemeClr>
              </a:solidFill>
            </a:endParaRPr>
          </a:p>
          <a:p>
            <a:pPr marL="477547" indent="-238774">
              <a:spcAft>
                <a:spcPts val="1245"/>
              </a:spcAft>
            </a:pPr>
            <a:r>
              <a:rPr lang="en-US" dirty="0">
                <a:solidFill>
                  <a:schemeClr val="bg2">
                    <a:lumMod val="10000"/>
                  </a:schemeClr>
                </a:solidFill>
              </a:rPr>
              <a:t>Excludes states without statewide codes (AK, HI, KS, MO, MS), </a:t>
            </a:r>
            <a:br>
              <a:rPr lang="en-US" dirty="0">
                <a:solidFill>
                  <a:schemeClr val="bg2">
                    <a:lumMod val="10000"/>
                  </a:schemeClr>
                </a:solidFill>
              </a:rPr>
            </a:br>
            <a:r>
              <a:rPr lang="en-US" dirty="0">
                <a:solidFill>
                  <a:schemeClr val="bg2">
                    <a:lumMod val="10000"/>
                  </a:schemeClr>
                </a:solidFill>
              </a:rPr>
              <a:t>or that fundamentally differ from the model codes (CA, OR, WA)</a:t>
            </a:r>
          </a:p>
          <a:p>
            <a:pPr marL="477547" indent="-238774">
              <a:spcAft>
                <a:spcPts val="1245"/>
              </a:spcAft>
            </a:pPr>
            <a:r>
              <a:rPr lang="en-US" dirty="0">
                <a:solidFill>
                  <a:schemeClr val="bg2">
                    <a:lumMod val="10000"/>
                  </a:schemeClr>
                </a:solidFill>
              </a:rPr>
              <a:t>Some ‘home rule’ states rely on data from populous jurisdictions as a surrogate for state compliance (AZ, CO, WY)</a:t>
            </a:r>
          </a:p>
          <a:p>
            <a:pPr marL="477547" indent="-238774">
              <a:spcAft>
                <a:spcPts val="1245"/>
              </a:spcAft>
            </a:pPr>
            <a:r>
              <a:rPr lang="en-US" dirty="0">
                <a:solidFill>
                  <a:schemeClr val="bg2">
                    <a:lumMod val="10000"/>
                  </a:schemeClr>
                </a:solidFill>
              </a:rPr>
              <a:t>Residential compliance rates based on recent DOE field studies—commercial based on past DOE and external studies</a:t>
            </a:r>
          </a:p>
          <a:p>
            <a:pPr marL="477547" indent="-238774">
              <a:spcAft>
                <a:spcPts val="1245"/>
              </a:spcAft>
            </a:pPr>
            <a:r>
              <a:rPr lang="en-US" dirty="0">
                <a:solidFill>
                  <a:schemeClr val="bg2">
                    <a:lumMod val="10000"/>
                  </a:schemeClr>
                </a:solidFill>
              </a:rPr>
              <a:t>Incremental savings are scaled by new floor space to calculate statewide and national savings (AEO 2015)</a:t>
            </a:r>
          </a:p>
          <a:p>
            <a:pPr marL="477547" indent="-238774">
              <a:spcAft>
                <a:spcPts val="1245"/>
              </a:spcAft>
            </a:pPr>
            <a:r>
              <a:rPr lang="en-US" dirty="0">
                <a:solidFill>
                  <a:schemeClr val="bg2">
                    <a:lumMod val="10000"/>
                  </a:schemeClr>
                </a:solidFill>
              </a:rPr>
              <a:t>Several metrics reported (site, primary, FFC, cost, and CO</a:t>
            </a:r>
            <a:r>
              <a:rPr lang="en-US" baseline="-25000" dirty="0">
                <a:solidFill>
                  <a:schemeClr val="bg2">
                    <a:lumMod val="10000"/>
                  </a:schemeClr>
                </a:solidFill>
              </a:rPr>
              <a:t>2</a:t>
            </a:r>
            <a:r>
              <a:rPr lang="en-US" dirty="0">
                <a:solidFill>
                  <a:schemeClr val="bg2">
                    <a:lumMod val="10000"/>
                  </a:schemeClr>
                </a:solidFill>
              </a:rPr>
              <a:t>)</a:t>
            </a:r>
          </a:p>
          <a:p>
            <a:pPr marL="477547" indent="-238774">
              <a:spcAft>
                <a:spcPts val="1245"/>
              </a:spcAft>
            </a:pPr>
            <a:endParaRPr lang="en-US" dirty="0">
              <a:solidFill>
                <a:schemeClr val="bg2">
                  <a:lumMod val="10000"/>
                </a:schemeClr>
              </a:solidFill>
            </a:endParaRPr>
          </a:p>
          <a:p>
            <a:pPr marL="477547" indent="-238774">
              <a:spcAft>
                <a:spcPts val="1245"/>
              </a:spcAft>
            </a:pPr>
            <a:r>
              <a:rPr lang="en-US" dirty="0"/>
              <a:t>It can be seen that certain states, such as Texas, Florida, and a few others, have much higher total savings than other states reflecting their relatively higher past and projected new floor space construction. </a:t>
            </a:r>
          </a:p>
          <a:p>
            <a:pPr marL="477547" indent="-238774">
              <a:spcAft>
                <a:spcPts val="1245"/>
              </a:spcAft>
            </a:pPr>
            <a:r>
              <a:rPr lang="en-US" dirty="0"/>
              <a:t>Texas Medium Slow adoption</a:t>
            </a:r>
            <a:endParaRPr lang="en-US" dirty="0">
              <a:solidFill>
                <a:schemeClr val="bg2">
                  <a:lumMod val="1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1140B-5A8D-46A6-8BA4-A3F1615148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939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i="1" dirty="0"/>
              <a:t>Sound bite</a:t>
            </a:r>
            <a:r>
              <a:rPr lang="en-US" dirty="0"/>
              <a:t>: “The map shows what savings would result if U.S. homeowners made all cost-effective energy efficient upgrades (based on NPV&gt;0). Energy upgrades include situation-specific combinations of central AC, furnaces, HPs, water heaters, lighting and appliances at the time of replacement, as well as insulating walls, insulating ceilings, and performing air sealing and duct sealing.”</a:t>
            </a:r>
          </a:p>
          <a:p>
            <a:endParaRPr lang="en-US" baseline="0" dirty="0"/>
          </a:p>
          <a:p>
            <a:r>
              <a:rPr lang="en-US" dirty="0"/>
              <a:t>Current report posted focuses on electricity savings.  Analysis looked at all fuels.</a:t>
            </a:r>
            <a:r>
              <a:rPr lang="en-US" baseline="0" dirty="0"/>
              <a:t> </a:t>
            </a:r>
          </a:p>
          <a:p>
            <a:endParaRPr lang="en-US" baseline="0" dirty="0"/>
          </a:p>
          <a:p>
            <a:r>
              <a:rPr lang="en-US" baseline="0" dirty="0"/>
              <a:t>******** Supplemental Information *********</a:t>
            </a:r>
          </a:p>
          <a:p>
            <a:r>
              <a:rPr lang="en-US" baseline="0" dirty="0"/>
              <a:t>Map was generated using </a:t>
            </a:r>
            <a:r>
              <a:rPr lang="en-US" b="1" baseline="0" dirty="0" err="1"/>
              <a:t>ResStock</a:t>
            </a:r>
            <a:r>
              <a:rPr lang="en-US" baseline="0" dirty="0"/>
              <a:t>, a data-driven tool for m</a:t>
            </a:r>
            <a:r>
              <a:rPr lang="en-US" dirty="0"/>
              <a:t>odeling the entire </a:t>
            </a:r>
            <a:r>
              <a:rPr lang="en-US" b="1" dirty="0"/>
              <a:t>U.S. housing stock</a:t>
            </a:r>
            <a:r>
              <a:rPr lang="en-US" dirty="0"/>
              <a:t> with </a:t>
            </a:r>
            <a:r>
              <a:rPr lang="en-US" b="1" dirty="0"/>
              <a:t>unprecedented granularity</a:t>
            </a:r>
            <a:r>
              <a:rPr lang="en-US" dirty="0"/>
              <a:t> (millions of</a:t>
            </a:r>
            <a:r>
              <a:rPr lang="en-US" baseline="0" dirty="0"/>
              <a:t> simulations </a:t>
            </a:r>
            <a:r>
              <a:rPr lang="en-US" dirty="0"/>
              <a:t>on NREL’s supercomputer)</a:t>
            </a:r>
          </a:p>
          <a:p>
            <a:r>
              <a:rPr lang="en-US" i="1" dirty="0">
                <a:solidFill>
                  <a:schemeClr val="bg1">
                    <a:lumMod val="75000"/>
                  </a:schemeClr>
                </a:solidFill>
              </a:rPr>
              <a:t>- Results:</a:t>
            </a:r>
            <a:r>
              <a:rPr lang="en-US" i="1" baseline="0" dirty="0">
                <a:solidFill>
                  <a:schemeClr val="bg1">
                    <a:lumMod val="75000"/>
                  </a:schemeClr>
                </a:solidFill>
              </a:rPr>
              <a:t> </a:t>
            </a:r>
            <a:r>
              <a:rPr lang="en-US" b="1" dirty="0"/>
              <a:t>Actionable analyses and visualizations</a:t>
            </a:r>
            <a:r>
              <a:rPr lang="en-US" dirty="0"/>
              <a:t> of U.S. energy efficiency potential</a:t>
            </a:r>
            <a:endParaRPr lang="en-US" i="1" dirty="0">
              <a:solidFill>
                <a:schemeClr val="bg1">
                  <a:lumMod val="75000"/>
                </a:schemeClr>
              </a:solidFill>
            </a:endParaRPr>
          </a:p>
          <a:p>
            <a:pPr defTabSz="966245">
              <a:defRPr/>
            </a:pPr>
            <a:r>
              <a:rPr lang="en-US" sz="1100" dirty="0"/>
              <a:t>- </a:t>
            </a:r>
            <a:r>
              <a:rPr lang="en-US" sz="1100" i="1" dirty="0"/>
              <a:t>Leverages</a:t>
            </a:r>
            <a:r>
              <a:rPr lang="en-US" sz="1100" dirty="0"/>
              <a:t>: A dozen public and private data sources (e.g. EIA RECS, Census/Housing Survey, Codes, Dept. of Homeland Security data), and DOE’s flagship energy simulation engine (</a:t>
            </a:r>
            <a:r>
              <a:rPr lang="en-US" sz="1100" dirty="0" err="1"/>
              <a:t>EnergyPlus</a:t>
            </a:r>
            <a:r>
              <a:rPr lang="en-US" sz="1100" dirty="0"/>
              <a:t>).</a:t>
            </a:r>
          </a:p>
          <a:p>
            <a:pPr defTabSz="966245">
              <a:defRPr/>
            </a:pPr>
            <a:r>
              <a:rPr lang="en-US" sz="1100" i="1" dirty="0"/>
              <a:t>- Acknowledgement</a:t>
            </a:r>
            <a:r>
              <a:rPr lang="en-US" sz="1100" dirty="0"/>
              <a:t>: </a:t>
            </a:r>
            <a:r>
              <a:rPr lang="en-US" sz="1100" dirty="0" err="1"/>
              <a:t>ResStock</a:t>
            </a:r>
            <a:r>
              <a:rPr lang="en-US" sz="1100" dirty="0"/>
              <a:t> was developed with support from BTO and other partners. Results on these slides are from a 2016 analysis supported by DOE-BTO and DOE-EPSA.</a:t>
            </a:r>
          </a:p>
          <a:p>
            <a:pPr defTabSz="966245">
              <a:defRPr/>
            </a:pPr>
            <a:endParaRPr lang="en-US" dirty="0"/>
          </a:p>
          <a:p>
            <a:pPr defTabSz="966245">
              <a:defRPr/>
            </a:pPr>
            <a:r>
              <a:rPr lang="en-US" b="1" dirty="0"/>
              <a:t>Economic potential</a:t>
            </a:r>
            <a:r>
              <a:rPr lang="en-US" b="1" baseline="0" dirty="0"/>
              <a:t> </a:t>
            </a:r>
            <a:r>
              <a:rPr lang="en-US" dirty="0"/>
              <a:t>includes electricity savings resulting</a:t>
            </a:r>
            <a:r>
              <a:rPr lang="en-US" baseline="0" dirty="0"/>
              <a:t> from all upgrades in single-family detached homes that result in a positive net present value for the home owner</a:t>
            </a:r>
            <a:r>
              <a:rPr lang="en-US" dirty="0"/>
              <a:t>, using a 3% real discount rate and 30 year analysis period. </a:t>
            </a:r>
          </a:p>
          <a:p>
            <a:pPr defTabSz="966245">
              <a:defRPr/>
            </a:pPr>
            <a:endParaRPr lang="en-US" dirty="0"/>
          </a:p>
          <a:p>
            <a:r>
              <a:rPr lang="en-US" b="1" dirty="0"/>
              <a:t>Key assumptions for this analysis are listed below. </a:t>
            </a:r>
            <a:endParaRPr lang="en-US" dirty="0"/>
          </a:p>
          <a:p>
            <a:pPr marL="181173" indent="-181173">
              <a:buFont typeface="Arial"/>
              <a:buChar char="•"/>
            </a:pPr>
            <a:r>
              <a:rPr lang="en-US" dirty="0"/>
              <a:t>Technical and economic potential are presented as </a:t>
            </a:r>
            <a:r>
              <a:rPr lang="en-US" u="sng" dirty="0"/>
              <a:t>annual energy savings</a:t>
            </a:r>
            <a:r>
              <a:rPr lang="en-US" dirty="0"/>
              <a:t> rather than cumulative energy savings over a number of years.</a:t>
            </a:r>
          </a:p>
          <a:p>
            <a:pPr marL="181173" indent="-181173">
              <a:buFont typeface="Arial"/>
              <a:buChar char="•"/>
            </a:pPr>
            <a:r>
              <a:rPr lang="en-US" dirty="0"/>
              <a:t>Economic potential calculations include net replacement costs at wear out assuming </a:t>
            </a:r>
            <a:r>
              <a:rPr lang="en-US" u="sng" dirty="0"/>
              <a:t>full turnover</a:t>
            </a:r>
            <a:r>
              <a:rPr lang="en-US" dirty="0"/>
              <a:t> of the stock of equipment and appliances (over the 30-year analysis period). Cost-effectiveness is evaluated using costs and benefits from the </a:t>
            </a:r>
            <a:r>
              <a:rPr lang="en-US" u="sng" dirty="0"/>
              <a:t>building owner’s perspective</a:t>
            </a:r>
            <a:r>
              <a:rPr lang="en-US" dirty="0"/>
              <a:t> rather than a utility or societal perspective.</a:t>
            </a:r>
          </a:p>
          <a:p>
            <a:pPr marL="181173" indent="-181173">
              <a:buFont typeface="Arial"/>
              <a:buChar char="•"/>
            </a:pPr>
            <a:r>
              <a:rPr lang="en-US" dirty="0"/>
              <a:t>For NPV calculations, </a:t>
            </a:r>
            <a:r>
              <a:rPr lang="en-US" u="sng" dirty="0"/>
              <a:t>30 years </a:t>
            </a:r>
            <a:r>
              <a:rPr lang="en-US" dirty="0"/>
              <a:t>of future cash flows (utility bill savings, equipment replacement at end of life, and residual value) are brought to the present using a </a:t>
            </a:r>
            <a:r>
              <a:rPr lang="en-US" u="sng" dirty="0"/>
              <a:t>3% real discount rate.</a:t>
            </a:r>
            <a:r>
              <a:rPr lang="en-US" dirty="0"/>
              <a:t> </a:t>
            </a:r>
          </a:p>
          <a:p>
            <a:pPr marL="181173" indent="-181173">
              <a:buFont typeface="Arial"/>
              <a:buChar char="•"/>
            </a:pPr>
            <a:r>
              <a:rPr lang="en-US" dirty="0"/>
              <a:t>The </a:t>
            </a:r>
            <a:r>
              <a:rPr lang="en-US" u="sng" dirty="0"/>
              <a:t>packages</a:t>
            </a:r>
            <a:r>
              <a:rPr lang="en-US" dirty="0"/>
              <a:t> used to estimate overall economic potential </a:t>
            </a:r>
            <a:r>
              <a:rPr lang="en-US" u="sng" dirty="0"/>
              <a:t>were constructed using NPV</a:t>
            </a:r>
            <a:r>
              <a:rPr lang="en-US" dirty="0"/>
              <a:t> as the cost-effectiveness metric.</a:t>
            </a:r>
          </a:p>
          <a:p>
            <a:pPr marL="181173" indent="-181173">
              <a:buFont typeface="Arial"/>
              <a:buChar char="•"/>
            </a:pPr>
            <a:r>
              <a:rPr lang="en-US" dirty="0"/>
              <a:t>The same economic calculations are used for both </a:t>
            </a:r>
            <a:r>
              <a:rPr lang="en-US" u="sng" dirty="0"/>
              <a:t>owner-occupied and tenant-occupied homes</a:t>
            </a:r>
            <a:r>
              <a:rPr lang="en-US" dirty="0"/>
              <a:t>. For tenant-occupied housing, it is assumed that either the building owner pays the utility bills or rent can be increased by an amount equal to utility bill savings.</a:t>
            </a:r>
          </a:p>
          <a:p>
            <a:pPr marL="181173" indent="-181173">
              <a:buFont typeface="Arial"/>
              <a:buChar char="•"/>
            </a:pPr>
            <a:r>
              <a:rPr lang="en-US" u="sng" dirty="0"/>
              <a:t>State, utility, and local incentives (e.g., rebates) were not included</a:t>
            </a:r>
            <a:r>
              <a:rPr lang="en-US" dirty="0"/>
              <a:t> in the economic analysis, due to the large number of unique incentives that exist. The </a:t>
            </a:r>
            <a:r>
              <a:rPr lang="en-US" u="sng" dirty="0"/>
              <a:t>federal income tax credit for residential energy efficiency was included</a:t>
            </a:r>
            <a:r>
              <a:rPr lang="en-US" dirty="0"/>
              <a:t> and assumed to be available in future years (capped at $500 per household).</a:t>
            </a:r>
          </a:p>
          <a:p>
            <a:endParaRPr lang="en-US" b="1" dirty="0"/>
          </a:p>
          <a:p>
            <a:r>
              <a:rPr lang="en-US" b="1" dirty="0"/>
              <a:t>The scope of this analysis is limited in the following ways:</a:t>
            </a:r>
          </a:p>
          <a:p>
            <a:pPr marL="181173" indent="-181173">
              <a:buFont typeface="Arial"/>
              <a:buChar char="•"/>
            </a:pPr>
            <a:r>
              <a:rPr lang="en-US" dirty="0"/>
              <a:t>The analysis covers</a:t>
            </a:r>
            <a:r>
              <a:rPr lang="en-US" u="sng" dirty="0"/>
              <a:t> single-family detached housing only</a:t>
            </a:r>
            <a:r>
              <a:rPr lang="en-US" dirty="0"/>
              <a:t>. The housing stock characteristics tool developed for </a:t>
            </a:r>
            <a:r>
              <a:rPr lang="en-US" dirty="0" err="1"/>
              <a:t>ResStock</a:t>
            </a:r>
            <a:r>
              <a:rPr lang="en-US" dirty="0"/>
              <a:t> currently is limited to single-family detached housing and excludes all multifamily buildings (including duplexes and townhomes) as well as mobile homes.</a:t>
            </a:r>
          </a:p>
          <a:p>
            <a:pPr marL="181173" indent="-181173">
              <a:buFont typeface="Arial"/>
              <a:buChar char="•"/>
            </a:pPr>
            <a:r>
              <a:rPr lang="en-US" dirty="0"/>
              <a:t>House counts and housing characteristics are a </a:t>
            </a:r>
            <a:r>
              <a:rPr lang="en-US" u="sng" dirty="0"/>
              <a:t>snapshot based on circa-2012 data</a:t>
            </a:r>
            <a:r>
              <a:rPr lang="en-US" dirty="0"/>
              <a:t>; projections of future construction and changes in housing characteristics were not included in this analysis.</a:t>
            </a:r>
          </a:p>
          <a:p>
            <a:pPr marL="181173" indent="-181173">
              <a:buFont typeface="Arial"/>
              <a:buChar char="•"/>
            </a:pPr>
            <a:r>
              <a:rPr lang="en-US" dirty="0"/>
              <a:t>Geographic scope is limited to the </a:t>
            </a:r>
            <a:r>
              <a:rPr lang="en-US" u="sng" dirty="0"/>
              <a:t>48 contiguous U.S. states and Washington, D.C.</a:t>
            </a:r>
            <a:r>
              <a:rPr lang="en-US" dirty="0"/>
              <a:t> Sources of housing characteristics and consumption data (particularly the Residential Energy Consumption Survey) for Alaska, Hawaii, and U.S. territories tend to have low sample sizes, resulting in high uncertainty in the data.</a:t>
            </a:r>
          </a:p>
        </p:txBody>
      </p:sp>
      <p:sp>
        <p:nvSpPr>
          <p:cNvPr id="4" name="Slide Number Placeholder 3"/>
          <p:cNvSpPr>
            <a:spLocks noGrp="1"/>
          </p:cNvSpPr>
          <p:nvPr>
            <p:ph type="sldNum" sz="quarter" idx="10"/>
          </p:nvPr>
        </p:nvSpPr>
        <p:spPr/>
        <p:txBody>
          <a:bodyPr/>
          <a:lstStyle/>
          <a:p>
            <a:fld id="{29F1140B-5A8D-46A6-8BA4-A3F16151480B}" type="slidenum">
              <a:rPr lang="en-US" smtClean="0"/>
              <a:pPr/>
              <a:t>13</a:t>
            </a:fld>
            <a:endParaRPr lang="en-US" dirty="0"/>
          </a:p>
        </p:txBody>
      </p:sp>
    </p:spTree>
    <p:extLst>
      <p:ext uri="{BB962C8B-B14F-4D97-AF65-F5344CB8AC3E}">
        <p14:creationId xmlns:p14="http://schemas.microsoft.com/office/powerpoint/2010/main" val="351405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dirty="0"/>
              <a:t>The potential in each state was compared to the savings that could be achieved if states continue to realize the same average level of annual incremental savings as has been achieved in the past 10 years. (ACEEE State Scorecard data were used for to calculate the historic average annual savings.) </a:t>
            </a:r>
          </a:p>
          <a:p>
            <a:pPr marL="177845" indent="-177845" defTabSz="948507">
              <a:buFont typeface="Arial" panose="020B0604020202020204" pitchFamily="34" charset="0"/>
              <a:buChar char="•"/>
              <a:defRPr/>
            </a:pPr>
            <a:r>
              <a:rPr lang="en-US" dirty="0"/>
              <a:t>As you can see, &gt;20 states are on track to achieve all* of the modeled savings this model views as cost-effective if they keep doing what they’re doing. </a:t>
            </a:r>
          </a:p>
          <a:p>
            <a:pPr marL="177845" indent="-177845" defTabSz="948507">
              <a:buFont typeface="Arial" panose="020B0604020202020204" pitchFamily="34" charset="0"/>
              <a:buChar char="•"/>
              <a:defRPr/>
            </a:pPr>
            <a:r>
              <a:rPr lang="en-US" dirty="0"/>
              <a:t>Conversely, 20 states are leaving a LOT of cost-effective savings</a:t>
            </a:r>
            <a:r>
              <a:rPr lang="en-US" baseline="0" dirty="0"/>
              <a:t> on the table, as their current activities will get them less than 50% of what’s economic. (10 states &lt;20%. )That means that their residents, businesses, and manufacturers are paying more for their electricity than they need to. </a:t>
            </a:r>
            <a:endParaRPr lang="en-US" dirty="0"/>
          </a:p>
          <a:p>
            <a:endParaRPr lang="en-US" dirty="0"/>
          </a:p>
          <a:p>
            <a:r>
              <a:rPr lang="en-US" dirty="0"/>
              <a:t>*The number of states achieving 100% points to limitations in the model and methodology (e.g., a lack of modeled energy efficiency opportunities) rather than a lack of likely savings available. The model outputs are determined by input factors including the technologies considered, the cost of those technologies, the avoided costs, and the program administration costs. If policies require higher levels of savings than projected in this study, program administrators might implement new or additional efficiency measures in order to reduce costs and achieve more savings, taking advantage of both technological innovation and cost reduction as well as other energy efficiency savings approaches, including behavioral savings, which are not considered here.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1140B-5A8D-46A6-8BA4-A3F1615148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47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Texas picture is a little better – we ONLY lose 53% of energy we consume. Note that for energy consumed for electric generation, 66% is lost.</a:t>
            </a:r>
            <a:endParaRPr lang="en-US" dirty="0" smtClean="0"/>
          </a:p>
          <a:p>
            <a:endParaRPr lang="en-US" dirty="0" smtClean="0"/>
          </a:p>
          <a:p>
            <a:r>
              <a:rPr lang="en-US" dirty="0" smtClean="0"/>
              <a:t>End use efficiency</a:t>
            </a:r>
            <a:r>
              <a:rPr lang="en-US" baseline="0" dirty="0" smtClean="0"/>
              <a:t> for </a:t>
            </a:r>
            <a:r>
              <a:rPr lang="en-US" dirty="0" smtClean="0"/>
              <a:t>residential and commercial is 65%;</a:t>
            </a:r>
            <a:r>
              <a:rPr lang="en-US" baseline="0" dirty="0" smtClean="0"/>
              <a:t> and for industrial its 80%</a:t>
            </a:r>
            <a:endParaRPr lang="en-US" dirty="0"/>
          </a:p>
        </p:txBody>
      </p:sp>
      <p:sp>
        <p:nvSpPr>
          <p:cNvPr id="4" name="Slide Number Placeholder 3"/>
          <p:cNvSpPr>
            <a:spLocks noGrp="1"/>
          </p:cNvSpPr>
          <p:nvPr>
            <p:ph type="sldNum" sz="quarter" idx="10"/>
          </p:nvPr>
        </p:nvSpPr>
        <p:spPr/>
        <p:txBody>
          <a:bodyPr/>
          <a:lstStyle/>
          <a:p>
            <a:fld id="{4E775DE4-63BD-4B86-9575-461CD4A85ED3}" type="slidenum">
              <a:rPr lang="en-US" smtClean="0"/>
              <a:t>2</a:t>
            </a:fld>
            <a:endParaRPr lang="en-US"/>
          </a:p>
        </p:txBody>
      </p:sp>
    </p:spTree>
    <p:extLst>
      <p:ext uri="{BB962C8B-B14F-4D97-AF65-F5344CB8AC3E}">
        <p14:creationId xmlns:p14="http://schemas.microsoft.com/office/powerpoint/2010/main" val="334043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75DE4-63BD-4B86-9575-461CD4A85ED3}" type="slidenum">
              <a:rPr lang="en-US" smtClean="0"/>
              <a:t>3</a:t>
            </a:fld>
            <a:endParaRPr lang="en-US"/>
          </a:p>
        </p:txBody>
      </p:sp>
    </p:spTree>
    <p:extLst>
      <p:ext uri="{BB962C8B-B14F-4D97-AF65-F5344CB8AC3E}">
        <p14:creationId xmlns:p14="http://schemas.microsoft.com/office/powerpoint/2010/main" val="201943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so much waste – energy is cheap</a:t>
            </a:r>
            <a:r>
              <a:rPr lang="en-US" baseline="0" dirty="0" smtClean="0"/>
              <a:t> (all things considered), especially in Texas. </a:t>
            </a:r>
          </a:p>
          <a:p>
            <a:endParaRPr lang="en-US" baseline="0" dirty="0" smtClean="0"/>
          </a:p>
          <a:p>
            <a:r>
              <a:rPr lang="en-US" baseline="0" dirty="0" smtClean="0"/>
              <a:t>Low, stable electricity prices for decades – counter to CA, MA and NY, which are often held up for model EE </a:t>
            </a:r>
            <a:r>
              <a:rPr lang="en-US" baseline="0" dirty="0" err="1" smtClean="0"/>
              <a:t>initiaitves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E775DE4-63BD-4B86-9575-461CD4A85ED3}" type="slidenum">
              <a:rPr lang="en-US" smtClean="0"/>
              <a:t>4</a:t>
            </a:fld>
            <a:endParaRPr lang="en-US"/>
          </a:p>
        </p:txBody>
      </p:sp>
    </p:spTree>
    <p:extLst>
      <p:ext uri="{BB962C8B-B14F-4D97-AF65-F5344CB8AC3E}">
        <p14:creationId xmlns:p14="http://schemas.microsoft.com/office/powerpoint/2010/main" val="156351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ranks mid pack among</a:t>
            </a:r>
            <a:r>
              <a:rPr lang="en-US" baseline="0" dirty="0" smtClean="0"/>
              <a:t> states for EE according to ACEEE. </a:t>
            </a:r>
          </a:p>
          <a:p>
            <a:r>
              <a:rPr lang="en-US" baseline="0" dirty="0" smtClean="0"/>
              <a:t>The annual ACEEE study is weighted toward utility EE policies and programs – TX has 19% of CA’s annual MWh savings and spends 14% as much </a:t>
            </a:r>
            <a:endParaRPr lang="en-US" dirty="0"/>
          </a:p>
        </p:txBody>
      </p:sp>
      <p:sp>
        <p:nvSpPr>
          <p:cNvPr id="4" name="Slide Number Placeholder 3"/>
          <p:cNvSpPr>
            <a:spLocks noGrp="1"/>
          </p:cNvSpPr>
          <p:nvPr>
            <p:ph type="sldNum" sz="quarter" idx="10"/>
          </p:nvPr>
        </p:nvSpPr>
        <p:spPr/>
        <p:txBody>
          <a:bodyPr/>
          <a:lstStyle/>
          <a:p>
            <a:fld id="{4E775DE4-63BD-4B86-9575-461CD4A85ED3}" type="slidenum">
              <a:rPr lang="en-US" smtClean="0"/>
              <a:t>5</a:t>
            </a:fld>
            <a:endParaRPr lang="en-US"/>
          </a:p>
        </p:txBody>
      </p:sp>
    </p:spTree>
    <p:extLst>
      <p:ext uri="{BB962C8B-B14F-4D97-AF65-F5344CB8AC3E}">
        <p14:creationId xmlns:p14="http://schemas.microsoft.com/office/powerpoint/2010/main" val="176018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t>16 states achieved &gt;1% annual electric savings in 2015, with 6 states 1.5-3%.</a:t>
            </a:r>
            <a:r>
              <a:rPr lang="en-US" baseline="30000" dirty="0"/>
              <a:t>2</a:t>
            </a:r>
            <a:r>
              <a:rPr lang="en-US" dirty="0"/>
              <a:t> Many of these states have been running energy efficiency programs for decades and are continuing to cost-effectively increase savings</a:t>
            </a:r>
            <a:r>
              <a:rPr lang="en-US" dirty="0" smtClean="0"/>
              <a:t>.</a:t>
            </a:r>
          </a:p>
          <a:p>
            <a:pPr defTabSz="483265">
              <a:defRPr/>
            </a:pPr>
            <a:r>
              <a:rPr lang="en-US" dirty="0" smtClean="0"/>
              <a:t>2/3 states doing more than double what Texas is.</a:t>
            </a:r>
            <a:endParaRPr lang="en-US" dirty="0"/>
          </a:p>
          <a:p>
            <a:endParaRPr lang="en-US" dirty="0"/>
          </a:p>
          <a:p>
            <a:r>
              <a:rPr lang="en-US" b="1" dirty="0"/>
              <a:t>Energy efficiency potential studies are one part of state planning processes, and DOE sought to understand the resources available</a:t>
            </a:r>
            <a:r>
              <a:rPr lang="en-US" b="1" baseline="0" dirty="0"/>
              <a:t> to states and utilities.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288F2-B7D7-40D1-8ABC-1B9632B9136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34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Conservative estimate = .8% vs 1-2.5%</a:t>
            </a:r>
          </a:p>
          <a:p>
            <a:r>
              <a:rPr lang="en-US" b="1" dirty="0"/>
              <a:t>METHODOLOGY SLIDES IN APPENDIX</a:t>
            </a:r>
          </a:p>
          <a:p>
            <a:endParaRPr lang="en-US" dirty="0"/>
          </a:p>
          <a:p>
            <a:r>
              <a:rPr lang="en-US" dirty="0"/>
              <a:t>This dataset serves as:</a:t>
            </a:r>
          </a:p>
          <a:p>
            <a:pPr marL="607638" lvl="1">
              <a:spcBef>
                <a:spcPts val="622"/>
              </a:spcBef>
            </a:pPr>
            <a:r>
              <a:rPr lang="en-US" dirty="0"/>
              <a:t>Comparison for states with existing potential studies</a:t>
            </a:r>
          </a:p>
          <a:p>
            <a:pPr marL="607638" lvl="1">
              <a:spcBef>
                <a:spcPts val="622"/>
              </a:spcBef>
            </a:pPr>
            <a:r>
              <a:rPr lang="en-US" dirty="0"/>
              <a:t>Starting point for states without recent potential studies</a:t>
            </a:r>
          </a:p>
          <a:p>
            <a:endParaRPr lang="en-US" dirty="0"/>
          </a:p>
          <a:p>
            <a:r>
              <a:rPr lang="en-US" dirty="0"/>
              <a:t>Commissioned by DOE, EPRI conducted an update to their 2014 building sector, stock turnover model of economic (TRC) electricity potential savings analysis. At DOE’s request, they disaggregated the results to a state level.</a:t>
            </a:r>
            <a:r>
              <a:rPr lang="en-US" baseline="0" dirty="0"/>
              <a:t> </a:t>
            </a:r>
            <a:endParaRPr lang="en-US" dirty="0"/>
          </a:p>
          <a:p>
            <a:pPr marL="171400" indent="-171400">
              <a:buFont typeface="Arial" panose="020B0604020202020204" pitchFamily="34" charset="0"/>
              <a:buChar char="•"/>
            </a:pPr>
            <a:r>
              <a:rPr lang="en-US" dirty="0"/>
              <a:t>The total national estimate is 741 million MWh of EE economic potential from 2016 to 2035, equivalent to 16% of baseline sales.</a:t>
            </a:r>
          </a:p>
          <a:p>
            <a:pPr marL="171400" indent="-171400">
              <a:buFont typeface="Arial" panose="020B0604020202020204" pitchFamily="34" charset="0"/>
              <a:buChar char="•"/>
            </a:pPr>
            <a:r>
              <a:rPr lang="en-US" dirty="0"/>
              <a:t>This is a conservative estimate (~0.8% annual savings, vs. 1-2.5% average annual savings identified across 2/3 of ~80 state- and utility-specific</a:t>
            </a:r>
            <a:r>
              <a:rPr lang="en-US" baseline="0" dirty="0"/>
              <a:t> studies) but valuable in taking a consistent approach for all states --- and particularly helpful to the dozen or so states that haven’t had a potential study performed in the past ~7 years. </a:t>
            </a:r>
          </a:p>
          <a:p>
            <a:pPr marL="171400" indent="-171400">
              <a:buFont typeface="Arial" panose="020B0604020202020204" pitchFamily="34" charset="0"/>
              <a:buChar char="•"/>
            </a:pPr>
            <a:endParaRPr lang="en-US" dirty="0"/>
          </a:p>
          <a:p>
            <a:r>
              <a:rPr lang="en-US" dirty="0"/>
              <a:t>As you can see, every state has a large amount of electric EE potential that can be utilized as a cost-effective energy resource. This cost-effective electric potential grows over time as equipment reaches the end of its useful life and is replaced by a cost-effective efficient replacement. </a:t>
            </a:r>
          </a:p>
          <a:p>
            <a:pPr marL="171400" indent="-171400">
              <a:buFont typeface="Arial" panose="020B0604020202020204" pitchFamily="34" charset="0"/>
              <a:buChar char="•"/>
            </a:pPr>
            <a:r>
              <a:rPr lang="en-US" dirty="0"/>
              <a:t>State-level EE potential estimates range across states from 12% (Missouri) to 21% (Florida) in 2035 relative to the adjusted baseline sales – fluctuating based largely on sector composition and climate zone. </a:t>
            </a:r>
          </a:p>
          <a:p>
            <a:pPr marL="171400" indent="-171400">
              <a:buFont typeface="Arial" panose="020B0604020202020204" pitchFamily="34" charset="0"/>
              <a:buChar char="•"/>
            </a:pPr>
            <a:r>
              <a:rPr lang="en-US" dirty="0"/>
              <a:t>26 states show more than 15% savings available cost-effectively between 2016 and 2035 relative to the adjusted baseline sales.</a:t>
            </a:r>
          </a:p>
          <a:p>
            <a:endParaRPr lang="en-US" dirty="0"/>
          </a:p>
          <a:p>
            <a:r>
              <a:rPr lang="en-US" dirty="0"/>
              <a:t>Largest savings correlate to:</a:t>
            </a:r>
          </a:p>
          <a:p>
            <a:pPr marL="177845" indent="-177845">
              <a:buFont typeface="Arial" panose="020B0604020202020204" pitchFamily="34" charset="0"/>
              <a:buChar char="•"/>
            </a:pPr>
            <a:r>
              <a:rPr lang="en-US" dirty="0"/>
              <a:t>Climate</a:t>
            </a:r>
          </a:p>
          <a:p>
            <a:pPr marL="177845" indent="-177845">
              <a:buFont typeface="Arial" panose="020B0604020202020204" pitchFamily="34" charset="0"/>
              <a:buChar char="•"/>
            </a:pPr>
            <a:r>
              <a:rPr lang="en-US" dirty="0"/>
              <a:t>High electricity use</a:t>
            </a:r>
          </a:p>
          <a:p>
            <a:pPr marL="177845" indent="-177845">
              <a:buFont typeface="Arial" panose="020B0604020202020204" pitchFamily="34" charset="0"/>
              <a:buChar char="•"/>
            </a:pPr>
            <a:r>
              <a:rPr lang="en-US" dirty="0"/>
              <a:t>Population</a:t>
            </a:r>
          </a:p>
          <a:p>
            <a:pPr marL="177845" indent="-177845">
              <a:buFont typeface="Arial" panose="020B0604020202020204" pitchFamily="34" charset="0"/>
              <a:buChar char="•"/>
            </a:pPr>
            <a:r>
              <a:rPr lang="en-US" dirty="0"/>
              <a:t>Electricity-intensive manufacturing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1140B-5A8D-46A6-8BA4-A3F1615148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80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Aggressive estimate </a:t>
            </a:r>
          </a:p>
          <a:p>
            <a:r>
              <a:rPr lang="en-US" dirty="0"/>
              <a:t>Industrial sector accounts for largest share of energy consumption in the U.S. at 30%; and double R &amp; C in Texas</a:t>
            </a:r>
          </a:p>
          <a:p>
            <a:r>
              <a:rPr lang="en-US" dirty="0"/>
              <a:t>There is a large opportunity for capturing energy efficiency potential in the industrial sector</a:t>
            </a:r>
          </a:p>
          <a:p>
            <a:endParaRPr lang="en-US" baseline="0" dirty="0"/>
          </a:p>
          <a:p>
            <a:pPr marL="177845" indent="-177845">
              <a:buFontTx/>
              <a:buChar char="-"/>
            </a:pPr>
            <a:r>
              <a:rPr lang="en-US" baseline="0" dirty="0"/>
              <a:t>The darkest blue shows the top 10 states in terms of industrial EE potential savings by 2030</a:t>
            </a:r>
          </a:p>
          <a:p>
            <a:r>
              <a:rPr lang="en-US" baseline="0" dirty="0"/>
              <a:t>Methodology:</a:t>
            </a:r>
          </a:p>
          <a:p>
            <a:r>
              <a:rPr lang="en-US" dirty="0"/>
              <a:t>Analysis uses historical growth averages for value of shipments to project economic growth out to 2030 for sectors within each state</a:t>
            </a:r>
          </a:p>
          <a:p>
            <a:r>
              <a:rPr lang="en-US" dirty="0"/>
              <a:t>This projection is combined with energy intensity projections to estimate future state energy consumption for two different scenarios:</a:t>
            </a:r>
          </a:p>
          <a:p>
            <a:pPr marL="948507" lvl="1" indent="-474254">
              <a:buFont typeface="+mj-lt"/>
              <a:buAutoNum type="arabicPeriod"/>
            </a:pPr>
            <a:r>
              <a:rPr lang="en-US" dirty="0"/>
              <a:t>The BAU scenario utilizes EIA’s projections in energy efficiency out to 2030; for example, EIA’s industry-wide BAU rate is 1.2%</a:t>
            </a:r>
          </a:p>
          <a:p>
            <a:pPr marL="948507" lvl="1" indent="-474254">
              <a:buFont typeface="+mj-lt"/>
              <a:buAutoNum type="arabicPeriod"/>
            </a:pPr>
            <a:r>
              <a:rPr lang="en-US" dirty="0"/>
              <a:t>The second scenario estimates savings by 2030 if each sector were to double their BAU rate of energy efficiency improvement, which would be 2.4% industry-wide (Better Plants = 2.5% reduced energy intensity/year)</a:t>
            </a:r>
          </a:p>
          <a:p>
            <a:r>
              <a:rPr lang="en-US" dirty="0"/>
              <a:t>Results indicated 435.8 million MWh in electricity savings and 7,500 trillion Btu in total fuel savings could be achieved by 2030</a:t>
            </a:r>
          </a:p>
          <a:p>
            <a:r>
              <a:rPr lang="en-US" dirty="0"/>
              <a:t>Could be achieved through plan or process efficiency improvements, incl. equipment upgrades or SEM/ISO50001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75D11-0079-4D42-8AE6-22398F6E98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70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From U.S. DOE, 2016, “Combined Heat and Power (CHP) Technical Potential in the United States”</a:t>
            </a:r>
          </a:p>
          <a:p>
            <a:pPr marL="342799" indent="-342799">
              <a:spcBef>
                <a:spcPts val="700"/>
              </a:spcBef>
              <a:buFont typeface="Arial" panose="020B0604020202020204" pitchFamily="34" charset="0"/>
              <a:buChar char="•"/>
            </a:pPr>
            <a:r>
              <a:rPr lang="en-US" sz="2400" dirty="0"/>
              <a:t>Technical potential for CHP in U.S. industrial facilities and commercial buildings </a:t>
            </a:r>
          </a:p>
          <a:p>
            <a:pPr marL="342799" indent="-342799">
              <a:spcBef>
                <a:spcPts val="700"/>
              </a:spcBef>
              <a:buFont typeface="Arial" panose="020B0604020202020204" pitchFamily="34" charset="0"/>
              <a:buChar char="•"/>
            </a:pPr>
            <a:r>
              <a:rPr lang="en-US" sz="2400" dirty="0"/>
              <a:t>Sufficient detail for stakeholders to consider CHP in strategic energy planning and energy efficiency program design</a:t>
            </a:r>
          </a:p>
          <a:p>
            <a:pPr marL="342799" indent="-342799">
              <a:spcBef>
                <a:spcPts val="700"/>
              </a:spcBef>
              <a:buFont typeface="Arial" panose="020B0604020202020204" pitchFamily="34" charset="0"/>
              <a:buChar char="•"/>
            </a:pPr>
            <a:r>
              <a:rPr lang="en-US" sz="2400" dirty="0"/>
              <a:t>Total U.S. CHP Technical Potential = 240.6 GW at over 291,000 sites </a:t>
            </a:r>
          </a:p>
          <a:p>
            <a:pPr lvl="1">
              <a:spcBef>
                <a:spcPts val="700"/>
              </a:spcBef>
            </a:pPr>
            <a:r>
              <a:rPr lang="en-US" sz="2000" dirty="0"/>
              <a:t>Onsite Potential = 148.9 GW</a:t>
            </a:r>
          </a:p>
          <a:p>
            <a:pPr lvl="1">
              <a:spcBef>
                <a:spcPts val="700"/>
              </a:spcBef>
              <a:spcAft>
                <a:spcPts val="600"/>
              </a:spcAft>
            </a:pPr>
            <a:r>
              <a:rPr lang="en-US" sz="2000" dirty="0"/>
              <a:t>Export Potential = 91.7 GW</a:t>
            </a:r>
          </a:p>
          <a:p>
            <a:pPr marL="342799" indent="-342799">
              <a:spcBef>
                <a:spcPts val="700"/>
              </a:spcBef>
              <a:buFont typeface="Arial" panose="020B0604020202020204" pitchFamily="34" charset="0"/>
              <a:buChar char="•"/>
            </a:pPr>
            <a:r>
              <a:rPr lang="en-US" sz="2400" dirty="0"/>
              <a:t>Report includes national summaries and detailed state profiles and tables that include CHP opportunities by:</a:t>
            </a:r>
          </a:p>
          <a:p>
            <a:pPr lvl="1">
              <a:spcBef>
                <a:spcPts val="700"/>
              </a:spcBef>
            </a:pPr>
            <a:r>
              <a:rPr lang="en-US" sz="2000" dirty="0"/>
              <a:t>Sector </a:t>
            </a:r>
          </a:p>
          <a:p>
            <a:pPr lvl="1">
              <a:spcBef>
                <a:spcPts val="700"/>
              </a:spcBef>
            </a:pPr>
            <a:r>
              <a:rPr lang="en-US" sz="2000" dirty="0"/>
              <a:t>Facility type</a:t>
            </a:r>
          </a:p>
          <a:p>
            <a:pPr lvl="1">
              <a:spcBef>
                <a:spcPts val="700"/>
              </a:spcBef>
            </a:pPr>
            <a:r>
              <a:rPr lang="en-US" sz="2000" dirty="0"/>
              <a:t>Size range</a:t>
            </a:r>
          </a:p>
          <a:p>
            <a:pPr marL="57133"/>
            <a:r>
              <a:rPr lang="en-US" sz="1700" i="1" dirty="0"/>
              <a:t>(Technical potential is an estimation of </a:t>
            </a:r>
            <a:r>
              <a:rPr lang="en-US" sz="2000" i="1" dirty="0"/>
              <a:t>the </a:t>
            </a:r>
            <a:r>
              <a:rPr lang="en-US" sz="1800" i="1" dirty="0"/>
              <a:t>market size for “topping cycle” CHP, waste heat to power CHP (WHP CHP), and district energy CHP when </a:t>
            </a:r>
            <a:r>
              <a:rPr lang="en-US" sz="1700" i="1" dirty="0"/>
              <a:t>constrained only by technological limits —</a:t>
            </a:r>
            <a:r>
              <a:rPr lang="en-US" sz="1700" b="1" i="1" dirty="0"/>
              <a:t>without regard to economic or market factors</a:t>
            </a:r>
            <a:r>
              <a:rPr lang="en-US" sz="1700" i="1" dirty="0"/>
              <a:t>)</a:t>
            </a:r>
          </a:p>
          <a:p>
            <a:endParaRPr lang="en-US" dirty="0"/>
          </a:p>
          <a:p>
            <a:r>
              <a:rPr lang="en-US" dirty="0"/>
              <a:t>Top states with high technical potential in both the industrial and commercial sectors include California, Illinois, New York, Ohio, Pennsylvania and Texas. These states have large manufacturing sectors (chemicals and refining in Texas, for example) with high CHP technical potential. They also have large cities with many opportunities for CHP at commercial and multifamily buildings as well as high concentrations of colleges and universities.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1140B-5A8D-46A6-8BA4-A3F1615148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41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E7ADFF-ACE3-4939-BBE2-A6F493250115}"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304138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7ADFF-ACE3-4939-BBE2-A6F493250115}"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356366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7ADFF-ACE3-4939-BBE2-A6F493250115}"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255921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ergySaving In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1027113"/>
            <a:ext cx="10972800" cy="5072062"/>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339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2" name="Title 1"/>
          <p:cNvSpPr>
            <a:spLocks noGrp="1"/>
          </p:cNvSpPr>
          <p:nvPr>
            <p:ph type="title"/>
          </p:nvPr>
        </p:nvSpPr>
        <p:spPr>
          <a:xfrm>
            <a:off x="609600" y="0"/>
            <a:ext cx="10972800" cy="838200"/>
          </a:xfrm>
        </p:spPr>
        <p:txBody>
          <a:bodyPr>
            <a:normAutofit/>
          </a:bodyPr>
          <a:lstStyle>
            <a:lvl1pPr>
              <a:defRPr sz="2400" b="1"/>
            </a:lvl1pPr>
          </a:lstStyle>
          <a:p>
            <a:r>
              <a:rPr lang="en-US" dirty="0"/>
              <a:t>Click to edit Master title style</a:t>
            </a:r>
          </a:p>
        </p:txBody>
      </p:sp>
      <p:sp>
        <p:nvSpPr>
          <p:cNvPr id="23" name="Content Placeholder 2"/>
          <p:cNvSpPr>
            <a:spLocks noGrp="1"/>
          </p:cNvSpPr>
          <p:nvPr>
            <p:ph idx="1"/>
          </p:nvPr>
        </p:nvSpPr>
        <p:spPr>
          <a:xfrm>
            <a:off x="609600" y="1219203"/>
            <a:ext cx="10972800" cy="4906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userDrawn="1"/>
        </p:nvSpPr>
        <p:spPr>
          <a:xfrm>
            <a:off x="5012267" y="6489700"/>
            <a:ext cx="1168400" cy="25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3289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ite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2B2E"/>
                </a:solidFill>
              </a:defRPr>
            </a:lvl1pPr>
          </a:lstStyle>
          <a:p>
            <a:r>
              <a:rPr lang="en-US" dirty="0"/>
              <a:t>Click to edit Master title style</a:t>
            </a:r>
          </a:p>
        </p:txBody>
      </p:sp>
      <p:sp>
        <p:nvSpPr>
          <p:cNvPr id="6" name="Content Placeholder 5"/>
          <p:cNvSpPr>
            <a:spLocks noGrp="1"/>
          </p:cNvSpPr>
          <p:nvPr>
            <p:ph sz="quarter" idx="10"/>
          </p:nvPr>
        </p:nvSpPr>
        <p:spPr>
          <a:xfrm>
            <a:off x="609600" y="1066800"/>
            <a:ext cx="109728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43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
        <p:nvSpPr>
          <p:cNvPr id="3" name="Rectangle 2"/>
          <p:cNvSpPr/>
          <p:nvPr userDrawn="1"/>
        </p:nvSpPr>
        <p:spPr>
          <a:xfrm>
            <a:off x="5010779" y="6451043"/>
            <a:ext cx="1071824" cy="3114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Tree>
    <p:extLst>
      <p:ext uri="{BB962C8B-B14F-4D97-AF65-F5344CB8AC3E}">
        <p14:creationId xmlns:p14="http://schemas.microsoft.com/office/powerpoint/2010/main" val="246231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10871200" cy="50292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723672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914400"/>
            <a:ext cx="10972800" cy="5257800"/>
          </a:xfrm>
          <a:prstGeom prst="rect">
            <a:avLst/>
          </a:prstGeom>
        </p:spPr>
        <p:txBody>
          <a:bodyPr vert="horz"/>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4991548" y="6476104"/>
            <a:ext cx="1047077" cy="279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372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1633" y="3505200"/>
            <a:ext cx="10972800" cy="820160"/>
          </a:xfrm>
          <a:prstGeom prst="rect">
            <a:avLst/>
          </a:prstGeom>
        </p:spPr>
        <p:txBody>
          <a:bodyPr lIns="0" tIns="0" rIns="0" bIns="0"/>
          <a:lstStyle/>
          <a:p>
            <a:r>
              <a:rPr lang="en-US" dirty="0"/>
              <a:t>Click to edit Master title style</a:t>
            </a:r>
          </a:p>
        </p:txBody>
      </p:sp>
      <p:sp>
        <p:nvSpPr>
          <p:cNvPr id="5" name="Text Placeholder 4"/>
          <p:cNvSpPr>
            <a:spLocks noGrp="1"/>
          </p:cNvSpPr>
          <p:nvPr>
            <p:ph type="body" sz="quarter" idx="10" hasCustomPrompt="1"/>
          </p:nvPr>
        </p:nvSpPr>
        <p:spPr>
          <a:xfrm>
            <a:off x="791633" y="4002088"/>
            <a:ext cx="10972800" cy="919162"/>
          </a:xfrm>
          <a:prstGeom prst="rect">
            <a:avLst/>
          </a:prstGeom>
        </p:spPr>
        <p:txBody>
          <a:bodyPr vert="horz" lIns="0" tIns="0" rIns="0" bIns="0"/>
          <a:lstStyle/>
          <a:p>
            <a:pPr lvl="0"/>
            <a:r>
              <a:rPr lang="en-US" dirty="0"/>
              <a:t>Byline/Subhead</a:t>
            </a:r>
          </a:p>
        </p:txBody>
      </p:sp>
      <p:sp>
        <p:nvSpPr>
          <p:cNvPr id="9" name="Text Placeholder 8"/>
          <p:cNvSpPr>
            <a:spLocks noGrp="1"/>
          </p:cNvSpPr>
          <p:nvPr>
            <p:ph type="body" sz="quarter" idx="11" hasCustomPrompt="1"/>
          </p:nvPr>
        </p:nvSpPr>
        <p:spPr>
          <a:xfrm>
            <a:off x="791633" y="4921250"/>
            <a:ext cx="10972800" cy="995362"/>
          </a:xfrm>
          <a:prstGeom prst="rect">
            <a:avLst/>
          </a:prstGeom>
        </p:spPr>
        <p:txBody>
          <a:bodyPr vert="horz" lIns="0" tIns="0" rIns="0" bIns="0"/>
          <a:lstStyle>
            <a:lvl1pPr>
              <a:defRPr b="0"/>
            </a:lvl1pPr>
          </a:lstStyle>
          <a:p>
            <a:pPr lvl="0"/>
            <a:r>
              <a:rPr lang="en-US" dirty="0"/>
              <a:t>Date</a:t>
            </a:r>
          </a:p>
        </p:txBody>
      </p:sp>
    </p:spTree>
    <p:extLst>
      <p:ext uri="{BB962C8B-B14F-4D97-AF65-F5344CB8AC3E}">
        <p14:creationId xmlns:p14="http://schemas.microsoft.com/office/powerpoint/2010/main" val="3107645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1633" y="3505200"/>
            <a:ext cx="10972800" cy="820160"/>
          </a:xfrm>
          <a:prstGeom prst="rect">
            <a:avLst/>
          </a:prstGeom>
        </p:spPr>
        <p:txBody>
          <a:bodyPr lIns="0" tIns="0" rIns="0" bIns="0"/>
          <a:lstStyle/>
          <a:p>
            <a:r>
              <a:rPr lang="en-US" dirty="0"/>
              <a:t>Click to edit Master title style</a:t>
            </a:r>
          </a:p>
        </p:txBody>
      </p:sp>
      <p:sp>
        <p:nvSpPr>
          <p:cNvPr id="5" name="Text Placeholder 4"/>
          <p:cNvSpPr>
            <a:spLocks noGrp="1"/>
          </p:cNvSpPr>
          <p:nvPr>
            <p:ph type="body" sz="quarter" idx="10" hasCustomPrompt="1"/>
          </p:nvPr>
        </p:nvSpPr>
        <p:spPr>
          <a:xfrm>
            <a:off x="791633" y="4002088"/>
            <a:ext cx="10972800" cy="919162"/>
          </a:xfrm>
          <a:prstGeom prst="rect">
            <a:avLst/>
          </a:prstGeom>
        </p:spPr>
        <p:txBody>
          <a:bodyPr vert="horz" lIns="0" tIns="0" rIns="0" bIns="0"/>
          <a:lstStyle/>
          <a:p>
            <a:pPr lvl="0"/>
            <a:r>
              <a:rPr lang="en-US" dirty="0"/>
              <a:t>Byline/Subhead</a:t>
            </a:r>
          </a:p>
        </p:txBody>
      </p:sp>
      <p:sp>
        <p:nvSpPr>
          <p:cNvPr id="9" name="Text Placeholder 8"/>
          <p:cNvSpPr>
            <a:spLocks noGrp="1"/>
          </p:cNvSpPr>
          <p:nvPr>
            <p:ph type="body" sz="quarter" idx="11" hasCustomPrompt="1"/>
          </p:nvPr>
        </p:nvSpPr>
        <p:spPr>
          <a:xfrm>
            <a:off x="791633" y="4921250"/>
            <a:ext cx="10972800" cy="995362"/>
          </a:xfrm>
          <a:prstGeom prst="rect">
            <a:avLst/>
          </a:prstGeom>
        </p:spPr>
        <p:txBody>
          <a:bodyPr vert="horz" lIns="0" tIns="0" rIns="0" bIns="0"/>
          <a:lstStyle>
            <a:lvl1pPr>
              <a:defRPr b="0"/>
            </a:lvl1pPr>
          </a:lstStyle>
          <a:p>
            <a:pPr lvl="0"/>
            <a:r>
              <a:rPr lang="en-US" dirty="0"/>
              <a:t>Date</a:t>
            </a:r>
          </a:p>
        </p:txBody>
      </p:sp>
    </p:spTree>
    <p:extLst>
      <p:ext uri="{BB962C8B-B14F-4D97-AF65-F5344CB8AC3E}">
        <p14:creationId xmlns:p14="http://schemas.microsoft.com/office/powerpoint/2010/main" val="119446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7ADFF-ACE3-4939-BBE2-A6F493250115}"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811328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269702" y="6044524"/>
            <a:ext cx="601156" cy="251046"/>
          </a:xfrm>
          <a:prstGeom prst="rect">
            <a:avLst/>
          </a:prstGeom>
        </p:spPr>
        <p:txBody>
          <a:bodyPr vert="horz" lIns="0" tIns="45720" rIns="91440" bIns="45720" rtlCol="0" anchor="ctr"/>
          <a:lstStyle>
            <a:lvl1pPr algn="l">
              <a:defRPr sz="1000">
                <a:solidFill>
                  <a:schemeClr val="tx1">
                    <a:tint val="75000"/>
                  </a:schemeClr>
                </a:solidFill>
              </a:defRPr>
            </a:lvl1pPr>
          </a:lstStyle>
          <a:p>
            <a:fld id="{4FFBE989-400D-B94A-945A-5633B3F5FC65}" type="slidenum">
              <a:rPr lang="en-US" smtClean="0">
                <a:solidFill>
                  <a:srgbClr val="1D428A">
                    <a:tint val="75000"/>
                  </a:srgbClr>
                </a:solidFill>
              </a:rPr>
              <a:pPr/>
              <a:t>‹#›</a:t>
            </a:fld>
            <a:endParaRPr lang="en-US" dirty="0">
              <a:solidFill>
                <a:srgbClr val="1D428A">
                  <a:tint val="75000"/>
                </a:srgbClr>
              </a:solidFill>
            </a:endParaRPr>
          </a:p>
        </p:txBody>
      </p:sp>
    </p:spTree>
    <p:extLst>
      <p:ext uri="{BB962C8B-B14F-4D97-AF65-F5344CB8AC3E}">
        <p14:creationId xmlns:p14="http://schemas.microsoft.com/office/powerpoint/2010/main" val="18310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1633" y="3505200"/>
            <a:ext cx="10972800" cy="820160"/>
          </a:xfrm>
          <a:prstGeom prst="rect">
            <a:avLst/>
          </a:prstGeom>
        </p:spPr>
        <p:txBody>
          <a:bodyPr lIns="0" tIns="0" rIns="0" bIns="0"/>
          <a:lstStyle/>
          <a:p>
            <a:r>
              <a:rPr lang="en-US" dirty="0"/>
              <a:t>Click to edit Master title style</a:t>
            </a:r>
          </a:p>
        </p:txBody>
      </p:sp>
      <p:sp>
        <p:nvSpPr>
          <p:cNvPr id="5" name="Text Placeholder 4"/>
          <p:cNvSpPr>
            <a:spLocks noGrp="1"/>
          </p:cNvSpPr>
          <p:nvPr>
            <p:ph type="body" sz="quarter" idx="10" hasCustomPrompt="1"/>
          </p:nvPr>
        </p:nvSpPr>
        <p:spPr>
          <a:xfrm>
            <a:off x="791633" y="4002088"/>
            <a:ext cx="10972800" cy="919162"/>
          </a:xfrm>
          <a:prstGeom prst="rect">
            <a:avLst/>
          </a:prstGeom>
        </p:spPr>
        <p:txBody>
          <a:bodyPr vert="horz" lIns="0" tIns="0" rIns="0" bIns="0"/>
          <a:lstStyle/>
          <a:p>
            <a:pPr lvl="0"/>
            <a:r>
              <a:rPr lang="en-US" dirty="0"/>
              <a:t>Byline/Subhead</a:t>
            </a:r>
          </a:p>
        </p:txBody>
      </p:sp>
      <p:sp>
        <p:nvSpPr>
          <p:cNvPr id="9" name="Text Placeholder 8"/>
          <p:cNvSpPr>
            <a:spLocks noGrp="1"/>
          </p:cNvSpPr>
          <p:nvPr>
            <p:ph type="body" sz="quarter" idx="11" hasCustomPrompt="1"/>
          </p:nvPr>
        </p:nvSpPr>
        <p:spPr>
          <a:xfrm>
            <a:off x="791633" y="4921250"/>
            <a:ext cx="10972800" cy="995362"/>
          </a:xfrm>
          <a:prstGeom prst="rect">
            <a:avLst/>
          </a:prstGeom>
        </p:spPr>
        <p:txBody>
          <a:bodyPr vert="horz" lIns="0" tIns="0" rIns="0" bIns="0"/>
          <a:lstStyle>
            <a:lvl1pPr>
              <a:defRPr b="0"/>
            </a:lvl1pPr>
          </a:lstStyle>
          <a:p>
            <a:pPr lvl="0"/>
            <a:r>
              <a:rPr lang="en-US" dirty="0"/>
              <a:t>Date</a:t>
            </a:r>
          </a:p>
        </p:txBody>
      </p:sp>
    </p:spTree>
    <p:extLst>
      <p:ext uri="{BB962C8B-B14F-4D97-AF65-F5344CB8AC3E}">
        <p14:creationId xmlns:p14="http://schemas.microsoft.com/office/powerpoint/2010/main" val="143999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E7ADFF-ACE3-4939-BBE2-A6F493250115}"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202279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7ADFF-ACE3-4939-BBE2-A6F493250115}"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48512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7ADFF-ACE3-4939-BBE2-A6F493250115}"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229419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7ADFF-ACE3-4939-BBE2-A6F493250115}"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83213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7ADFF-ACE3-4939-BBE2-A6F493250115}"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278380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E7ADFF-ACE3-4939-BBE2-A6F493250115}"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328511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E7ADFF-ACE3-4939-BBE2-A6F493250115}"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0A02B-E623-450E-B1BA-FB7550E8DEB7}" type="slidenum">
              <a:rPr lang="en-US" smtClean="0"/>
              <a:t>‹#›</a:t>
            </a:fld>
            <a:endParaRPr lang="en-US"/>
          </a:p>
        </p:txBody>
      </p:sp>
    </p:spTree>
    <p:extLst>
      <p:ext uri="{BB962C8B-B14F-4D97-AF65-F5344CB8AC3E}">
        <p14:creationId xmlns:p14="http://schemas.microsoft.com/office/powerpoint/2010/main" val="348959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ADFF-ACE3-4939-BBE2-A6F493250115}" type="datetimeFigureOut">
              <a:rPr lang="en-US" smtClean="0"/>
              <a:t>11/17/2017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0A02B-E623-450E-B1BA-FB7550E8DEB7}" type="slidenum">
              <a:rPr lang="en-US" smtClean="0"/>
              <a:t>‹#›</a:t>
            </a:fld>
            <a:endParaRPr lang="en-US"/>
          </a:p>
        </p:txBody>
      </p:sp>
    </p:spTree>
    <p:extLst>
      <p:ext uri="{BB962C8B-B14F-4D97-AF65-F5344CB8AC3E}">
        <p14:creationId xmlns:p14="http://schemas.microsoft.com/office/powerpoint/2010/main" val="404765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90"/>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900" fontAlgn="base">
                <a:spcBef>
                  <a:spcPct val="0"/>
                </a:spcBef>
                <a:spcAft>
                  <a:spcPct val="0"/>
                </a:spcAft>
              </a:pPr>
              <a:endParaRPr lang="en-US" sz="135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900" fontAlgn="base">
                <a:spcBef>
                  <a:spcPct val="0"/>
                </a:spcBef>
                <a:spcAft>
                  <a:spcPct val="0"/>
                </a:spcAft>
              </a:pPr>
              <a:endParaRPr lang="en-US" sz="135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342900" fontAlgn="base">
                <a:spcBef>
                  <a:spcPct val="0"/>
                </a:spcBef>
                <a:spcAft>
                  <a:spcPct val="0"/>
                </a:spcAft>
              </a:pPr>
              <a:endParaRPr lang="en-US" sz="135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56448" y="6532122"/>
            <a:ext cx="603077" cy="241300"/>
          </a:xfrm>
          <a:prstGeom prst="rect">
            <a:avLst/>
          </a:prstGeom>
        </p:spPr>
        <p:txBody>
          <a:bodyPr>
            <a:prstTxWarp prst="textNoShape">
              <a:avLst/>
            </a:prstTxWarp>
            <a:normAutofit/>
          </a:bodyPr>
          <a:lstStyle/>
          <a:p>
            <a:pPr marL="257175" indent="-257175" algn="ctr" defTabSz="342900" fontAlgn="base">
              <a:lnSpc>
                <a:spcPct val="90000"/>
              </a:lnSpc>
              <a:spcBef>
                <a:spcPct val="20000"/>
              </a:spcBef>
              <a:spcAft>
                <a:spcPct val="0"/>
              </a:spcAft>
              <a:buFont typeface="Arial" pitchFamily="-106" charset="0"/>
              <a:buNone/>
            </a:pPr>
            <a:fld id="{1EF35371-194E-174F-9528-630C4585B8CC}" type="slidenum">
              <a:rPr lang="en-US" sz="750">
                <a:solidFill>
                  <a:srgbClr val="50565C"/>
                </a:solidFill>
                <a:ea typeface="Arial" pitchFamily="-106" charset="0"/>
                <a:cs typeface="Calibri"/>
              </a:rPr>
              <a:pPr marL="257175" indent="-257175" algn="ctr" defTabSz="342900" fontAlgn="base">
                <a:lnSpc>
                  <a:spcPct val="90000"/>
                </a:lnSpc>
                <a:spcBef>
                  <a:spcPct val="20000"/>
                </a:spcBef>
                <a:spcAft>
                  <a:spcPct val="0"/>
                </a:spcAft>
                <a:buFont typeface="Arial" pitchFamily="-106" charset="0"/>
                <a:buNone/>
              </a:pPr>
              <a:t>‹#›</a:t>
            </a:fld>
            <a:endParaRPr lang="en-US" sz="750" dirty="0">
              <a:solidFill>
                <a:srgbClr val="50565C"/>
              </a:solidFill>
              <a:ea typeface="Arial" pitchFamily="-106" charset="0"/>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Click to edit Master title style</a:t>
            </a:r>
          </a:p>
        </p:txBody>
      </p:sp>
      <p:cxnSp>
        <p:nvCxnSpPr>
          <p:cNvPr id="9" name="Straight Connector 8"/>
          <p:cNvCxnSpPr/>
          <p:nvPr/>
        </p:nvCxnSpPr>
        <p:spPr>
          <a:xfrm flipH="1">
            <a:off x="0" y="6324600"/>
            <a:ext cx="12192000" cy="0"/>
          </a:xfrm>
          <a:prstGeom prst="line">
            <a:avLst/>
          </a:prstGeom>
          <a:ln>
            <a:solidFill>
              <a:srgbClr val="0F6636"/>
            </a:solidFill>
          </a:ln>
        </p:spPr>
        <p:style>
          <a:lnRef idx="2">
            <a:schemeClr val="accent1"/>
          </a:lnRef>
          <a:fillRef idx="0">
            <a:schemeClr val="accent1"/>
          </a:fillRef>
          <a:effectRef idx="1">
            <a:schemeClr val="accent1"/>
          </a:effectRef>
          <a:fontRef idx="minor">
            <a:schemeClr val="tx1"/>
          </a:fontRef>
        </p:style>
      </p:cxnSp>
      <p:pic>
        <p:nvPicPr>
          <p:cNvPr id="10" name="Picture 9" descr="eere_logo_horiz_PMS.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07767" y="6437453"/>
            <a:ext cx="2757044" cy="302084"/>
          </a:xfrm>
          <a:prstGeom prst="rect">
            <a:avLst/>
          </a:prstGeom>
        </p:spPr>
      </p:pic>
      <p:sp>
        <p:nvSpPr>
          <p:cNvPr id="3" name="TextBox 2"/>
          <p:cNvSpPr txBox="1"/>
          <p:nvPr userDrawn="1"/>
        </p:nvSpPr>
        <p:spPr>
          <a:xfrm>
            <a:off x="5080000" y="6448942"/>
            <a:ext cx="1625600" cy="335969"/>
          </a:xfrm>
          <a:prstGeom prst="rect">
            <a:avLst/>
          </a:prstGeom>
        </p:spPr>
        <p:txBody>
          <a:bodyPr vert="horz" wrap="square" lIns="68580" tIns="34290" rIns="68580" bIns="34290" rtlCol="0">
            <a:normAutofit/>
          </a:bodyPr>
          <a:lstStyle/>
          <a:p>
            <a:pPr defTabSz="342900">
              <a:spcBef>
                <a:spcPct val="20000"/>
              </a:spcBef>
              <a:buFont typeface="Arial"/>
              <a:buNone/>
            </a:pPr>
            <a:r>
              <a:rPr lang="en-US" sz="1742" b="1" dirty="0">
                <a:solidFill>
                  <a:srgbClr val="16324F"/>
                </a:solidFill>
                <a:latin typeface="Arial Narrow"/>
                <a:cs typeface="Arial Narrow"/>
              </a:rPr>
              <a:t>DRAFT</a:t>
            </a:r>
          </a:p>
        </p:txBody>
      </p:sp>
    </p:spTree>
    <p:extLst>
      <p:ext uri="{BB962C8B-B14F-4D97-AF65-F5344CB8AC3E}">
        <p14:creationId xmlns:p14="http://schemas.microsoft.com/office/powerpoint/2010/main" val="593429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342900" rtl="0" eaLnBrk="0" fontAlgn="base" hangingPunct="0">
        <a:lnSpc>
          <a:spcPts val="2100"/>
        </a:lnSpc>
        <a:spcBef>
          <a:spcPct val="0"/>
        </a:spcBef>
        <a:spcAft>
          <a:spcPct val="0"/>
        </a:spcAft>
        <a:defRPr sz="2100" b="1" i="0" kern="1200">
          <a:solidFill>
            <a:srgbClr val="282B2E"/>
          </a:solidFill>
          <a:latin typeface="Calibri"/>
          <a:ea typeface="+mj-ea"/>
          <a:cs typeface="Calibri"/>
        </a:defRPr>
      </a:lvl1pPr>
      <a:lvl2pPr algn="l" defTabSz="342900" rtl="0" eaLnBrk="0" fontAlgn="base" hangingPunct="0">
        <a:lnSpc>
          <a:spcPts val="2100"/>
        </a:lnSpc>
        <a:spcBef>
          <a:spcPct val="0"/>
        </a:spcBef>
        <a:spcAft>
          <a:spcPct val="0"/>
        </a:spcAft>
        <a:defRPr sz="1950">
          <a:solidFill>
            <a:srgbClr val="FFFFFF"/>
          </a:solidFill>
          <a:latin typeface="Arial" charset="0"/>
        </a:defRPr>
      </a:lvl2pPr>
      <a:lvl3pPr algn="l" defTabSz="342900" rtl="0" eaLnBrk="0" fontAlgn="base" hangingPunct="0">
        <a:lnSpc>
          <a:spcPts val="2100"/>
        </a:lnSpc>
        <a:spcBef>
          <a:spcPct val="0"/>
        </a:spcBef>
        <a:spcAft>
          <a:spcPct val="0"/>
        </a:spcAft>
        <a:defRPr sz="1950">
          <a:solidFill>
            <a:srgbClr val="FFFFFF"/>
          </a:solidFill>
          <a:latin typeface="Arial" charset="0"/>
        </a:defRPr>
      </a:lvl3pPr>
      <a:lvl4pPr algn="l" defTabSz="342900" rtl="0" eaLnBrk="0" fontAlgn="base" hangingPunct="0">
        <a:lnSpc>
          <a:spcPts val="2100"/>
        </a:lnSpc>
        <a:spcBef>
          <a:spcPct val="0"/>
        </a:spcBef>
        <a:spcAft>
          <a:spcPct val="0"/>
        </a:spcAft>
        <a:defRPr sz="1950">
          <a:solidFill>
            <a:srgbClr val="FFFFFF"/>
          </a:solidFill>
          <a:latin typeface="Arial" charset="0"/>
        </a:defRPr>
      </a:lvl4pPr>
      <a:lvl5pPr algn="l" defTabSz="342900" rtl="0" eaLnBrk="0" fontAlgn="base" hangingPunct="0">
        <a:lnSpc>
          <a:spcPts val="2100"/>
        </a:lnSpc>
        <a:spcBef>
          <a:spcPct val="0"/>
        </a:spcBef>
        <a:spcAft>
          <a:spcPct val="0"/>
        </a:spcAft>
        <a:defRPr sz="1950">
          <a:solidFill>
            <a:srgbClr val="FFFFFF"/>
          </a:solidFill>
          <a:latin typeface="Arial" charset="0"/>
        </a:defRPr>
      </a:lvl5pPr>
      <a:lvl6pPr marL="342900" algn="l" defTabSz="342900" rtl="0" fontAlgn="base">
        <a:lnSpc>
          <a:spcPts val="2100"/>
        </a:lnSpc>
        <a:spcBef>
          <a:spcPct val="0"/>
        </a:spcBef>
        <a:spcAft>
          <a:spcPct val="0"/>
        </a:spcAft>
        <a:defRPr sz="1950">
          <a:solidFill>
            <a:srgbClr val="FFFFFF"/>
          </a:solidFill>
          <a:latin typeface="Arial" charset="0"/>
        </a:defRPr>
      </a:lvl6pPr>
      <a:lvl7pPr marL="685800" algn="l" defTabSz="342900" rtl="0" fontAlgn="base">
        <a:lnSpc>
          <a:spcPts val="2100"/>
        </a:lnSpc>
        <a:spcBef>
          <a:spcPct val="0"/>
        </a:spcBef>
        <a:spcAft>
          <a:spcPct val="0"/>
        </a:spcAft>
        <a:defRPr sz="1950">
          <a:solidFill>
            <a:srgbClr val="FFFFFF"/>
          </a:solidFill>
          <a:latin typeface="Arial" charset="0"/>
        </a:defRPr>
      </a:lvl7pPr>
      <a:lvl8pPr marL="1028700" algn="l" defTabSz="342900" rtl="0" fontAlgn="base">
        <a:lnSpc>
          <a:spcPts val="2100"/>
        </a:lnSpc>
        <a:spcBef>
          <a:spcPct val="0"/>
        </a:spcBef>
        <a:spcAft>
          <a:spcPct val="0"/>
        </a:spcAft>
        <a:defRPr sz="1950">
          <a:solidFill>
            <a:srgbClr val="FFFFFF"/>
          </a:solidFill>
          <a:latin typeface="Arial" charset="0"/>
        </a:defRPr>
      </a:lvl8pPr>
      <a:lvl9pPr marL="1371600" algn="l" defTabSz="342900" rtl="0" fontAlgn="base">
        <a:lnSpc>
          <a:spcPts val="2100"/>
        </a:lnSpc>
        <a:spcBef>
          <a:spcPct val="0"/>
        </a:spcBef>
        <a:spcAft>
          <a:spcPct val="0"/>
        </a:spcAft>
        <a:defRPr sz="1950">
          <a:solidFill>
            <a:srgbClr val="FFFFFF"/>
          </a:solidFill>
          <a:latin typeface="Arial" charset="0"/>
        </a:defRPr>
      </a:lvl9pPr>
    </p:titleStyle>
    <p:bodyStyle>
      <a:lvl1pPr marL="257175" indent="-257175" algn="l" defTabSz="342900" rtl="0" eaLnBrk="0" fontAlgn="base" hangingPunct="0">
        <a:spcBef>
          <a:spcPct val="20000"/>
        </a:spcBef>
        <a:spcAft>
          <a:spcPct val="0"/>
        </a:spcAft>
        <a:buFont typeface="Arial" charset="0"/>
        <a:buChar char="•"/>
        <a:defRPr sz="1800" kern="1200">
          <a:solidFill>
            <a:schemeClr val="tx1">
              <a:lumMod val="50000"/>
            </a:schemeClr>
          </a:solidFill>
          <a:latin typeface="Calibri"/>
          <a:ea typeface="+mn-ea"/>
          <a:cs typeface="Calibri"/>
        </a:defRPr>
      </a:lvl1pPr>
      <a:lvl2pPr marL="557213" indent="-214313" algn="l" defTabSz="342900" rtl="0" eaLnBrk="0" fontAlgn="base" hangingPunct="0">
        <a:spcBef>
          <a:spcPct val="20000"/>
        </a:spcBef>
        <a:spcAft>
          <a:spcPct val="0"/>
        </a:spcAft>
        <a:buFont typeface="Arial" charset="0"/>
        <a:buChar char="–"/>
        <a:defRPr sz="1500" kern="1200">
          <a:solidFill>
            <a:schemeClr val="tx1">
              <a:lumMod val="50000"/>
            </a:schemeClr>
          </a:solidFill>
          <a:latin typeface="Calibri"/>
          <a:ea typeface="+mn-ea"/>
          <a:cs typeface="Calibri"/>
        </a:defRPr>
      </a:lvl2pPr>
      <a:lvl3pPr marL="8572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2001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15430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Option4_1.jpg"/>
          <p:cNvPicPr>
            <a:picLocks noChangeAspect="1"/>
          </p:cNvPicPr>
          <p:nvPr userDrawn="1"/>
        </p:nvPicPr>
        <p:blipFill rotWithShape="1">
          <a:blip r:embed="rId3">
            <a:extLst>
              <a:ext uri="{28A0092B-C50C-407E-A947-70E740481C1C}">
                <a14:useLocalDpi xmlns:a14="http://schemas.microsoft.com/office/drawing/2010/main" val="0"/>
              </a:ext>
            </a:extLst>
          </a:blip>
          <a:srcRect t="3" b="52000"/>
          <a:stretch/>
        </p:blipFill>
        <p:spPr>
          <a:xfrm>
            <a:off x="0" y="0"/>
            <a:ext cx="12192000" cy="3291840"/>
          </a:xfrm>
          <a:prstGeom prst="rect">
            <a:avLst/>
          </a:prstGeom>
        </p:spPr>
      </p:pic>
    </p:spTree>
    <p:extLst>
      <p:ext uri="{BB962C8B-B14F-4D97-AF65-F5344CB8AC3E}">
        <p14:creationId xmlns:p14="http://schemas.microsoft.com/office/powerpoint/2010/main" val="166852207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0" fontAlgn="base" hangingPunct="0">
        <a:lnSpc>
          <a:spcPts val="2800"/>
        </a:lnSpc>
        <a:spcBef>
          <a:spcPct val="0"/>
        </a:spcBef>
        <a:spcAft>
          <a:spcPct val="0"/>
        </a:spcAft>
        <a:defRPr sz="36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0" indent="0" algn="l" defTabSz="457200" rtl="0" eaLnBrk="0" fontAlgn="base" hangingPunct="0">
        <a:spcBef>
          <a:spcPct val="20000"/>
        </a:spcBef>
        <a:spcAft>
          <a:spcPct val="0"/>
        </a:spcAft>
        <a:buFont typeface="Arial"/>
        <a:buNone/>
        <a:defRPr sz="2400" b="1"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www.energy.gov/eere/slsc/EEopportunit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ergy.gov/chp-potentia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energy.gov/eere/slsc/energy-efficiency-savings-opportunities-and-benefit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www.energycodes.gov/sites/default/files/documents/Impacts_Of_Model_Energy_Codes.pdf"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www.nrel.gov/docs/fy17osti/65667.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energy.gov/eere/analysis/downloads/state-level-electric-energy-efficiency-potential-estimates-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aceee.org/sites/default/files/publications/researchreports/u1606.pdf"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8.emf"/><Relationship Id="rId4" Type="http://schemas.openxmlformats.org/officeDocument/2006/relationships/hyperlink" Target="http://aceee.org/research-report/u160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ergy.gov/eere/analysis/downloads/state-level-electric-energy-efficiency-potential-estimates-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Texas Leads the Nation in Cost-Effective Energy Savings Potential </a:t>
            </a:r>
            <a:br>
              <a:rPr lang="en-US" dirty="0"/>
            </a:br>
            <a:endParaRPr lang="en-US" dirty="0"/>
          </a:p>
        </p:txBody>
      </p:sp>
      <p:sp>
        <p:nvSpPr>
          <p:cNvPr id="6" name="Text Placeholder 5"/>
          <p:cNvSpPr>
            <a:spLocks noGrp="1"/>
          </p:cNvSpPr>
          <p:nvPr>
            <p:ph type="body" sz="quarter" idx="10"/>
          </p:nvPr>
        </p:nvSpPr>
        <p:spPr>
          <a:xfrm>
            <a:off x="2117725" y="4325360"/>
            <a:ext cx="8229600" cy="595890"/>
          </a:xfrm>
        </p:spPr>
        <p:txBody>
          <a:bodyPr/>
          <a:lstStyle/>
          <a:p>
            <a:r>
              <a:rPr lang="en-US" dirty="0"/>
              <a:t>Danielle Sass </a:t>
            </a:r>
            <a:r>
              <a:rPr lang="en-US" dirty="0" err="1"/>
              <a:t>Byrnett</a:t>
            </a:r>
            <a:r>
              <a:rPr lang="en-US" dirty="0"/>
              <a:t> </a:t>
            </a:r>
          </a:p>
          <a:p>
            <a:r>
              <a:rPr lang="en-US" dirty="0"/>
              <a:t>U.S. Department of Energy </a:t>
            </a:r>
          </a:p>
        </p:txBody>
      </p:sp>
      <p:sp>
        <p:nvSpPr>
          <p:cNvPr id="7" name="Text Placeholder 6"/>
          <p:cNvSpPr>
            <a:spLocks noGrp="1"/>
          </p:cNvSpPr>
          <p:nvPr>
            <p:ph type="body" sz="quarter" idx="11"/>
          </p:nvPr>
        </p:nvSpPr>
        <p:spPr>
          <a:xfrm>
            <a:off x="2117725" y="5383369"/>
            <a:ext cx="8229600" cy="533243"/>
          </a:xfrm>
        </p:spPr>
        <p:txBody>
          <a:bodyPr/>
          <a:lstStyle/>
          <a:p>
            <a:r>
              <a:rPr lang="en-US" dirty="0"/>
              <a:t>November 14, 2017</a:t>
            </a:r>
          </a:p>
        </p:txBody>
      </p:sp>
    </p:spTree>
    <p:extLst>
      <p:ext uri="{BB962C8B-B14F-4D97-AF65-F5344CB8AC3E}">
        <p14:creationId xmlns:p14="http://schemas.microsoft.com/office/powerpoint/2010/main" val="38957097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2568"/>
          <a:stretch/>
        </p:blipFill>
        <p:spPr>
          <a:xfrm>
            <a:off x="2306619" y="720925"/>
            <a:ext cx="7409328" cy="5578376"/>
          </a:xfrm>
          <a:prstGeom prst="rect">
            <a:avLst/>
          </a:prstGeom>
        </p:spPr>
      </p:pic>
      <p:sp>
        <p:nvSpPr>
          <p:cNvPr id="2" name="Title 1"/>
          <p:cNvSpPr>
            <a:spLocks noGrp="1"/>
          </p:cNvSpPr>
          <p:nvPr>
            <p:ph type="title"/>
          </p:nvPr>
        </p:nvSpPr>
        <p:spPr>
          <a:xfrm>
            <a:off x="1947878" y="0"/>
            <a:ext cx="8720122" cy="914400"/>
          </a:xfrm>
        </p:spPr>
        <p:txBody>
          <a:bodyPr>
            <a:normAutofit/>
          </a:bodyPr>
          <a:lstStyle/>
          <a:p>
            <a:r>
              <a:rPr lang="en-US" sz="2400" dirty="0"/>
              <a:t>State-Level Economic </a:t>
            </a:r>
            <a:r>
              <a:rPr lang="en-US" sz="2400" u="sng" dirty="0"/>
              <a:t>Industrial</a:t>
            </a:r>
            <a:r>
              <a:rPr lang="en-US" sz="2400" dirty="0"/>
              <a:t> </a:t>
            </a:r>
            <a:r>
              <a:rPr lang="en-US" sz="2400" i="1" dirty="0"/>
              <a:t>Energy </a:t>
            </a:r>
            <a:r>
              <a:rPr lang="en-US" sz="2400" dirty="0"/>
              <a:t>Savings Estimates (All Fuels)</a:t>
            </a:r>
          </a:p>
        </p:txBody>
      </p:sp>
      <p:sp>
        <p:nvSpPr>
          <p:cNvPr id="5" name="Text Placeholder 2"/>
          <p:cNvSpPr>
            <a:spLocks noGrp="1"/>
          </p:cNvSpPr>
          <p:nvPr>
            <p:ph type="body" sz="quarter" idx="10"/>
          </p:nvPr>
        </p:nvSpPr>
        <p:spPr>
          <a:xfrm>
            <a:off x="1947878" y="6477001"/>
            <a:ext cx="4874953" cy="381000"/>
          </a:xfrm>
          <a:solidFill>
            <a:schemeClr val="bg1"/>
          </a:solidFill>
        </p:spPr>
        <p:txBody>
          <a:bodyPr/>
          <a:lstStyle/>
          <a:p>
            <a:pPr marL="0" indent="0">
              <a:buNone/>
            </a:pPr>
            <a:r>
              <a:rPr lang="en-US" sz="1200" dirty="0">
                <a:solidFill>
                  <a:srgbClr val="000000"/>
                </a:solidFill>
              </a:rPr>
              <a:t>Source: DOE, 2017, </a:t>
            </a:r>
            <a:r>
              <a:rPr lang="en-US" sz="1200" dirty="0">
                <a:cs typeface="Arial Narrow"/>
                <a:hlinkClick r:id="rId4"/>
              </a:rPr>
              <a:t>energy.gov/</a:t>
            </a:r>
            <a:r>
              <a:rPr lang="en-US" sz="1200" dirty="0" err="1">
                <a:cs typeface="Arial Narrow"/>
                <a:hlinkClick r:id="rId4"/>
              </a:rPr>
              <a:t>eere</a:t>
            </a:r>
            <a:r>
              <a:rPr lang="en-US" sz="1200" dirty="0">
                <a:cs typeface="Arial Narrow"/>
                <a:hlinkClick r:id="rId4"/>
              </a:rPr>
              <a:t>/</a:t>
            </a:r>
            <a:r>
              <a:rPr lang="en-US" sz="1200" dirty="0" err="1">
                <a:cs typeface="Arial Narrow"/>
                <a:hlinkClick r:id="rId4"/>
              </a:rPr>
              <a:t>slsc</a:t>
            </a:r>
            <a:r>
              <a:rPr lang="en-US" sz="1200" dirty="0">
                <a:cs typeface="Arial Narrow"/>
                <a:hlinkClick r:id="rId4"/>
              </a:rPr>
              <a:t>/</a:t>
            </a:r>
            <a:r>
              <a:rPr lang="en-US" sz="1200" dirty="0" err="1">
                <a:cs typeface="Arial Narrow"/>
                <a:hlinkClick r:id="rId4"/>
              </a:rPr>
              <a:t>Eeopportunities</a:t>
            </a:r>
            <a:r>
              <a:rPr lang="en-US" sz="1200" dirty="0">
                <a:cs typeface="Arial Narrow"/>
              </a:rPr>
              <a:t>.</a:t>
            </a:r>
            <a:endParaRPr lang="en-US" sz="1200" dirty="0">
              <a:solidFill>
                <a:srgbClr val="000000"/>
              </a:solidFill>
            </a:endParaRPr>
          </a:p>
        </p:txBody>
      </p:sp>
      <p:sp>
        <p:nvSpPr>
          <p:cNvPr id="7" name="Rounded Rectangle 6"/>
          <p:cNvSpPr/>
          <p:nvPr/>
        </p:nvSpPr>
        <p:spPr>
          <a:xfrm>
            <a:off x="9578898" y="3510113"/>
            <a:ext cx="1676400" cy="1981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0000"/>
                </a:solidFill>
                <a:latin typeface="Calibri"/>
              </a:rPr>
              <a:t>Total energy savings: </a:t>
            </a:r>
          </a:p>
          <a:p>
            <a:r>
              <a:rPr lang="en-US" sz="1400" dirty="0">
                <a:solidFill>
                  <a:srgbClr val="000000"/>
                </a:solidFill>
                <a:latin typeface="Calibri"/>
              </a:rPr>
              <a:t>7,500 trillion Btu</a:t>
            </a:r>
          </a:p>
          <a:p>
            <a:endParaRPr lang="en-US" sz="1400" dirty="0">
              <a:solidFill>
                <a:srgbClr val="000000"/>
              </a:solidFill>
              <a:latin typeface="Calibri"/>
            </a:endParaRPr>
          </a:p>
          <a:p>
            <a:r>
              <a:rPr lang="en-US" sz="1400" dirty="0">
                <a:solidFill>
                  <a:srgbClr val="000000"/>
                </a:solidFill>
                <a:latin typeface="Calibri"/>
              </a:rPr>
              <a:t>State-level energy savings: 2.2 (VT) to </a:t>
            </a:r>
            <a:r>
              <a:rPr lang="en-US" sz="1400" b="1" dirty="0">
                <a:solidFill>
                  <a:srgbClr val="000000"/>
                </a:solidFill>
                <a:latin typeface="Calibri"/>
              </a:rPr>
              <a:t>1,560 (TX) </a:t>
            </a:r>
            <a:r>
              <a:rPr lang="en-US" sz="1400" dirty="0">
                <a:solidFill>
                  <a:srgbClr val="000000"/>
                </a:solidFill>
                <a:latin typeface="Calibri"/>
              </a:rPr>
              <a:t>trillion Btu per state</a:t>
            </a:r>
          </a:p>
        </p:txBody>
      </p:sp>
      <p:sp>
        <p:nvSpPr>
          <p:cNvPr id="8" name="Content Placeholder 3"/>
          <p:cNvSpPr txBox="1">
            <a:spLocks/>
          </p:cNvSpPr>
          <p:nvPr/>
        </p:nvSpPr>
        <p:spPr>
          <a:xfrm>
            <a:off x="1605468" y="5967662"/>
            <a:ext cx="3949112" cy="302883"/>
          </a:xfrm>
          <a:prstGeom prst="rect">
            <a:avLst/>
          </a:prstGeom>
        </p:spPr>
        <p:txBody>
          <a:bodyPr/>
          <a:lstStyle>
            <a:lvl1pPr marL="257175" indent="-257175" algn="l" defTabSz="342900" rtl="0" eaLnBrk="0" fontAlgn="base" hangingPunct="0">
              <a:spcBef>
                <a:spcPct val="20000"/>
              </a:spcBef>
              <a:spcAft>
                <a:spcPct val="0"/>
              </a:spcAft>
              <a:buFont typeface="Arial" charset="0"/>
              <a:buChar char="•"/>
              <a:defRPr sz="1800" kern="1200">
                <a:solidFill>
                  <a:schemeClr val="tx1">
                    <a:lumMod val="50000"/>
                  </a:schemeClr>
                </a:solidFill>
                <a:latin typeface="Calibri"/>
                <a:ea typeface="+mn-ea"/>
                <a:cs typeface="Calibri"/>
              </a:defRPr>
            </a:lvl1pPr>
            <a:lvl2pPr marL="557213" indent="-214313" algn="l" defTabSz="342900" rtl="0" eaLnBrk="0" fontAlgn="base" hangingPunct="0">
              <a:spcBef>
                <a:spcPct val="20000"/>
              </a:spcBef>
              <a:spcAft>
                <a:spcPct val="0"/>
              </a:spcAft>
              <a:buFont typeface="Arial" charset="0"/>
              <a:buChar char="–"/>
              <a:defRPr sz="1500" kern="1200">
                <a:solidFill>
                  <a:schemeClr val="tx1">
                    <a:lumMod val="50000"/>
                  </a:schemeClr>
                </a:solidFill>
                <a:latin typeface="Calibri"/>
                <a:ea typeface="+mn-ea"/>
                <a:cs typeface="Calibri"/>
              </a:defRPr>
            </a:lvl2pPr>
            <a:lvl3pPr marL="8572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2001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15430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b="1" i="1" dirty="0">
                <a:solidFill>
                  <a:srgbClr val="50565C">
                    <a:lumMod val="50000"/>
                  </a:srgbClr>
                </a:solidFill>
              </a:rPr>
              <a:t>435.8 million MWh electricity savings</a:t>
            </a:r>
          </a:p>
        </p:txBody>
      </p:sp>
    </p:spTree>
    <p:extLst>
      <p:ext uri="{BB962C8B-B14F-4D97-AF65-F5344CB8AC3E}">
        <p14:creationId xmlns:p14="http://schemas.microsoft.com/office/powerpoint/2010/main" val="33753838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7884"/>
            <a:ext cx="7940842" cy="838200"/>
          </a:xfrm>
        </p:spPr>
        <p:txBody>
          <a:bodyPr/>
          <a:lstStyle/>
          <a:p>
            <a:pPr>
              <a:lnSpc>
                <a:spcPts val="2400"/>
              </a:lnSpc>
            </a:pPr>
            <a:r>
              <a:rPr lang="en-US" dirty="0"/>
              <a:t>Estimated On-Site Technical Potential by State from </a:t>
            </a:r>
            <a:r>
              <a:rPr lang="en-US" u="sng" dirty="0"/>
              <a:t>Combined Heat and Power (CHP)</a:t>
            </a:r>
            <a:r>
              <a:rPr lang="en-US" dirty="0"/>
              <a:t> (MW) Ind. &amp; Comm. Bldgs.</a:t>
            </a:r>
          </a:p>
        </p:txBody>
      </p:sp>
      <p:sp>
        <p:nvSpPr>
          <p:cNvPr id="5" name="TextBox 4"/>
          <p:cNvSpPr txBox="1"/>
          <p:nvPr/>
        </p:nvSpPr>
        <p:spPr>
          <a:xfrm>
            <a:off x="1848853" y="6366218"/>
            <a:ext cx="6655496" cy="440267"/>
          </a:xfrm>
          <a:prstGeom prst="rect">
            <a:avLst/>
          </a:prstGeom>
        </p:spPr>
        <p:txBody>
          <a:bodyPr vert="horz" wrap="square" lIns="91440" tIns="45720" rIns="91440" bIns="45720" rtlCol="0">
            <a:noAutofit/>
          </a:bodyPr>
          <a:lstStyle/>
          <a:p>
            <a:pPr defTabSz="457200">
              <a:spcBef>
                <a:spcPct val="20000"/>
              </a:spcBef>
            </a:pPr>
            <a:r>
              <a:rPr lang="en-US" sz="1400" dirty="0">
                <a:solidFill>
                  <a:srgbClr val="50565C"/>
                </a:solidFill>
                <a:latin typeface="Calibri"/>
              </a:rPr>
              <a:t>U.S. DOE, 2016, </a:t>
            </a:r>
            <a:r>
              <a:rPr lang="en-US" sz="1400" i="1" dirty="0">
                <a:solidFill>
                  <a:srgbClr val="50565C"/>
                </a:solidFill>
                <a:latin typeface="Calibri"/>
              </a:rPr>
              <a:t>Combined Heat and Power (CHP) Technical Potential in the United States, </a:t>
            </a:r>
            <a:r>
              <a:rPr lang="en-US" sz="1400" dirty="0">
                <a:solidFill>
                  <a:srgbClr val="50565C"/>
                </a:solidFill>
                <a:latin typeface="Calibri"/>
                <a:hlinkClick r:id="rId3"/>
              </a:rPr>
              <a:t>http://energy.gov/chp-potential</a:t>
            </a:r>
            <a:endParaRPr lang="en-US" sz="1400" b="1" dirty="0">
              <a:solidFill>
                <a:srgbClr val="FFFFFF"/>
              </a:solidFill>
              <a:latin typeface="Arial Narrow"/>
              <a:cs typeface="Arial Narrow"/>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4728" b="5421"/>
          <a:stretch/>
        </p:blipFill>
        <p:spPr bwMode="auto">
          <a:xfrm>
            <a:off x="1503221" y="838200"/>
            <a:ext cx="8783332" cy="5257800"/>
          </a:xfrm>
          <a:prstGeom prst="rect">
            <a:avLst/>
          </a:prstGeom>
          <a:noFill/>
          <a:ln>
            <a:noFill/>
          </a:ln>
        </p:spPr>
      </p:pic>
      <p:sp>
        <p:nvSpPr>
          <p:cNvPr id="6" name="Rounded Rectangle 5"/>
          <p:cNvSpPr/>
          <p:nvPr/>
        </p:nvSpPr>
        <p:spPr>
          <a:xfrm>
            <a:off x="8826137" y="3429000"/>
            <a:ext cx="1460417" cy="246887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Calibri"/>
              </a:rPr>
              <a:t>National potential:</a:t>
            </a:r>
          </a:p>
          <a:p>
            <a:r>
              <a:rPr lang="en-US" sz="1600" dirty="0">
                <a:solidFill>
                  <a:srgbClr val="000000"/>
                </a:solidFill>
                <a:latin typeface="Calibri"/>
              </a:rPr>
              <a:t>148,936 MW</a:t>
            </a:r>
          </a:p>
          <a:p>
            <a:endParaRPr lang="en-US" sz="1600" dirty="0">
              <a:solidFill>
                <a:srgbClr val="000000"/>
              </a:solidFill>
              <a:latin typeface="Calibri"/>
            </a:endParaRPr>
          </a:p>
          <a:p>
            <a:r>
              <a:rPr lang="en-US" sz="1600" dirty="0">
                <a:solidFill>
                  <a:srgbClr val="000000"/>
                </a:solidFill>
                <a:latin typeface="Calibri"/>
              </a:rPr>
              <a:t>State-level potential: 228 (VT) to </a:t>
            </a:r>
            <a:r>
              <a:rPr lang="en-US" sz="1600" b="1" dirty="0">
                <a:solidFill>
                  <a:srgbClr val="000000"/>
                </a:solidFill>
                <a:latin typeface="Calibri"/>
              </a:rPr>
              <a:t>13,675 MW (TX) </a:t>
            </a:r>
            <a:r>
              <a:rPr lang="en-US" sz="1600" dirty="0">
                <a:solidFill>
                  <a:srgbClr val="000000"/>
                </a:solidFill>
                <a:latin typeface="Calibri"/>
              </a:rPr>
              <a:t>per state</a:t>
            </a:r>
          </a:p>
        </p:txBody>
      </p:sp>
    </p:spTree>
    <p:extLst>
      <p:ext uri="{BB962C8B-B14F-4D97-AF65-F5344CB8AC3E}">
        <p14:creationId xmlns:p14="http://schemas.microsoft.com/office/powerpoint/2010/main" val="39388759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cie:~WORK:~NREL:~workNOW: productiondesk:107537-6A20-GR_EERE_solutionCenter_maps-Guzzo-Arevalo-Yaker-AL:107537_eere_scMAPS_v4c_est_achv_pot_enrgy_sav_by_state.png">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5915" t="14019" b="3453"/>
          <a:stretch/>
        </p:blipFill>
        <p:spPr bwMode="auto">
          <a:xfrm>
            <a:off x="1882473" y="736980"/>
            <a:ext cx="8427057" cy="5543931"/>
          </a:xfrm>
          <a:prstGeom prst="rect">
            <a:avLst/>
          </a:prstGeom>
          <a:noFill/>
          <a:ln>
            <a:noFill/>
          </a:ln>
        </p:spPr>
      </p:pic>
      <p:sp>
        <p:nvSpPr>
          <p:cNvPr id="2" name="TextBox 1"/>
          <p:cNvSpPr txBox="1"/>
          <p:nvPr/>
        </p:nvSpPr>
        <p:spPr>
          <a:xfrm>
            <a:off x="1981200" y="6400800"/>
            <a:ext cx="5820228" cy="457200"/>
          </a:xfrm>
          <a:prstGeom prst="rect">
            <a:avLst/>
          </a:prstGeom>
        </p:spPr>
        <p:txBody>
          <a:bodyPr vert="horz" wrap="none" lIns="91440" tIns="45720" rIns="91440" bIns="45720" rtlCol="0">
            <a:normAutofit/>
          </a:bodyPr>
          <a:lstStyle/>
          <a:p>
            <a:pPr defTabSz="457200">
              <a:spcBef>
                <a:spcPct val="20000"/>
              </a:spcBef>
            </a:pPr>
            <a:r>
              <a:rPr lang="en-US" sz="1600" dirty="0">
                <a:solidFill>
                  <a:srgbClr val="50565C"/>
                </a:solidFill>
                <a:latin typeface="Calibri"/>
              </a:rPr>
              <a:t>Source: PNNL, 2016. </a:t>
            </a:r>
            <a:r>
              <a:rPr lang="en-US" sz="1600" dirty="0">
                <a:solidFill>
                  <a:srgbClr val="50565C"/>
                </a:solidFill>
                <a:latin typeface="Calibri"/>
                <a:hlinkClick r:id="rId5"/>
              </a:rPr>
              <a:t>Impacts of Model Building Energy Codes</a:t>
            </a:r>
            <a:endParaRPr lang="en-US" sz="1600" dirty="0">
              <a:solidFill>
                <a:srgbClr val="50565C"/>
              </a:solidFill>
              <a:latin typeface="Calibri"/>
            </a:endParaRPr>
          </a:p>
        </p:txBody>
      </p:sp>
      <p:sp>
        <p:nvSpPr>
          <p:cNvPr id="3" name="Title 2"/>
          <p:cNvSpPr>
            <a:spLocks noGrp="1"/>
          </p:cNvSpPr>
          <p:nvPr>
            <p:ph type="title"/>
          </p:nvPr>
        </p:nvSpPr>
        <p:spPr>
          <a:xfrm>
            <a:off x="1882473" y="-59634"/>
            <a:ext cx="8730934" cy="838200"/>
          </a:xfrm>
        </p:spPr>
        <p:txBody>
          <a:bodyPr>
            <a:normAutofit/>
          </a:bodyPr>
          <a:lstStyle/>
          <a:p>
            <a:r>
              <a:rPr lang="en-US" dirty="0"/>
              <a:t>Estimated Achievable Potential </a:t>
            </a:r>
            <a:r>
              <a:rPr lang="en-US" i="1" dirty="0"/>
              <a:t>Energy</a:t>
            </a:r>
            <a:r>
              <a:rPr lang="en-US" dirty="0"/>
              <a:t> Savings by State (2010-2040) </a:t>
            </a:r>
            <a:r>
              <a:rPr lang="en-US" u="sng" dirty="0"/>
              <a:t>Building Energy Codes </a:t>
            </a:r>
            <a:r>
              <a:rPr lang="en-US" dirty="0"/>
              <a:t>(Trillion Btu) Res. &amp; Comm. Bldgs.</a:t>
            </a:r>
          </a:p>
        </p:txBody>
      </p:sp>
      <p:sp>
        <p:nvSpPr>
          <p:cNvPr id="8" name="Rounded Rectangle 7"/>
          <p:cNvSpPr/>
          <p:nvPr/>
        </p:nvSpPr>
        <p:spPr>
          <a:xfrm>
            <a:off x="9678535" y="3209921"/>
            <a:ext cx="1869743" cy="215634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Calibri"/>
              </a:rPr>
              <a:t>Total energy savings: </a:t>
            </a:r>
          </a:p>
          <a:p>
            <a:r>
              <a:rPr lang="en-US" sz="1600" dirty="0">
                <a:solidFill>
                  <a:srgbClr val="000000"/>
                </a:solidFill>
                <a:latin typeface="Calibri"/>
              </a:rPr>
              <a:t>12,824 trillion Btu</a:t>
            </a:r>
          </a:p>
          <a:p>
            <a:endParaRPr lang="en-US" sz="1600" dirty="0">
              <a:solidFill>
                <a:srgbClr val="000000"/>
              </a:solidFill>
              <a:latin typeface="Calibri"/>
            </a:endParaRPr>
          </a:p>
          <a:p>
            <a:r>
              <a:rPr lang="en-US" sz="1600" dirty="0">
                <a:solidFill>
                  <a:srgbClr val="000000"/>
                </a:solidFill>
                <a:latin typeface="Calibri"/>
              </a:rPr>
              <a:t>State-level energy savings: 19 (RI) to </a:t>
            </a:r>
            <a:r>
              <a:rPr lang="en-US" sz="1600" b="1" dirty="0">
                <a:solidFill>
                  <a:srgbClr val="000000"/>
                </a:solidFill>
                <a:latin typeface="Calibri"/>
              </a:rPr>
              <a:t>2,269 (TX) </a:t>
            </a:r>
            <a:r>
              <a:rPr lang="en-US" sz="1600" dirty="0">
                <a:solidFill>
                  <a:srgbClr val="000000"/>
                </a:solidFill>
                <a:latin typeface="Calibri"/>
              </a:rPr>
              <a:t>trillion Btu per state</a:t>
            </a:r>
          </a:p>
        </p:txBody>
      </p:sp>
    </p:spTree>
    <p:extLst>
      <p:ext uri="{BB962C8B-B14F-4D97-AF65-F5344CB8AC3E}">
        <p14:creationId xmlns:p14="http://schemas.microsoft.com/office/powerpoint/2010/main" val="2565785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0" y="-79512"/>
            <a:ext cx="8902700" cy="838200"/>
          </a:xfrm>
        </p:spPr>
        <p:txBody>
          <a:bodyPr>
            <a:normAutofit/>
          </a:bodyPr>
          <a:lstStyle/>
          <a:p>
            <a:pPr>
              <a:lnSpc>
                <a:spcPct val="90000"/>
              </a:lnSpc>
            </a:pPr>
            <a:r>
              <a:rPr lang="en-US" u="sng" dirty="0"/>
              <a:t>Residential Single-Family Detached Existing Housing</a:t>
            </a:r>
            <a:r>
              <a:rPr lang="en-US" dirty="0"/>
              <a:t>: Economic Potential </a:t>
            </a:r>
            <a:r>
              <a:rPr lang="en-US" i="1" dirty="0"/>
              <a:t>Electricity </a:t>
            </a:r>
            <a:r>
              <a:rPr lang="en-US" dirty="0"/>
              <a:t>Savings (2012-2042)</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92297" r="56432" b="2885"/>
          <a:stretch/>
        </p:blipFill>
        <p:spPr bwMode="auto">
          <a:xfrm>
            <a:off x="1315734" y="5946069"/>
            <a:ext cx="3649966" cy="302794"/>
          </a:xfrm>
          <a:prstGeom prst="rect">
            <a:avLst/>
          </a:prstGeom>
          <a:noFill/>
          <a:ln>
            <a:noFill/>
          </a:ln>
        </p:spPr>
      </p:pic>
      <p:sp>
        <p:nvSpPr>
          <p:cNvPr id="11" name="Rectangle 10"/>
          <p:cNvSpPr/>
          <p:nvPr/>
        </p:nvSpPr>
        <p:spPr>
          <a:xfrm>
            <a:off x="1784967" y="6363266"/>
            <a:ext cx="6629231" cy="523220"/>
          </a:xfrm>
          <a:prstGeom prst="rect">
            <a:avLst/>
          </a:prstGeom>
        </p:spPr>
        <p:txBody>
          <a:bodyPr wrap="square">
            <a:spAutoFit/>
          </a:bodyPr>
          <a:lstStyle/>
          <a:p>
            <a:r>
              <a:rPr lang="en-US" sz="1400" dirty="0"/>
              <a:t>NREL, 2017. </a:t>
            </a:r>
            <a:r>
              <a:rPr lang="en-US" sz="1400" i="1" dirty="0"/>
              <a:t>Electric End-Use Energy Efficiency Potential in the U.S. Single-Family Housing Stock</a:t>
            </a:r>
            <a:r>
              <a:rPr lang="en-US" sz="1400" dirty="0"/>
              <a:t>, </a:t>
            </a:r>
            <a:r>
              <a:rPr lang="en-US" sz="1400" dirty="0">
                <a:hlinkClick r:id="rId4"/>
              </a:rPr>
              <a:t>http://www.nrel.gov/docs/fy17osti/65667.pdf</a:t>
            </a:r>
            <a:r>
              <a:rPr lang="en-US" sz="1400" dirty="0"/>
              <a:t> </a:t>
            </a:r>
          </a:p>
        </p:txBody>
      </p:sp>
      <p:pic>
        <p:nvPicPr>
          <p:cNvPr id="5" name="Content Placeholder 4"/>
          <p:cNvPicPr>
            <a:picLocks noGrp="1" noChangeAspect="1"/>
          </p:cNvPicPr>
          <p:nvPr>
            <p:ph idx="1"/>
          </p:nvPr>
        </p:nvPicPr>
        <p:blipFill rotWithShape="1">
          <a:blip r:embed="rId5">
            <a:extLst>
              <a:ext uri="{28A0092B-C50C-407E-A947-70E740481C1C}">
                <a14:useLocalDpi xmlns:a14="http://schemas.microsoft.com/office/drawing/2010/main" val="0"/>
              </a:ext>
            </a:extLst>
          </a:blip>
          <a:srcRect l="5970" t="13833" r="6256" b="3705"/>
          <a:stretch/>
        </p:blipFill>
        <p:spPr>
          <a:xfrm>
            <a:off x="2176949" y="830037"/>
            <a:ext cx="7683125" cy="5418826"/>
          </a:xfrm>
        </p:spPr>
      </p:pic>
      <p:sp>
        <p:nvSpPr>
          <p:cNvPr id="7" name="Rounded Rectangle 6"/>
          <p:cNvSpPr/>
          <p:nvPr/>
        </p:nvSpPr>
        <p:spPr>
          <a:xfrm>
            <a:off x="9653489" y="3246230"/>
            <a:ext cx="1691770" cy="2396957"/>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rgbClr val="000000"/>
                </a:solidFill>
              </a:rPr>
              <a:t>Total electricity savings: </a:t>
            </a:r>
          </a:p>
          <a:p>
            <a:pPr lvl="0"/>
            <a:r>
              <a:rPr lang="en-US" sz="1400" dirty="0">
                <a:solidFill>
                  <a:srgbClr val="000000"/>
                </a:solidFill>
              </a:rPr>
              <a:t>245 million MWh/</a:t>
            </a:r>
            <a:r>
              <a:rPr lang="en-US" sz="1400" dirty="0" err="1">
                <a:solidFill>
                  <a:srgbClr val="000000"/>
                </a:solidFill>
              </a:rPr>
              <a:t>yr</a:t>
            </a:r>
            <a:endParaRPr lang="en-US" sz="1400" dirty="0">
              <a:solidFill>
                <a:srgbClr val="000000"/>
              </a:solidFill>
            </a:endParaRPr>
          </a:p>
          <a:p>
            <a:pPr lvl="0"/>
            <a:endParaRPr lang="en-US" sz="1400" dirty="0">
              <a:solidFill>
                <a:srgbClr val="000000"/>
              </a:solidFill>
            </a:endParaRPr>
          </a:p>
          <a:p>
            <a:pPr lvl="0"/>
            <a:r>
              <a:rPr lang="en-US" sz="1400" dirty="0">
                <a:solidFill>
                  <a:srgbClr val="000000"/>
                </a:solidFill>
              </a:rPr>
              <a:t>State-level electricity savings: 0.2 (DC) to </a:t>
            </a:r>
            <a:r>
              <a:rPr lang="en-US" sz="1400" b="1" dirty="0">
                <a:solidFill>
                  <a:srgbClr val="000000"/>
                </a:solidFill>
              </a:rPr>
              <a:t>22.2 (TX) million </a:t>
            </a:r>
            <a:r>
              <a:rPr lang="en-US" sz="1400" dirty="0">
                <a:solidFill>
                  <a:srgbClr val="000000"/>
                </a:solidFill>
              </a:rPr>
              <a:t>MWh/</a:t>
            </a:r>
            <a:r>
              <a:rPr lang="en-US" sz="1400" dirty="0" err="1">
                <a:solidFill>
                  <a:srgbClr val="000000"/>
                </a:solidFill>
              </a:rPr>
              <a:t>yr</a:t>
            </a:r>
            <a:r>
              <a:rPr lang="en-US" sz="1400" dirty="0">
                <a:solidFill>
                  <a:srgbClr val="000000"/>
                </a:solidFill>
              </a:rPr>
              <a:t> per state</a:t>
            </a:r>
          </a:p>
        </p:txBody>
      </p:sp>
      <p:sp>
        <p:nvSpPr>
          <p:cNvPr id="10" name="Content Placeholder 3"/>
          <p:cNvSpPr txBox="1">
            <a:spLocks/>
          </p:cNvSpPr>
          <p:nvPr/>
        </p:nvSpPr>
        <p:spPr>
          <a:xfrm>
            <a:off x="1537649" y="5643187"/>
            <a:ext cx="3889612" cy="648731"/>
          </a:xfrm>
          <a:prstGeom prst="rect">
            <a:avLst/>
          </a:prstGeom>
          <a:solidFill>
            <a:schemeClr val="bg1"/>
          </a:solidFill>
        </p:spPr>
        <p:txBody>
          <a:bodyPr/>
          <a:lstStyle>
            <a:lvl1pPr marL="257175" indent="-257175" algn="l" defTabSz="342900" rtl="0" eaLnBrk="0" fontAlgn="base" hangingPunct="0">
              <a:spcBef>
                <a:spcPct val="20000"/>
              </a:spcBef>
              <a:spcAft>
                <a:spcPct val="0"/>
              </a:spcAft>
              <a:buFont typeface="Arial" charset="0"/>
              <a:buChar char="•"/>
              <a:defRPr sz="1800" kern="1200">
                <a:solidFill>
                  <a:schemeClr val="tx1">
                    <a:lumMod val="50000"/>
                  </a:schemeClr>
                </a:solidFill>
                <a:latin typeface="Calibri"/>
                <a:ea typeface="+mn-ea"/>
                <a:cs typeface="Calibri"/>
              </a:defRPr>
            </a:lvl1pPr>
            <a:lvl2pPr marL="557213" indent="-214313" algn="l" defTabSz="342900" rtl="0" eaLnBrk="0" fontAlgn="base" hangingPunct="0">
              <a:spcBef>
                <a:spcPct val="20000"/>
              </a:spcBef>
              <a:spcAft>
                <a:spcPct val="0"/>
              </a:spcAft>
              <a:buFont typeface="Arial" charset="0"/>
              <a:buChar char="–"/>
              <a:defRPr sz="1500" kern="1200">
                <a:solidFill>
                  <a:schemeClr val="tx1">
                    <a:lumMod val="50000"/>
                  </a:schemeClr>
                </a:solidFill>
                <a:latin typeface="Calibri"/>
                <a:ea typeface="+mn-ea"/>
                <a:cs typeface="Calibri"/>
              </a:defRPr>
            </a:lvl2pPr>
            <a:lvl3pPr marL="8572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2001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1543050" indent="-171450" algn="l" defTabSz="3429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b="1" i="1" dirty="0"/>
              <a:t>Would also save 4,200 trillion Btu of source energy (24% of consumption)</a:t>
            </a:r>
          </a:p>
        </p:txBody>
      </p:sp>
    </p:spTree>
    <p:extLst>
      <p:ext uri="{BB962C8B-B14F-4D97-AF65-F5344CB8AC3E}">
        <p14:creationId xmlns:p14="http://schemas.microsoft.com/office/powerpoint/2010/main" val="33488667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a:grpSpLocks noChangeAspect="1"/>
          </p:cNvGrpSpPr>
          <p:nvPr/>
        </p:nvGrpSpPr>
        <p:grpSpPr>
          <a:xfrm>
            <a:off x="1824788" y="1092140"/>
            <a:ext cx="7424588" cy="5148770"/>
            <a:chOff x="276507" y="1252180"/>
            <a:chExt cx="7549753" cy="5159063"/>
          </a:xfrm>
        </p:grpSpPr>
        <p:pic>
          <p:nvPicPr>
            <p:cNvPr id="17" name="Picture 16" descr="Lacie:~WORK:~NREL:~workNOW: productiondesk:107537-6A20-GR_EERE_solutionCenter_maps-Guzzo-Arevalo-Yaker-AL:107537_eere_scMAPS_v5c_elec_sav_current_approach.png"/>
            <p:cNvPicPr>
              <a:picLocks noChangeAspect="1"/>
            </p:cNvPicPr>
            <p:nvPr/>
          </p:nvPicPr>
          <p:blipFill rotWithShape="1">
            <a:blip r:embed="rId3" cstate="print">
              <a:extLst>
                <a:ext uri="{28A0092B-C50C-407E-A947-70E740481C1C}">
                  <a14:useLocalDpi xmlns:a14="http://schemas.microsoft.com/office/drawing/2010/main" val="0"/>
                </a:ext>
              </a:extLst>
            </a:blip>
            <a:srcRect l="7460" t="14325" r="3197" b="4385"/>
            <a:stretch/>
          </p:blipFill>
          <p:spPr bwMode="auto">
            <a:xfrm>
              <a:off x="276507" y="1252180"/>
              <a:ext cx="7549753" cy="5159063"/>
            </a:xfrm>
            <a:prstGeom prst="rect">
              <a:avLst/>
            </a:prstGeom>
            <a:noFill/>
            <a:ln>
              <a:noFill/>
            </a:ln>
          </p:spPr>
        </p:pic>
        <p:sp>
          <p:nvSpPr>
            <p:cNvPr id="18" name="Rectangle 17"/>
            <p:cNvSpPr/>
            <p:nvPr/>
          </p:nvSpPr>
          <p:spPr>
            <a:xfrm>
              <a:off x="1509934" y="1252180"/>
              <a:ext cx="5061098" cy="1747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sp>
        <p:nvSpPr>
          <p:cNvPr id="9" name="TextBox 8"/>
          <p:cNvSpPr txBox="1"/>
          <p:nvPr/>
        </p:nvSpPr>
        <p:spPr>
          <a:xfrm>
            <a:off x="2984310" y="732263"/>
            <a:ext cx="5718414" cy="742335"/>
          </a:xfrm>
          <a:prstGeom prst="rect">
            <a:avLst/>
          </a:prstGeom>
          <a:noFill/>
        </p:spPr>
        <p:txBody>
          <a:bodyPr vert="horz" wrap="square" lIns="91440" tIns="45720" rIns="91440" bIns="45720" rtlCol="0" anchor="b">
            <a:noAutofit/>
          </a:bodyPr>
          <a:lstStyle/>
          <a:p>
            <a:pPr algn="ctr">
              <a:lnSpc>
                <a:spcPts val="1800"/>
              </a:lnSpc>
            </a:pPr>
            <a:r>
              <a:rPr lang="en-US" b="1" dirty="0">
                <a:solidFill>
                  <a:srgbClr val="50565C"/>
                </a:solidFill>
                <a:latin typeface="Calibri"/>
                <a:cs typeface="Arial Narrow"/>
              </a:rPr>
              <a:t>Electricity Savings that could be Achieved through Continuation of Current Approaches (2016-2035) as      Percent of Modeled Economic Potential by State</a:t>
            </a:r>
          </a:p>
        </p:txBody>
      </p:sp>
      <p:sp>
        <p:nvSpPr>
          <p:cNvPr id="5" name="Rounded Rectangle 4"/>
          <p:cNvSpPr/>
          <p:nvPr/>
        </p:nvSpPr>
        <p:spPr>
          <a:xfrm>
            <a:off x="9574594" y="2926175"/>
            <a:ext cx="1881116" cy="295851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Calibri"/>
              </a:rPr>
              <a:t>22 states on track to achieve 100% of modeled* economic savings</a:t>
            </a:r>
          </a:p>
          <a:p>
            <a:endParaRPr lang="en-US" sz="1600" dirty="0">
              <a:solidFill>
                <a:srgbClr val="000000"/>
              </a:solidFill>
              <a:latin typeface="Calibri"/>
            </a:endParaRPr>
          </a:p>
          <a:p>
            <a:r>
              <a:rPr lang="en-US" sz="1600" dirty="0">
                <a:solidFill>
                  <a:srgbClr val="000000"/>
                </a:solidFill>
                <a:latin typeface="Calibri"/>
              </a:rPr>
              <a:t>20 states on track to achieve &lt;50%</a:t>
            </a:r>
            <a:r>
              <a:rPr lang="en-US" sz="1400" dirty="0">
                <a:solidFill>
                  <a:srgbClr val="000000"/>
                </a:solidFill>
                <a:latin typeface="Calibri"/>
              </a:rPr>
              <a:t> </a:t>
            </a:r>
          </a:p>
          <a:p>
            <a:endParaRPr lang="en-US" sz="1400" dirty="0">
              <a:solidFill>
                <a:srgbClr val="000000"/>
              </a:solidFill>
              <a:latin typeface="Calibri"/>
            </a:endParaRPr>
          </a:p>
          <a:p>
            <a:r>
              <a:rPr lang="en-US" sz="1100" dirty="0">
                <a:solidFill>
                  <a:srgbClr val="000000"/>
                </a:solidFill>
                <a:latin typeface="Calibri"/>
              </a:rPr>
              <a:t>*model excludes behavior-based programs, program efficiency; coarse technology improvement</a:t>
            </a:r>
          </a:p>
        </p:txBody>
      </p:sp>
      <p:sp>
        <p:nvSpPr>
          <p:cNvPr id="8" name="Rectangle 7"/>
          <p:cNvSpPr/>
          <p:nvPr/>
        </p:nvSpPr>
        <p:spPr>
          <a:xfrm>
            <a:off x="1824789" y="6349627"/>
            <a:ext cx="6605337" cy="461665"/>
          </a:xfrm>
          <a:prstGeom prst="rect">
            <a:avLst/>
          </a:prstGeom>
        </p:spPr>
        <p:txBody>
          <a:bodyPr wrap="square">
            <a:spAutoFit/>
          </a:bodyPr>
          <a:lstStyle/>
          <a:p>
            <a:r>
              <a:rPr lang="en-US" sz="1200" dirty="0">
                <a:solidFill>
                  <a:srgbClr val="50565C"/>
                </a:solidFill>
                <a:latin typeface="Calibri"/>
              </a:rPr>
              <a:t>Source: Electric Power Research Institute (EPRI), 2017. </a:t>
            </a:r>
            <a:r>
              <a:rPr lang="en-US" sz="1200" i="1" dirty="0">
                <a:solidFill>
                  <a:srgbClr val="50565C"/>
                </a:solidFill>
                <a:latin typeface="Calibri"/>
                <a:hlinkClick r:id="rId4"/>
              </a:rPr>
              <a:t>State-Level Electric Energy Efficiency Potential Estimates</a:t>
            </a:r>
            <a:r>
              <a:rPr lang="en-US" sz="1200" i="1" dirty="0">
                <a:solidFill>
                  <a:srgbClr val="50565C"/>
                </a:solidFill>
                <a:latin typeface="Calibri"/>
              </a:rPr>
              <a:t>. </a:t>
            </a:r>
            <a:r>
              <a:rPr lang="en-US" sz="1200" dirty="0">
                <a:solidFill>
                  <a:srgbClr val="50565C"/>
                </a:solidFill>
                <a:latin typeface="Calibri"/>
              </a:rPr>
              <a:t>Data on savings rates from ACEEE State Scorecard.</a:t>
            </a:r>
            <a:endParaRPr lang="en-US" sz="1200" i="1" dirty="0">
              <a:solidFill>
                <a:srgbClr val="50565C"/>
              </a:solidFill>
              <a:latin typeface="Calibri"/>
            </a:endParaRPr>
          </a:p>
        </p:txBody>
      </p:sp>
      <p:sp>
        <p:nvSpPr>
          <p:cNvPr id="3" name="Title 2"/>
          <p:cNvSpPr>
            <a:spLocks noGrp="1"/>
          </p:cNvSpPr>
          <p:nvPr>
            <p:ph type="title"/>
          </p:nvPr>
        </p:nvSpPr>
        <p:spPr>
          <a:xfrm>
            <a:off x="1981200" y="-43542"/>
            <a:ext cx="8229600" cy="838200"/>
          </a:xfrm>
        </p:spPr>
        <p:txBody>
          <a:bodyPr/>
          <a:lstStyle/>
          <a:p>
            <a:r>
              <a:rPr lang="en-US" dirty="0"/>
              <a:t>Summary: Texas is Leaving Lots of Cost-Effective Savings on the Table</a:t>
            </a:r>
          </a:p>
        </p:txBody>
      </p:sp>
    </p:spTree>
    <p:extLst>
      <p:ext uri="{BB962C8B-B14F-4D97-AF65-F5344CB8AC3E}">
        <p14:creationId xmlns:p14="http://schemas.microsoft.com/office/powerpoint/2010/main" val="751505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10" y="111760"/>
            <a:ext cx="11095056" cy="6746240"/>
          </a:xfrm>
          <a:prstGeom prst="rect">
            <a:avLst/>
          </a:prstGeom>
        </p:spPr>
      </p:pic>
      <p:sp>
        <p:nvSpPr>
          <p:cNvPr id="4" name="Oval Callout 3"/>
          <p:cNvSpPr/>
          <p:nvPr/>
        </p:nvSpPr>
        <p:spPr>
          <a:xfrm>
            <a:off x="10728666" y="612648"/>
            <a:ext cx="914400" cy="612648"/>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53%</a:t>
            </a:r>
            <a:endParaRPr lang="en-US" dirty="0"/>
          </a:p>
        </p:txBody>
      </p:sp>
      <p:sp>
        <p:nvSpPr>
          <p:cNvPr id="5" name="Oval Callout 4"/>
          <p:cNvSpPr/>
          <p:nvPr/>
        </p:nvSpPr>
        <p:spPr>
          <a:xfrm>
            <a:off x="10728666" y="2772664"/>
            <a:ext cx="914400" cy="612648"/>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47%</a:t>
            </a:r>
          </a:p>
        </p:txBody>
      </p:sp>
      <p:sp>
        <p:nvSpPr>
          <p:cNvPr id="7" name="Down Arrow 6"/>
          <p:cNvSpPr/>
          <p:nvPr/>
        </p:nvSpPr>
        <p:spPr>
          <a:xfrm>
            <a:off x="7927848" y="704088"/>
            <a:ext cx="1188720" cy="6126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66%</a:t>
            </a:r>
            <a:endParaRPr lang="en-US" dirty="0"/>
          </a:p>
        </p:txBody>
      </p:sp>
    </p:spTree>
    <p:extLst>
      <p:ext uri="{BB962C8B-B14F-4D97-AF65-F5344CB8AC3E}">
        <p14:creationId xmlns:p14="http://schemas.microsoft.com/office/powerpoint/2010/main" val="2921539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1286" y="1687794"/>
            <a:ext cx="9343582" cy="3818270"/>
          </a:xfrm>
          <a:prstGeom prst="rect">
            <a:avLst/>
          </a:prstGeom>
        </p:spPr>
      </p:pic>
      <p:sp>
        <p:nvSpPr>
          <p:cNvPr id="3" name="Title 2"/>
          <p:cNvSpPr>
            <a:spLocks noGrp="1"/>
          </p:cNvSpPr>
          <p:nvPr>
            <p:ph type="title"/>
          </p:nvPr>
        </p:nvSpPr>
        <p:spPr/>
        <p:txBody>
          <a:bodyPr/>
          <a:lstStyle/>
          <a:p>
            <a:pPr algn="ctr"/>
            <a:r>
              <a:rPr lang="en-US" dirty="0" smtClean="0">
                <a:solidFill>
                  <a:srgbClr val="4200C6"/>
                </a:solidFill>
                <a:latin typeface="Impact" panose="020B0806030902050204" pitchFamily="34" charset="0"/>
              </a:rPr>
              <a:t>Electric System Losses = EE Multiplier</a:t>
            </a:r>
            <a:endParaRPr lang="en-US" dirty="0">
              <a:solidFill>
                <a:srgbClr val="4200C6"/>
              </a:solidFill>
              <a:latin typeface="Impact" panose="020B0806030902050204" pitchFamily="34" charset="0"/>
            </a:endParaRPr>
          </a:p>
        </p:txBody>
      </p:sp>
      <p:sp>
        <p:nvSpPr>
          <p:cNvPr id="6" name="TextBox 5"/>
          <p:cNvSpPr txBox="1"/>
          <p:nvPr/>
        </p:nvSpPr>
        <p:spPr>
          <a:xfrm>
            <a:off x="1966835" y="5781367"/>
            <a:ext cx="2200795" cy="646331"/>
          </a:xfrm>
          <a:prstGeom prst="rect">
            <a:avLst/>
          </a:prstGeom>
          <a:noFill/>
          <a:ln>
            <a:solidFill>
              <a:schemeClr val="tx1">
                <a:lumMod val="95000"/>
                <a:lumOff val="5000"/>
              </a:schemeClr>
            </a:solidFill>
          </a:ln>
          <a:effectLst>
            <a:glow rad="63500">
              <a:schemeClr val="accent3">
                <a:satMod val="175000"/>
                <a:alpha val="40000"/>
              </a:schemeClr>
            </a:glow>
          </a:effectLst>
        </p:spPr>
        <p:txBody>
          <a:bodyPr wrap="none" rtlCol="0">
            <a:spAutoFit/>
          </a:bodyPr>
          <a:lstStyle/>
          <a:p>
            <a:pPr algn="ctr"/>
            <a:r>
              <a:rPr lang="en-US" dirty="0"/>
              <a:t>(</a:t>
            </a:r>
            <a:r>
              <a:rPr lang="en-US" dirty="0" smtClean="0"/>
              <a:t>44-68%)</a:t>
            </a:r>
          </a:p>
          <a:p>
            <a:pPr algn="ctr"/>
            <a:r>
              <a:rPr lang="en-US" dirty="0" smtClean="0"/>
              <a:t>Thermal / Conversion</a:t>
            </a:r>
            <a:endParaRPr lang="en-US" dirty="0"/>
          </a:p>
        </p:txBody>
      </p:sp>
      <p:sp>
        <p:nvSpPr>
          <p:cNvPr id="7" name="TextBox 6"/>
          <p:cNvSpPr txBox="1"/>
          <p:nvPr/>
        </p:nvSpPr>
        <p:spPr>
          <a:xfrm>
            <a:off x="7021426" y="5775827"/>
            <a:ext cx="1001695" cy="646331"/>
          </a:xfrm>
          <a:prstGeom prst="rect">
            <a:avLst/>
          </a:prstGeom>
          <a:noFill/>
          <a:ln>
            <a:solidFill>
              <a:schemeClr val="tx1"/>
            </a:solidFill>
          </a:ln>
          <a:effectLst>
            <a:glow rad="63500">
              <a:schemeClr val="accent3">
                <a:satMod val="175000"/>
                <a:alpha val="40000"/>
              </a:schemeClr>
            </a:glow>
          </a:effectLst>
        </p:spPr>
        <p:txBody>
          <a:bodyPr wrap="square" rtlCol="0">
            <a:spAutoFit/>
          </a:bodyPr>
          <a:lstStyle/>
          <a:p>
            <a:pPr algn="ctr"/>
            <a:r>
              <a:rPr lang="en-US" dirty="0"/>
              <a:t>(</a:t>
            </a:r>
            <a:r>
              <a:rPr lang="en-US" dirty="0" smtClean="0"/>
              <a:t>8%)</a:t>
            </a:r>
          </a:p>
          <a:p>
            <a:pPr algn="ctr"/>
            <a:r>
              <a:rPr lang="en-US" dirty="0" smtClean="0"/>
              <a:t>T&amp;D</a:t>
            </a:r>
            <a:endParaRPr lang="en-US" dirty="0"/>
          </a:p>
        </p:txBody>
      </p:sp>
      <p:sp>
        <p:nvSpPr>
          <p:cNvPr id="8" name="TextBox 7"/>
          <p:cNvSpPr txBox="1"/>
          <p:nvPr/>
        </p:nvSpPr>
        <p:spPr>
          <a:xfrm>
            <a:off x="9085007" y="5775828"/>
            <a:ext cx="1632154" cy="646331"/>
          </a:xfrm>
          <a:prstGeom prst="rect">
            <a:avLst/>
          </a:prstGeom>
          <a:noFill/>
          <a:ln>
            <a:solidFill>
              <a:schemeClr val="tx1"/>
            </a:solidFill>
          </a:ln>
          <a:effectLst>
            <a:glow rad="63500">
              <a:schemeClr val="accent3">
                <a:satMod val="175000"/>
                <a:alpha val="40000"/>
              </a:schemeClr>
            </a:glow>
          </a:effectLst>
        </p:spPr>
        <p:txBody>
          <a:bodyPr wrap="square" rtlCol="0">
            <a:spAutoFit/>
          </a:bodyPr>
          <a:lstStyle/>
          <a:p>
            <a:pPr algn="ctr"/>
            <a:r>
              <a:rPr lang="en-US" dirty="0" smtClean="0"/>
              <a:t>30-50%</a:t>
            </a:r>
          </a:p>
          <a:p>
            <a:pPr algn="ctr"/>
            <a:r>
              <a:rPr lang="en-US" dirty="0" smtClean="0"/>
              <a:t>Total Efficiency</a:t>
            </a:r>
            <a:endParaRPr lang="en-US" dirty="0"/>
          </a:p>
        </p:txBody>
      </p:sp>
      <p:sp>
        <p:nvSpPr>
          <p:cNvPr id="9" name="Up Arrow 8"/>
          <p:cNvSpPr/>
          <p:nvPr/>
        </p:nvSpPr>
        <p:spPr>
          <a:xfrm>
            <a:off x="2949677" y="5151742"/>
            <a:ext cx="484632" cy="5924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7279957" y="476577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50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lowcharts.llnl.gov/content/assets/images/energy/us/Energy_US_2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6" y="-8624888"/>
            <a:ext cx="11270484" cy="6545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4439" y="293641"/>
            <a:ext cx="9549387" cy="63627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47690748"/>
              </p:ext>
            </p:extLst>
          </p:nvPr>
        </p:nvGraphicFramePr>
        <p:xfrm>
          <a:off x="7187380" y="440173"/>
          <a:ext cx="4667920" cy="1643808"/>
        </p:xfrm>
        <a:graphic>
          <a:graphicData uri="http://schemas.openxmlformats.org/drawingml/2006/table">
            <a:tbl>
              <a:tblPr/>
              <a:tblGrid>
                <a:gridCol w="933584">
                  <a:extLst>
                    <a:ext uri="{9D8B030D-6E8A-4147-A177-3AD203B41FA5}">
                      <a16:colId xmlns:a16="http://schemas.microsoft.com/office/drawing/2014/main" val="4146380741"/>
                    </a:ext>
                  </a:extLst>
                </a:gridCol>
                <a:gridCol w="933584">
                  <a:extLst>
                    <a:ext uri="{9D8B030D-6E8A-4147-A177-3AD203B41FA5}">
                      <a16:colId xmlns:a16="http://schemas.microsoft.com/office/drawing/2014/main" val="615272537"/>
                    </a:ext>
                  </a:extLst>
                </a:gridCol>
                <a:gridCol w="933584">
                  <a:extLst>
                    <a:ext uri="{9D8B030D-6E8A-4147-A177-3AD203B41FA5}">
                      <a16:colId xmlns:a16="http://schemas.microsoft.com/office/drawing/2014/main" val="1029419473"/>
                    </a:ext>
                  </a:extLst>
                </a:gridCol>
                <a:gridCol w="933584">
                  <a:extLst>
                    <a:ext uri="{9D8B030D-6E8A-4147-A177-3AD203B41FA5}">
                      <a16:colId xmlns:a16="http://schemas.microsoft.com/office/drawing/2014/main" val="2304528496"/>
                    </a:ext>
                  </a:extLst>
                </a:gridCol>
                <a:gridCol w="933584">
                  <a:extLst>
                    <a:ext uri="{9D8B030D-6E8A-4147-A177-3AD203B41FA5}">
                      <a16:colId xmlns:a16="http://schemas.microsoft.com/office/drawing/2014/main" val="4239549919"/>
                    </a:ext>
                  </a:extLst>
                </a:gridCol>
              </a:tblGrid>
              <a:tr h="273968">
                <a:tc>
                  <a:txBody>
                    <a:bodyPr/>
                    <a:lstStyle/>
                    <a:p>
                      <a:pPr algn="ctr" fontAlgn="b"/>
                      <a:r>
                        <a:rPr lang="en-US" sz="1100" b="1" i="0" u="none" strike="noStrike">
                          <a:solidFill>
                            <a:srgbClr val="FFFFFF"/>
                          </a:solidFill>
                          <a:effectLst/>
                          <a:latin typeface="Calibri" panose="020F0502020204030204" pitchFamily="34" charset="0"/>
                        </a:rPr>
                        <a:t>State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All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Resd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Comm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Ind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597981559"/>
                  </a:ext>
                </a:extLst>
              </a:tr>
              <a:tr h="273968">
                <a:tc>
                  <a:txBody>
                    <a:bodyPr/>
                    <a:lstStyle/>
                    <a:p>
                      <a:pPr algn="ctr" fontAlgn="b"/>
                      <a:r>
                        <a:rPr lang="en-US" sz="1600" b="0" i="0" u="none" strike="noStrike" dirty="0">
                          <a:solidFill>
                            <a:srgbClr val="000000"/>
                          </a:solidFill>
                          <a:effectLst/>
                          <a:latin typeface="Calibri" panose="020F0502020204030204" pitchFamily="34" charset="0"/>
                        </a:rPr>
                        <a:t>CA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476437"/>
                  </a:ext>
                </a:extLst>
              </a:tr>
              <a:tr h="273968">
                <a:tc>
                  <a:txBody>
                    <a:bodyPr/>
                    <a:lstStyle/>
                    <a:p>
                      <a:pPr algn="ctr" fontAlgn="b"/>
                      <a:r>
                        <a:rPr lang="en-US" sz="1600" b="0" i="0" u="none" strike="noStrike">
                          <a:solidFill>
                            <a:srgbClr val="000000"/>
                          </a:solidFill>
                          <a:effectLst/>
                          <a:latin typeface="Calibri" panose="020F0502020204030204" pitchFamily="34" charset="0"/>
                        </a:rPr>
                        <a:t>MA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951613"/>
                  </a:ext>
                </a:extLst>
              </a:tr>
              <a:tr h="273968">
                <a:tc>
                  <a:txBody>
                    <a:bodyPr/>
                    <a:lstStyle/>
                    <a:p>
                      <a:pPr algn="ctr" fontAlgn="b"/>
                      <a:r>
                        <a:rPr lang="en-US" sz="1600" b="0" i="0" u="none" strike="noStrike">
                          <a:solidFill>
                            <a:srgbClr val="000000"/>
                          </a:solidFill>
                          <a:effectLst/>
                          <a:latin typeface="Calibri" panose="020F0502020204030204" pitchFamily="34" charset="0"/>
                        </a:rPr>
                        <a:t>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44465"/>
                  </a:ext>
                </a:extLst>
              </a:tr>
              <a:tr h="273968">
                <a:tc>
                  <a:txBody>
                    <a:bodyPr/>
                    <a:lstStyle/>
                    <a:p>
                      <a:pPr algn="ctr" fontAlgn="b"/>
                      <a:r>
                        <a:rPr lang="en-US" sz="1600" b="0" i="0" u="none" strike="noStrike">
                          <a:solidFill>
                            <a:srgbClr val="000000"/>
                          </a:solidFill>
                          <a:effectLst/>
                          <a:latin typeface="Calibri" panose="020F0502020204030204" pitchFamily="34" charset="0"/>
                        </a:rPr>
                        <a:t>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61963"/>
                  </a:ext>
                </a:extLst>
              </a:tr>
              <a:tr h="273968">
                <a:tc gridSpan="5">
                  <a:txBody>
                    <a:bodyPr/>
                    <a:lstStyle/>
                    <a:p>
                      <a:pPr algn="ctr" fontAlgn="ctr"/>
                      <a:r>
                        <a:rPr lang="en-US" sz="1200" b="0" i="0" u="none" strike="noStrike" dirty="0">
                          <a:solidFill>
                            <a:srgbClr val="000000"/>
                          </a:solidFill>
                          <a:effectLst/>
                          <a:latin typeface="Calibri" panose="020F0502020204030204" pitchFamily="34" charset="0"/>
                        </a:rPr>
                        <a:t>EIA - Electric Power Monthly, August 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1239102"/>
                  </a:ext>
                </a:extLst>
              </a:tr>
            </a:tbl>
          </a:graphicData>
        </a:graphic>
      </p:graphicFrame>
    </p:spTree>
    <p:extLst>
      <p:ext uri="{BB962C8B-B14F-4D97-AF65-F5344CB8AC3E}">
        <p14:creationId xmlns:p14="http://schemas.microsoft.com/office/powerpoint/2010/main" val="39632616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97" y="365125"/>
            <a:ext cx="11002297" cy="1325563"/>
          </a:xfrm>
        </p:spPr>
        <p:txBody>
          <a:bodyPr>
            <a:noAutofit/>
          </a:bodyPr>
          <a:lstStyle/>
          <a:p>
            <a:pPr algn="ctr"/>
            <a:r>
              <a:rPr lang="en-US" dirty="0" smtClean="0">
                <a:solidFill>
                  <a:srgbClr val="4200C6"/>
                </a:solidFill>
                <a:latin typeface="Impact" panose="020B0806030902050204" pitchFamily="34" charset="0"/>
              </a:rPr>
              <a:t>ACEEE State </a:t>
            </a:r>
            <a:r>
              <a:rPr lang="en-US" dirty="0">
                <a:solidFill>
                  <a:srgbClr val="4200C6"/>
                </a:solidFill>
                <a:latin typeface="Impact" panose="020B0806030902050204" pitchFamily="34" charset="0"/>
              </a:rPr>
              <a:t>Energy Efficiency Scorecard</a:t>
            </a:r>
            <a:br>
              <a:rPr lang="en-US" dirty="0">
                <a:solidFill>
                  <a:srgbClr val="4200C6"/>
                </a:solidFill>
                <a:latin typeface="Impact" panose="020B0806030902050204" pitchFamily="34" charset="0"/>
              </a:rPr>
            </a:br>
            <a:r>
              <a:rPr lang="en-US" dirty="0" smtClean="0">
                <a:solidFill>
                  <a:srgbClr val="4200C6"/>
                </a:solidFill>
                <a:latin typeface="Impact" panose="020B0806030902050204" pitchFamily="34" charset="0"/>
              </a:rPr>
              <a:t>2017</a:t>
            </a:r>
            <a:endParaRPr lang="en-US" dirty="0">
              <a:solidFill>
                <a:srgbClr val="4200C6"/>
              </a:solidFill>
              <a:latin typeface="Impact" panose="020B080603090205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99" y="1690688"/>
            <a:ext cx="6960045" cy="42529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803934712"/>
              </p:ext>
            </p:extLst>
          </p:nvPr>
        </p:nvGraphicFramePr>
        <p:xfrm>
          <a:off x="7591649" y="1935124"/>
          <a:ext cx="4369980" cy="2105248"/>
        </p:xfrm>
        <a:graphic>
          <a:graphicData uri="http://schemas.openxmlformats.org/drawingml/2006/table">
            <a:tbl>
              <a:tblPr/>
              <a:tblGrid>
                <a:gridCol w="580247">
                  <a:extLst>
                    <a:ext uri="{9D8B030D-6E8A-4147-A177-3AD203B41FA5}">
                      <a16:colId xmlns:a16="http://schemas.microsoft.com/office/drawing/2014/main" val="1949939823"/>
                    </a:ext>
                  </a:extLst>
                </a:gridCol>
                <a:gridCol w="870369">
                  <a:extLst>
                    <a:ext uri="{9D8B030D-6E8A-4147-A177-3AD203B41FA5}">
                      <a16:colId xmlns:a16="http://schemas.microsoft.com/office/drawing/2014/main" val="972762501"/>
                    </a:ext>
                  </a:extLst>
                </a:gridCol>
                <a:gridCol w="870369">
                  <a:extLst>
                    <a:ext uri="{9D8B030D-6E8A-4147-A177-3AD203B41FA5}">
                      <a16:colId xmlns:a16="http://schemas.microsoft.com/office/drawing/2014/main" val="3231555657"/>
                    </a:ext>
                  </a:extLst>
                </a:gridCol>
                <a:gridCol w="870369">
                  <a:extLst>
                    <a:ext uri="{9D8B030D-6E8A-4147-A177-3AD203B41FA5}">
                      <a16:colId xmlns:a16="http://schemas.microsoft.com/office/drawing/2014/main" val="187199233"/>
                    </a:ext>
                  </a:extLst>
                </a:gridCol>
                <a:gridCol w="1178626">
                  <a:extLst>
                    <a:ext uri="{9D8B030D-6E8A-4147-A177-3AD203B41FA5}">
                      <a16:colId xmlns:a16="http://schemas.microsoft.com/office/drawing/2014/main" val="204945323"/>
                    </a:ext>
                  </a:extLst>
                </a:gridCol>
              </a:tblGrid>
              <a:tr h="300772">
                <a:tc gridSpan="5">
                  <a:txBody>
                    <a:bodyPr/>
                    <a:lstStyle/>
                    <a:p>
                      <a:pPr algn="ctr" fontAlgn="b"/>
                      <a:r>
                        <a:rPr lang="en-US" sz="1400" b="1" i="0" u="none" strike="noStrike" dirty="0">
                          <a:solidFill>
                            <a:srgbClr val="FFFFFF"/>
                          </a:solidFill>
                          <a:effectLst/>
                          <a:latin typeface="Calibri" panose="020F0502020204030204" pitchFamily="34" charset="0"/>
                        </a:rPr>
                        <a:t>Electric EE Programs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1347908"/>
                  </a:ext>
                </a:extLst>
              </a:tr>
              <a:tr h="515566">
                <a:tc>
                  <a:txBody>
                    <a:bodyPr/>
                    <a:lstStyle/>
                    <a:p>
                      <a:pPr algn="ctr" fontAlgn="b"/>
                      <a:r>
                        <a:rPr lang="en-US" sz="1400" b="1" i="0" u="none" strike="noStrike" dirty="0">
                          <a:solidFill>
                            <a:srgbClr val="FFFFFF"/>
                          </a:solidFill>
                          <a:effectLst/>
                          <a:latin typeface="Calibri" panose="020F0502020204030204" pitchFamily="34" charset="0"/>
                        </a:rPr>
                        <a:t>State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400" b="1" i="0" u="none" strike="noStrike" dirty="0">
                          <a:solidFill>
                            <a:srgbClr val="FFFFFF"/>
                          </a:solidFill>
                          <a:effectLst/>
                          <a:latin typeface="Calibri" panose="020F0502020204030204" pitchFamily="34" charset="0"/>
                        </a:rPr>
                        <a:t>MWh Savings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400" b="1" i="0" u="none" strike="noStrike" dirty="0">
                          <a:solidFill>
                            <a:srgbClr val="FFFFFF"/>
                          </a:solidFill>
                          <a:effectLst/>
                          <a:latin typeface="Calibri" panose="020F0502020204030204" pitchFamily="34" charset="0"/>
                        </a:rPr>
                        <a:t>% of Sales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400" b="1" i="0" u="none" strike="noStrike" dirty="0">
                          <a:solidFill>
                            <a:srgbClr val="FFFFFF"/>
                          </a:solidFill>
                          <a:effectLst/>
                          <a:latin typeface="Calibri" panose="020F0502020204030204" pitchFamily="34" charset="0"/>
                        </a:rPr>
                        <a:t>Spending (millions)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400" b="1" i="0" u="none" strike="noStrike" dirty="0">
                          <a:solidFill>
                            <a:srgbClr val="FFFFFF"/>
                          </a:solidFill>
                          <a:effectLst/>
                          <a:latin typeface="Calibri" panose="020F0502020204030204" pitchFamily="34" charset="0"/>
                        </a:rPr>
                        <a:t>% of Revenue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15014760"/>
                  </a:ext>
                </a:extLst>
              </a:tr>
              <a:tr h="257782">
                <a:tc>
                  <a:txBody>
                    <a:bodyPr/>
                    <a:lstStyle/>
                    <a:p>
                      <a:pPr algn="ctr" fontAlgn="b"/>
                      <a:r>
                        <a:rPr lang="en-US" sz="1400" b="0" i="0" u="none" strike="noStrike">
                          <a:solidFill>
                            <a:srgbClr val="000000"/>
                          </a:solidFill>
                          <a:effectLst/>
                          <a:latin typeface="Calibri" panose="020F0502020204030204" pitchFamily="34" charset="0"/>
                        </a:rPr>
                        <a:t>CA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3,909,215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1364.1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038718"/>
                  </a:ext>
                </a:extLst>
              </a:tr>
              <a:tr h="257782">
                <a:tc>
                  <a:txBody>
                    <a:bodyPr/>
                    <a:lstStyle/>
                    <a:p>
                      <a:pPr algn="ctr" fontAlgn="b"/>
                      <a:r>
                        <a:rPr lang="en-US" sz="1400" b="0" i="0" u="none" strike="noStrike">
                          <a:solidFill>
                            <a:srgbClr val="000000"/>
                          </a:solidFill>
                          <a:effectLst/>
                          <a:latin typeface="Calibri" panose="020F0502020204030204" pitchFamily="34" charset="0"/>
                        </a:rPr>
                        <a:t>MA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1,569,661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538.9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94307"/>
                  </a:ext>
                </a:extLst>
              </a:tr>
              <a:tr h="257782">
                <a:tc>
                  <a:txBody>
                    <a:bodyPr/>
                    <a:lstStyle/>
                    <a:p>
                      <a:pPr algn="ctr" fontAlgn="b"/>
                      <a:r>
                        <a:rPr lang="en-US" sz="1400" b="0" i="0" u="none" strike="noStrike">
                          <a:solidFill>
                            <a:srgbClr val="000000"/>
                          </a:solidFill>
                          <a:effectLst/>
                          <a:latin typeface="Calibri" panose="020F0502020204030204" pitchFamily="34" charset="0"/>
                        </a:rPr>
                        <a:t>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1,599,900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425.2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551931"/>
                  </a:ext>
                </a:extLst>
              </a:tr>
              <a:tr h="257782">
                <a:tc>
                  <a:txBody>
                    <a:bodyPr/>
                    <a:lstStyle/>
                    <a:p>
                      <a:pPr algn="ctr" fontAlgn="b"/>
                      <a:r>
                        <a:rPr lang="en-US" sz="1400" b="0" i="0" u="none" strike="noStrike">
                          <a:solidFill>
                            <a:srgbClr val="000000"/>
                          </a:solidFill>
                          <a:effectLst/>
                          <a:latin typeface="Calibri" panose="020F0502020204030204" pitchFamily="34" charset="0"/>
                        </a:rPr>
                        <a:t>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740,430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995644"/>
                  </a:ext>
                </a:extLst>
              </a:tr>
              <a:tr h="257782">
                <a:tc gridSpan="5">
                  <a:txBody>
                    <a:bodyPr/>
                    <a:lstStyle/>
                    <a:p>
                      <a:pPr algn="ctr" fontAlgn="ctr"/>
                      <a:r>
                        <a:rPr lang="en-US" sz="1100" b="0" i="0" u="none" strike="noStrike" dirty="0">
                          <a:solidFill>
                            <a:srgbClr val="000000"/>
                          </a:solidFill>
                          <a:effectLst/>
                          <a:latin typeface="Calibri" panose="020F0502020204030204" pitchFamily="34" charset="0"/>
                        </a:rPr>
                        <a:t>ACEEE 2017 State Scorecard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2393572"/>
                  </a:ext>
                </a:extLst>
              </a:tr>
            </a:tbl>
          </a:graphicData>
        </a:graphic>
      </p:graphicFrame>
    </p:spTree>
    <p:extLst>
      <p:ext uri="{BB962C8B-B14F-4D97-AF65-F5344CB8AC3E}">
        <p14:creationId xmlns:p14="http://schemas.microsoft.com/office/powerpoint/2010/main" val="2004107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cs typeface="Arial" panose="020B0604020202020204" pitchFamily="34" charset="0"/>
              </a:rPr>
              <a:t>Capturing Energy Efficiency Savings is Feasible</a:t>
            </a:r>
            <a:endParaRPr lang="en-US" sz="2400" dirty="0"/>
          </a:p>
        </p:txBody>
      </p:sp>
      <p:sp>
        <p:nvSpPr>
          <p:cNvPr id="5" name="TextBox 4"/>
          <p:cNvSpPr txBox="1"/>
          <p:nvPr/>
        </p:nvSpPr>
        <p:spPr>
          <a:xfrm>
            <a:off x="1828801" y="797160"/>
            <a:ext cx="8272239" cy="606675"/>
          </a:xfrm>
          <a:prstGeom prst="rect">
            <a:avLst/>
          </a:prstGeom>
        </p:spPr>
        <p:txBody>
          <a:bodyPr vert="horz" wrap="square" lIns="91440" tIns="45720" rIns="91440" bIns="45720" rtlCol="0">
            <a:normAutofit lnSpcReduction="10000"/>
          </a:bodyPr>
          <a:lstStyle/>
          <a:p>
            <a:pPr marL="342900" indent="-342900" defTabSz="457200">
              <a:lnSpc>
                <a:spcPct val="80000"/>
              </a:lnSpc>
              <a:spcBef>
                <a:spcPct val="20000"/>
              </a:spcBef>
              <a:buFont typeface="Arial" panose="020B0604020202020204" pitchFamily="34" charset="0"/>
              <a:buChar char="•"/>
            </a:pPr>
            <a:r>
              <a:rPr lang="en-US" sz="2000" dirty="0">
                <a:solidFill>
                  <a:srgbClr val="1E1C11"/>
                </a:solidFill>
                <a:latin typeface="Calibri"/>
                <a:cs typeface="Arial" panose="020B0604020202020204" pitchFamily="34" charset="0"/>
              </a:rPr>
              <a:t>16 states (1/3) </a:t>
            </a:r>
            <a:r>
              <a:rPr lang="en-US" sz="2000" b="1" u="sng" dirty="0">
                <a:solidFill>
                  <a:srgbClr val="1E1C11"/>
                </a:solidFill>
                <a:latin typeface="Calibri"/>
                <a:cs typeface="Arial" panose="020B0604020202020204" pitchFamily="34" charset="0"/>
              </a:rPr>
              <a:t>achieving</a:t>
            </a:r>
            <a:r>
              <a:rPr lang="en-US" sz="2000" dirty="0">
                <a:solidFill>
                  <a:srgbClr val="1E1C11"/>
                </a:solidFill>
                <a:latin typeface="Calibri"/>
                <a:cs typeface="Arial" panose="020B0604020202020204" pitchFamily="34" charset="0"/>
              </a:rPr>
              <a:t> ≥1% annual incremental electricity savings</a:t>
            </a:r>
          </a:p>
          <a:p>
            <a:pPr marL="342900" indent="-342900" defTabSz="457200">
              <a:lnSpc>
                <a:spcPct val="80000"/>
              </a:lnSpc>
              <a:spcBef>
                <a:spcPct val="20000"/>
              </a:spcBef>
              <a:buFont typeface="Arial" panose="020B0604020202020204" pitchFamily="34" charset="0"/>
              <a:buChar char="•"/>
            </a:pPr>
            <a:r>
              <a:rPr lang="en-US" sz="2000" dirty="0">
                <a:solidFill>
                  <a:srgbClr val="1E1C11"/>
                </a:solidFill>
                <a:latin typeface="Calibri"/>
                <a:cs typeface="Arial" panose="020B0604020202020204" pitchFamily="34" charset="0"/>
              </a:rPr>
              <a:t>15 additional states (2/3 combined) achieving ≥0.4% </a:t>
            </a:r>
          </a:p>
        </p:txBody>
      </p:sp>
      <p:sp>
        <p:nvSpPr>
          <p:cNvPr id="6" name="TextBox 5"/>
          <p:cNvSpPr txBox="1"/>
          <p:nvPr/>
        </p:nvSpPr>
        <p:spPr>
          <a:xfrm>
            <a:off x="6301706" y="5943680"/>
            <a:ext cx="4366295" cy="600075"/>
          </a:xfrm>
          <a:prstGeom prst="rect">
            <a:avLst/>
          </a:prstGeom>
        </p:spPr>
        <p:txBody>
          <a:bodyPr vert="horz" wrap="square" lIns="91440" tIns="45720" rIns="91440" bIns="45720" rtlCol="0">
            <a:noAutofit/>
          </a:bodyPr>
          <a:lstStyle/>
          <a:p>
            <a:pPr defTabSz="457200">
              <a:spcBef>
                <a:spcPct val="20000"/>
              </a:spcBef>
            </a:pPr>
            <a:r>
              <a:rPr lang="en-US" sz="1100" dirty="0">
                <a:solidFill>
                  <a:srgbClr val="EEECE1">
                    <a:lumMod val="10000"/>
                  </a:srgbClr>
                </a:solidFill>
                <a:latin typeface="Calibri"/>
                <a:cs typeface="Arial Narrow"/>
              </a:rPr>
              <a:t>Sources: </a:t>
            </a:r>
            <a:r>
              <a:rPr lang="en-US" sz="1100" dirty="0">
                <a:solidFill>
                  <a:srgbClr val="000000"/>
                </a:solidFill>
                <a:latin typeface="Calibri"/>
              </a:rPr>
              <a:t>ACEEE, 2017, </a:t>
            </a:r>
            <a:r>
              <a:rPr lang="en-US" sz="1100" dirty="0">
                <a:solidFill>
                  <a:srgbClr val="000000"/>
                </a:solidFill>
                <a:latin typeface="Calibri"/>
                <a:hlinkClick r:id="rId3"/>
              </a:rPr>
              <a:t>The 2017 State Energy Efficiency Scorecard</a:t>
            </a:r>
            <a:r>
              <a:rPr lang="en-US" sz="1100" dirty="0">
                <a:solidFill>
                  <a:srgbClr val="000000"/>
                </a:solidFill>
                <a:latin typeface="Calibri"/>
              </a:rPr>
              <a:t>. ACEEE, 2016, </a:t>
            </a:r>
            <a:r>
              <a:rPr lang="en-US" sz="1100" dirty="0">
                <a:solidFill>
                  <a:srgbClr val="000000"/>
                </a:solidFill>
                <a:latin typeface="Calibri"/>
                <a:hlinkClick r:id="rId4"/>
              </a:rPr>
              <a:t>The Greatest Energy Story You Haven't Heard</a:t>
            </a:r>
            <a:r>
              <a:rPr lang="en-US" sz="1100" dirty="0">
                <a:solidFill>
                  <a:srgbClr val="000000"/>
                </a:solidFill>
                <a:latin typeface="Calibri"/>
              </a:rPr>
              <a:t>.</a:t>
            </a:r>
          </a:p>
        </p:txBody>
      </p:sp>
      <p:graphicFrame>
        <p:nvGraphicFramePr>
          <p:cNvPr id="7" name="Table 6"/>
          <p:cNvGraphicFramePr>
            <a:graphicFrameLocks noGrp="1"/>
          </p:cNvGraphicFramePr>
          <p:nvPr>
            <p:extLst/>
          </p:nvPr>
        </p:nvGraphicFramePr>
        <p:xfrm>
          <a:off x="2378577" y="1639942"/>
          <a:ext cx="3124200" cy="4609025"/>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1410921">
                  <a:extLst>
                    <a:ext uri="{9D8B030D-6E8A-4147-A177-3AD203B41FA5}">
                      <a16:colId xmlns:a16="http://schemas.microsoft.com/office/drawing/2014/main" val="20001"/>
                    </a:ext>
                  </a:extLst>
                </a:gridCol>
                <a:gridCol w="1027479">
                  <a:extLst>
                    <a:ext uri="{9D8B030D-6E8A-4147-A177-3AD203B41FA5}">
                      <a16:colId xmlns:a16="http://schemas.microsoft.com/office/drawing/2014/main" val="20002"/>
                    </a:ext>
                  </a:extLst>
                </a:gridCol>
              </a:tblGrid>
              <a:tr h="855377">
                <a:tc>
                  <a:txBody>
                    <a:bodyPr/>
                    <a:lstStyle/>
                    <a:p>
                      <a:r>
                        <a:rPr lang="en-US" sz="1600" dirty="0"/>
                        <a:t>State</a:t>
                      </a:r>
                    </a:p>
                  </a:txBody>
                  <a:tcPr/>
                </a:tc>
                <a:tc>
                  <a:txBody>
                    <a:bodyPr/>
                    <a:lstStyle/>
                    <a:p>
                      <a:pPr algn="r"/>
                      <a:r>
                        <a:rPr lang="en-US" sz="1600" dirty="0"/>
                        <a:t>2016 net incremental savings, MWh</a:t>
                      </a:r>
                    </a:p>
                  </a:txBody>
                  <a:tcPr/>
                </a:tc>
                <a:tc>
                  <a:txBody>
                    <a:bodyPr/>
                    <a:lstStyle/>
                    <a:p>
                      <a:pPr algn="r"/>
                      <a:r>
                        <a:rPr lang="en-US" sz="1600" dirty="0"/>
                        <a:t>% of 2016 retail sales</a:t>
                      </a:r>
                    </a:p>
                  </a:txBody>
                  <a:tcPr/>
                </a:tc>
                <a:extLst>
                  <a:ext uri="{0D108BD9-81ED-4DB2-BD59-A6C34878D82A}">
                    <a16:rowId xmlns:a16="http://schemas.microsoft.com/office/drawing/2014/main" val="10000"/>
                  </a:ext>
                </a:extLst>
              </a:tr>
              <a:tr h="305312">
                <a:tc>
                  <a:txBody>
                    <a:bodyPr/>
                    <a:lstStyle/>
                    <a:p>
                      <a:r>
                        <a:rPr lang="en-US" sz="1600" dirty="0"/>
                        <a:t>MA</a:t>
                      </a:r>
                    </a:p>
                  </a:txBody>
                  <a:tcPr/>
                </a:tc>
                <a:tc>
                  <a:txBody>
                    <a:bodyPr/>
                    <a:lstStyle/>
                    <a:p>
                      <a:pPr algn="r" fontAlgn="b"/>
                      <a:r>
                        <a:rPr lang="en-US" sz="1600" kern="1200" dirty="0">
                          <a:solidFill>
                            <a:schemeClr val="dk1"/>
                          </a:solidFill>
                          <a:latin typeface="+mn-lt"/>
                          <a:ea typeface="+mn-ea"/>
                          <a:cs typeface="+mn-cs"/>
                        </a:rPr>
                        <a:t>1,569,661</a:t>
                      </a:r>
                    </a:p>
                  </a:txBody>
                  <a:tcPr marL="9525" marR="9525" marT="9525" marB="0" anchor="b"/>
                </a:tc>
                <a:tc>
                  <a:txBody>
                    <a:bodyPr/>
                    <a:lstStyle/>
                    <a:p>
                      <a:pPr algn="r" fontAlgn="b"/>
                      <a:r>
                        <a:rPr lang="en-US" sz="1600" kern="1200" dirty="0">
                          <a:solidFill>
                            <a:schemeClr val="dk1"/>
                          </a:solidFill>
                          <a:latin typeface="+mn-lt"/>
                          <a:ea typeface="+mn-ea"/>
                          <a:cs typeface="+mn-cs"/>
                        </a:rPr>
                        <a:t>3.00%</a:t>
                      </a:r>
                    </a:p>
                  </a:txBody>
                  <a:tcPr marL="9525" marR="9525" marT="9525" marB="0" anchor="b"/>
                </a:tc>
                <a:extLst>
                  <a:ext uri="{0D108BD9-81ED-4DB2-BD59-A6C34878D82A}">
                    <a16:rowId xmlns:a16="http://schemas.microsoft.com/office/drawing/2014/main" val="10001"/>
                  </a:ext>
                </a:extLst>
              </a:tr>
              <a:tr h="305312">
                <a:tc>
                  <a:txBody>
                    <a:bodyPr/>
                    <a:lstStyle/>
                    <a:p>
                      <a:r>
                        <a:rPr lang="en-US" sz="1600" dirty="0"/>
                        <a:t>RI</a:t>
                      </a:r>
                    </a:p>
                  </a:txBody>
                  <a:tcPr/>
                </a:tc>
                <a:tc>
                  <a:txBody>
                    <a:bodyPr/>
                    <a:lstStyle/>
                    <a:p>
                      <a:pPr algn="r" fontAlgn="b"/>
                      <a:r>
                        <a:rPr lang="en-US" sz="1600" kern="1200" dirty="0">
                          <a:solidFill>
                            <a:schemeClr val="dk1"/>
                          </a:solidFill>
                          <a:latin typeface="+mn-lt"/>
                          <a:ea typeface="+mn-ea"/>
                          <a:cs typeface="+mn-cs"/>
                        </a:rPr>
                        <a:t>214,329</a:t>
                      </a:r>
                    </a:p>
                  </a:txBody>
                  <a:tcPr marL="9525" marR="9525" marT="9525" marB="0" anchor="b"/>
                </a:tc>
                <a:tc>
                  <a:txBody>
                    <a:bodyPr/>
                    <a:lstStyle/>
                    <a:p>
                      <a:pPr algn="r" fontAlgn="b"/>
                      <a:r>
                        <a:rPr lang="en-US" sz="1600" kern="1200" dirty="0">
                          <a:solidFill>
                            <a:schemeClr val="dk1"/>
                          </a:solidFill>
                          <a:latin typeface="+mn-lt"/>
                          <a:ea typeface="+mn-ea"/>
                          <a:cs typeface="+mn-cs"/>
                        </a:rPr>
                        <a:t>2.85%</a:t>
                      </a:r>
                    </a:p>
                  </a:txBody>
                  <a:tcPr marL="9525" marR="9525" marT="9525" marB="0" anchor="b"/>
                </a:tc>
                <a:extLst>
                  <a:ext uri="{0D108BD9-81ED-4DB2-BD59-A6C34878D82A}">
                    <a16:rowId xmlns:a16="http://schemas.microsoft.com/office/drawing/2014/main" val="10002"/>
                  </a:ext>
                </a:extLst>
              </a:tr>
              <a:tr h="305312">
                <a:tc>
                  <a:txBody>
                    <a:bodyPr/>
                    <a:lstStyle/>
                    <a:p>
                      <a:r>
                        <a:rPr lang="en-US" sz="1600" dirty="0"/>
                        <a:t>VT</a:t>
                      </a:r>
                    </a:p>
                  </a:txBody>
                  <a:tcPr/>
                </a:tc>
                <a:tc>
                  <a:txBody>
                    <a:bodyPr/>
                    <a:lstStyle/>
                    <a:p>
                      <a:pPr algn="r" fontAlgn="b"/>
                      <a:r>
                        <a:rPr lang="en-US" sz="1600" kern="1200" dirty="0">
                          <a:solidFill>
                            <a:schemeClr val="dk1"/>
                          </a:solidFill>
                          <a:latin typeface="+mn-lt"/>
                          <a:ea typeface="+mn-ea"/>
                          <a:cs typeface="+mn-cs"/>
                        </a:rPr>
                        <a:t>138,318</a:t>
                      </a:r>
                    </a:p>
                  </a:txBody>
                  <a:tcPr marL="9525" marR="9525" marT="9525" marB="0" anchor="b"/>
                </a:tc>
                <a:tc>
                  <a:txBody>
                    <a:bodyPr/>
                    <a:lstStyle/>
                    <a:p>
                      <a:pPr algn="r" fontAlgn="b"/>
                      <a:r>
                        <a:rPr lang="en-US" sz="1600" kern="1200" dirty="0">
                          <a:solidFill>
                            <a:schemeClr val="dk1"/>
                          </a:solidFill>
                          <a:latin typeface="+mn-lt"/>
                          <a:ea typeface="+mn-ea"/>
                          <a:cs typeface="+mn-cs"/>
                        </a:rPr>
                        <a:t>2.52%</a:t>
                      </a:r>
                    </a:p>
                  </a:txBody>
                  <a:tcPr marL="9525" marR="9525" marT="9525" marB="0" anchor="b"/>
                </a:tc>
                <a:extLst>
                  <a:ext uri="{0D108BD9-81ED-4DB2-BD59-A6C34878D82A}">
                    <a16:rowId xmlns:a16="http://schemas.microsoft.com/office/drawing/2014/main" val="10003"/>
                  </a:ext>
                </a:extLst>
              </a:tr>
              <a:tr h="305312">
                <a:tc>
                  <a:txBody>
                    <a:bodyPr/>
                    <a:lstStyle/>
                    <a:p>
                      <a:pPr marL="63500" indent="0" algn="l" defTabSz="457200" rtl="0" eaLnBrk="1" fontAlgn="b" latinLnBrk="0" hangingPunct="1"/>
                      <a:r>
                        <a:rPr lang="en-US" sz="1600" kern="1200" dirty="0">
                          <a:solidFill>
                            <a:schemeClr val="dk1"/>
                          </a:solidFill>
                          <a:latin typeface="+mn-lt"/>
                          <a:ea typeface="+mn-ea"/>
                          <a:cs typeface="+mn-cs"/>
                        </a:rPr>
                        <a:t>WA</a:t>
                      </a:r>
                    </a:p>
                  </a:txBody>
                  <a:tcPr marL="9525" marR="9525" marT="9525" marB="0" anchor="b"/>
                </a:tc>
                <a:tc>
                  <a:txBody>
                    <a:bodyPr/>
                    <a:lstStyle/>
                    <a:p>
                      <a:pPr algn="r" fontAlgn="b"/>
                      <a:r>
                        <a:rPr lang="en-US" sz="1600" kern="1200" dirty="0">
                          <a:solidFill>
                            <a:schemeClr val="dk1"/>
                          </a:solidFill>
                          <a:latin typeface="+mn-lt"/>
                          <a:ea typeface="+mn-ea"/>
                          <a:cs typeface="+mn-cs"/>
                        </a:rPr>
                        <a:t>1,358,095</a:t>
                      </a:r>
                    </a:p>
                  </a:txBody>
                  <a:tcPr marL="9525" marR="9525" marT="9525" marB="0" anchor="b"/>
                </a:tc>
                <a:tc>
                  <a:txBody>
                    <a:bodyPr/>
                    <a:lstStyle/>
                    <a:p>
                      <a:pPr algn="r" fontAlgn="b"/>
                      <a:r>
                        <a:rPr lang="en-US" sz="1600" kern="1200" dirty="0">
                          <a:solidFill>
                            <a:schemeClr val="dk1"/>
                          </a:solidFill>
                          <a:latin typeface="+mn-lt"/>
                          <a:ea typeface="+mn-ea"/>
                          <a:cs typeface="+mn-cs"/>
                        </a:rPr>
                        <a:t>1.54%</a:t>
                      </a:r>
                    </a:p>
                  </a:txBody>
                  <a:tcPr marL="9525" marR="9525" marT="9525" marB="0" anchor="b"/>
                </a:tc>
                <a:extLst>
                  <a:ext uri="{0D108BD9-81ED-4DB2-BD59-A6C34878D82A}">
                    <a16:rowId xmlns:a16="http://schemas.microsoft.com/office/drawing/2014/main" val="10004"/>
                  </a:ext>
                </a:extLst>
              </a:tr>
              <a:tr h="305312">
                <a:tc>
                  <a:txBody>
                    <a:bodyPr/>
                    <a:lstStyle/>
                    <a:p>
                      <a:pPr marL="63500" indent="0" algn="l" defTabSz="457200" rtl="0" eaLnBrk="1" fontAlgn="b" latinLnBrk="0" hangingPunct="1"/>
                      <a:r>
                        <a:rPr lang="en-US" sz="1600" kern="1200" dirty="0">
                          <a:solidFill>
                            <a:schemeClr val="dk1"/>
                          </a:solidFill>
                          <a:latin typeface="+mn-lt"/>
                          <a:ea typeface="+mn-ea"/>
                          <a:cs typeface="+mn-cs"/>
                        </a:rPr>
                        <a:t>CA</a:t>
                      </a:r>
                    </a:p>
                  </a:txBody>
                  <a:tcPr marL="9525" marR="9525" marT="9525" marB="0" anchor="b"/>
                </a:tc>
                <a:tc>
                  <a:txBody>
                    <a:bodyPr/>
                    <a:lstStyle/>
                    <a:p>
                      <a:pPr algn="r" fontAlgn="b"/>
                      <a:r>
                        <a:rPr lang="en-US" sz="1600" kern="1200" dirty="0">
                          <a:solidFill>
                            <a:schemeClr val="dk1"/>
                          </a:solidFill>
                          <a:latin typeface="+mn-lt"/>
                          <a:ea typeface="+mn-ea"/>
                          <a:cs typeface="+mn-cs"/>
                        </a:rPr>
                        <a:t>3,909,215</a:t>
                      </a:r>
                    </a:p>
                  </a:txBody>
                  <a:tcPr marL="9525" marR="9525" marT="9525" marB="0" anchor="b"/>
                </a:tc>
                <a:tc>
                  <a:txBody>
                    <a:bodyPr/>
                    <a:lstStyle/>
                    <a:p>
                      <a:pPr algn="r" fontAlgn="b"/>
                      <a:r>
                        <a:rPr lang="en-US" sz="1600" kern="1200" dirty="0">
                          <a:solidFill>
                            <a:schemeClr val="dk1"/>
                          </a:solidFill>
                          <a:latin typeface="+mn-lt"/>
                          <a:ea typeface="+mn-ea"/>
                          <a:cs typeface="+mn-cs"/>
                        </a:rPr>
                        <a:t>1.54%</a:t>
                      </a:r>
                    </a:p>
                  </a:txBody>
                  <a:tcPr marL="9525" marR="9525" marT="9525" marB="0" anchor="b"/>
                </a:tc>
                <a:extLst>
                  <a:ext uri="{0D108BD9-81ED-4DB2-BD59-A6C34878D82A}">
                    <a16:rowId xmlns:a16="http://schemas.microsoft.com/office/drawing/2014/main" val="10005"/>
                  </a:ext>
                </a:extLst>
              </a:tr>
              <a:tr h="305312">
                <a:tc>
                  <a:txBody>
                    <a:bodyPr/>
                    <a:lstStyle/>
                    <a:p>
                      <a:pPr marL="63500" indent="0" algn="l" defTabSz="457200" rtl="0" eaLnBrk="1" fontAlgn="b" latinLnBrk="0" hangingPunct="1"/>
                      <a:r>
                        <a:rPr lang="en-US" sz="1600" kern="1200" dirty="0">
                          <a:solidFill>
                            <a:schemeClr val="dk1"/>
                          </a:solidFill>
                          <a:latin typeface="+mn-lt"/>
                          <a:ea typeface="+mn-ea"/>
                          <a:cs typeface="+mn-cs"/>
                        </a:rPr>
                        <a:t>CT</a:t>
                      </a:r>
                    </a:p>
                  </a:txBody>
                  <a:tcPr marL="9525" marR="9525" marT="9525" marB="0" anchor="b"/>
                </a:tc>
                <a:tc>
                  <a:txBody>
                    <a:bodyPr/>
                    <a:lstStyle/>
                    <a:p>
                      <a:pPr algn="r" fontAlgn="b"/>
                      <a:r>
                        <a:rPr lang="en-US" sz="1600" kern="1200" dirty="0">
                          <a:solidFill>
                            <a:schemeClr val="dk1"/>
                          </a:solidFill>
                          <a:latin typeface="+mn-lt"/>
                          <a:ea typeface="+mn-ea"/>
                          <a:cs typeface="+mn-cs"/>
                        </a:rPr>
                        <a:t>442,250</a:t>
                      </a:r>
                    </a:p>
                  </a:txBody>
                  <a:tcPr marL="9525" marR="9525" marT="9525" marB="0" anchor="b"/>
                </a:tc>
                <a:tc>
                  <a:txBody>
                    <a:bodyPr/>
                    <a:lstStyle/>
                    <a:p>
                      <a:pPr algn="r" fontAlgn="b"/>
                      <a:r>
                        <a:rPr lang="en-US" sz="1600" kern="1200" dirty="0">
                          <a:solidFill>
                            <a:schemeClr val="dk1"/>
                          </a:solidFill>
                          <a:latin typeface="+mn-lt"/>
                          <a:ea typeface="+mn-ea"/>
                          <a:cs typeface="+mn-cs"/>
                        </a:rPr>
                        <a:t>1.53%</a:t>
                      </a:r>
                    </a:p>
                  </a:txBody>
                  <a:tcPr marL="9525" marR="9525" marT="9525" marB="0" anchor="b"/>
                </a:tc>
                <a:extLst>
                  <a:ext uri="{0D108BD9-81ED-4DB2-BD59-A6C34878D82A}">
                    <a16:rowId xmlns:a16="http://schemas.microsoft.com/office/drawing/2014/main" val="10006"/>
                  </a:ext>
                </a:extLst>
              </a:tr>
              <a:tr h="305312">
                <a:tc>
                  <a:txBody>
                    <a:bodyPr/>
                    <a:lstStyle/>
                    <a:p>
                      <a:pPr marL="63500" indent="0" algn="l" defTabSz="457200" rtl="0" eaLnBrk="1" fontAlgn="b" latinLnBrk="0" hangingPunct="1"/>
                      <a:r>
                        <a:rPr lang="en-US" sz="1600" kern="1200" dirty="0">
                          <a:solidFill>
                            <a:schemeClr val="dk1"/>
                          </a:solidFill>
                          <a:latin typeface="+mn-lt"/>
                          <a:ea typeface="+mn-ea"/>
                          <a:cs typeface="+mn-cs"/>
                        </a:rPr>
                        <a:t>AZ</a:t>
                      </a:r>
                    </a:p>
                  </a:txBody>
                  <a:tcPr marL="9525" marR="9525" marT="9525" marB="0" anchor="b"/>
                </a:tc>
                <a:tc>
                  <a:txBody>
                    <a:bodyPr/>
                    <a:lstStyle/>
                    <a:p>
                      <a:pPr algn="r" fontAlgn="b"/>
                      <a:r>
                        <a:rPr lang="en-US" sz="1600" kern="1200" dirty="0">
                          <a:solidFill>
                            <a:schemeClr val="dk1"/>
                          </a:solidFill>
                          <a:latin typeface="+mn-lt"/>
                          <a:ea typeface="+mn-ea"/>
                          <a:cs typeface="+mn-cs"/>
                        </a:rPr>
                        <a:t>1,108,273</a:t>
                      </a:r>
                    </a:p>
                  </a:txBody>
                  <a:tcPr marL="9525" marR="9525" marT="9525" marB="0" anchor="b"/>
                </a:tc>
                <a:tc>
                  <a:txBody>
                    <a:bodyPr/>
                    <a:lstStyle/>
                    <a:p>
                      <a:pPr algn="r" fontAlgn="b"/>
                      <a:r>
                        <a:rPr lang="en-US" sz="1600" kern="1200" dirty="0">
                          <a:solidFill>
                            <a:schemeClr val="dk1"/>
                          </a:solidFill>
                          <a:latin typeface="+mn-lt"/>
                          <a:ea typeface="+mn-ea"/>
                          <a:cs typeface="+mn-cs"/>
                        </a:rPr>
                        <a:t>1.42%</a:t>
                      </a:r>
                    </a:p>
                  </a:txBody>
                  <a:tcPr marL="9525" marR="9525" marT="9525" marB="0" anchor="b"/>
                </a:tc>
                <a:extLst>
                  <a:ext uri="{0D108BD9-81ED-4DB2-BD59-A6C34878D82A}">
                    <a16:rowId xmlns:a16="http://schemas.microsoft.com/office/drawing/2014/main" val="10007"/>
                  </a:ext>
                </a:extLst>
              </a:tr>
              <a:tr h="305312">
                <a:tc>
                  <a:txBody>
                    <a:bodyPr/>
                    <a:lstStyle/>
                    <a:p>
                      <a:pPr marL="63500" indent="0" algn="l" defTabSz="457200" rtl="0" eaLnBrk="1" fontAlgn="b" latinLnBrk="0" hangingPunct="1"/>
                      <a:r>
                        <a:rPr lang="en-US" sz="1600" kern="1200" dirty="0">
                          <a:solidFill>
                            <a:schemeClr val="dk1"/>
                          </a:solidFill>
                          <a:latin typeface="+mn-lt"/>
                          <a:ea typeface="+mn-ea"/>
                          <a:cs typeface="+mn-cs"/>
                        </a:rPr>
                        <a:t>ME</a:t>
                      </a:r>
                    </a:p>
                  </a:txBody>
                  <a:tcPr marL="9525" marR="9525" marT="9525" marB="0" anchor="b"/>
                </a:tc>
                <a:tc>
                  <a:txBody>
                    <a:bodyPr/>
                    <a:lstStyle/>
                    <a:p>
                      <a:pPr algn="r" fontAlgn="b"/>
                      <a:r>
                        <a:rPr lang="en-US" sz="1600" kern="1200" dirty="0">
                          <a:solidFill>
                            <a:schemeClr val="dk1"/>
                          </a:solidFill>
                          <a:latin typeface="+mn-lt"/>
                          <a:ea typeface="+mn-ea"/>
                          <a:cs typeface="+mn-cs"/>
                        </a:rPr>
                        <a:t>157,921</a:t>
                      </a:r>
                    </a:p>
                  </a:txBody>
                  <a:tcPr marL="9525" marR="9525" marT="9525" marB="0" anchor="b"/>
                </a:tc>
                <a:tc>
                  <a:txBody>
                    <a:bodyPr/>
                    <a:lstStyle/>
                    <a:p>
                      <a:pPr algn="r" fontAlgn="b"/>
                      <a:r>
                        <a:rPr lang="en-US" sz="1600" kern="1200" dirty="0">
                          <a:solidFill>
                            <a:schemeClr val="dk1"/>
                          </a:solidFill>
                          <a:latin typeface="+mn-lt"/>
                          <a:ea typeface="+mn-ea"/>
                          <a:cs typeface="+mn-cs"/>
                        </a:rPr>
                        <a:t>1.38%</a:t>
                      </a:r>
                    </a:p>
                  </a:txBody>
                  <a:tcPr marL="9525" marR="9525" marT="9525" marB="0" anchor="b"/>
                </a:tc>
                <a:extLst>
                  <a:ext uri="{0D108BD9-81ED-4DB2-BD59-A6C34878D82A}">
                    <a16:rowId xmlns:a16="http://schemas.microsoft.com/office/drawing/2014/main" val="10008"/>
                  </a:ext>
                </a:extLst>
              </a:tr>
              <a:tr h="305312">
                <a:tc>
                  <a:txBody>
                    <a:bodyPr/>
                    <a:lstStyle/>
                    <a:p>
                      <a:pPr marL="63500" indent="0" algn="l" defTabSz="457200" rtl="0" eaLnBrk="1" fontAlgn="b" latinLnBrk="0" hangingPunct="1"/>
                      <a:r>
                        <a:rPr lang="en-US" sz="1600" kern="1200" dirty="0">
                          <a:solidFill>
                            <a:schemeClr val="dk1"/>
                          </a:solidFill>
                          <a:latin typeface="+mn-lt"/>
                          <a:ea typeface="+mn-ea"/>
                          <a:cs typeface="+mn-cs"/>
                        </a:rPr>
                        <a:t>HI</a:t>
                      </a:r>
                    </a:p>
                  </a:txBody>
                  <a:tcPr marL="9525" marR="9525" marT="9525" marB="0" anchor="b"/>
                </a:tc>
                <a:tc>
                  <a:txBody>
                    <a:bodyPr/>
                    <a:lstStyle/>
                    <a:p>
                      <a:pPr algn="r" fontAlgn="b"/>
                      <a:r>
                        <a:rPr lang="en-US" sz="1600" kern="1200" dirty="0">
                          <a:solidFill>
                            <a:schemeClr val="dk1"/>
                          </a:solidFill>
                          <a:latin typeface="+mn-lt"/>
                          <a:ea typeface="+mn-ea"/>
                          <a:cs typeface="+mn-cs"/>
                        </a:rPr>
                        <a:t>124,399</a:t>
                      </a:r>
                    </a:p>
                  </a:txBody>
                  <a:tcPr marL="9525" marR="9525" marT="9525" marB="0" anchor="b"/>
                </a:tc>
                <a:tc>
                  <a:txBody>
                    <a:bodyPr/>
                    <a:lstStyle/>
                    <a:p>
                      <a:pPr algn="r" fontAlgn="b"/>
                      <a:r>
                        <a:rPr lang="en-US" sz="1600" kern="1200" dirty="0">
                          <a:solidFill>
                            <a:schemeClr val="dk1"/>
                          </a:solidFill>
                          <a:latin typeface="+mn-lt"/>
                          <a:ea typeface="+mn-ea"/>
                          <a:cs typeface="+mn-cs"/>
                        </a:rPr>
                        <a:t>1.32%</a:t>
                      </a:r>
                    </a:p>
                  </a:txBody>
                  <a:tcPr marL="9525" marR="9525" marT="9525" marB="0" anchor="b"/>
                </a:tc>
                <a:extLst>
                  <a:ext uri="{0D108BD9-81ED-4DB2-BD59-A6C34878D82A}">
                    <a16:rowId xmlns:a16="http://schemas.microsoft.com/office/drawing/2014/main" val="10009"/>
                  </a:ext>
                </a:extLst>
              </a:tr>
              <a:tr h="305312">
                <a:tc>
                  <a:txBody>
                    <a:bodyPr/>
                    <a:lstStyle/>
                    <a:p>
                      <a:pPr marL="63500" indent="0" algn="l" defTabSz="457200" rtl="0" eaLnBrk="1" fontAlgn="b" latinLnBrk="0" hangingPunct="1"/>
                      <a:r>
                        <a:rPr lang="en-US" sz="1600" kern="1200" dirty="0">
                          <a:solidFill>
                            <a:schemeClr val="dk1"/>
                          </a:solidFill>
                          <a:latin typeface="+mn-lt"/>
                          <a:ea typeface="+mn-ea"/>
                          <a:cs typeface="+mn-cs"/>
                        </a:rPr>
                        <a:t>MN</a:t>
                      </a:r>
                    </a:p>
                  </a:txBody>
                  <a:tcPr marL="9525" marR="9525" marT="9525" marB="0" anchor="b"/>
                </a:tc>
                <a:tc>
                  <a:txBody>
                    <a:bodyPr/>
                    <a:lstStyle/>
                    <a:p>
                      <a:pPr algn="r" fontAlgn="b"/>
                      <a:r>
                        <a:rPr lang="en-US" sz="1600" kern="1200" dirty="0">
                          <a:solidFill>
                            <a:schemeClr val="dk1"/>
                          </a:solidFill>
                          <a:latin typeface="+mn-lt"/>
                          <a:ea typeface="+mn-ea"/>
                          <a:cs typeface="+mn-cs"/>
                        </a:rPr>
                        <a:t>847,830</a:t>
                      </a:r>
                    </a:p>
                  </a:txBody>
                  <a:tcPr marL="9525" marR="9525" marT="9525" marB="0" anchor="b"/>
                </a:tc>
                <a:tc>
                  <a:txBody>
                    <a:bodyPr/>
                    <a:lstStyle/>
                    <a:p>
                      <a:pPr algn="r" fontAlgn="b"/>
                      <a:r>
                        <a:rPr lang="en-US" sz="1600" kern="1200" dirty="0">
                          <a:solidFill>
                            <a:schemeClr val="dk1"/>
                          </a:solidFill>
                          <a:latin typeface="+mn-lt"/>
                          <a:ea typeface="+mn-ea"/>
                          <a:cs typeface="+mn-cs"/>
                        </a:rPr>
                        <a:t>1.31%</a:t>
                      </a:r>
                    </a:p>
                  </a:txBody>
                  <a:tcPr marL="9525" marR="9525" marT="9525" marB="0" anchor="b"/>
                </a:tc>
                <a:extLst>
                  <a:ext uri="{0D108BD9-81ED-4DB2-BD59-A6C34878D82A}">
                    <a16:rowId xmlns:a16="http://schemas.microsoft.com/office/drawing/2014/main" val="10010"/>
                  </a:ext>
                </a:extLst>
              </a:tr>
              <a:tr h="305312">
                <a:tc>
                  <a:txBody>
                    <a:bodyPr/>
                    <a:lstStyle/>
                    <a:p>
                      <a:pPr marL="63500" indent="0" algn="l" defTabSz="457200" rtl="0" eaLnBrk="1" fontAlgn="b" latinLnBrk="0" hangingPunct="1"/>
                      <a:r>
                        <a:rPr lang="en-US" sz="1600" b="1" kern="1200" dirty="0">
                          <a:solidFill>
                            <a:schemeClr val="dk1"/>
                          </a:solidFill>
                          <a:latin typeface="+mn-lt"/>
                          <a:ea typeface="+mn-ea"/>
                          <a:cs typeface="+mn-cs"/>
                        </a:rPr>
                        <a:t>…</a:t>
                      </a:r>
                    </a:p>
                  </a:txBody>
                  <a:tcPr marL="9525" marR="9525" marT="9525" marB="0" anchor="b"/>
                </a:tc>
                <a:tc>
                  <a:txBody>
                    <a:bodyPr/>
                    <a:lstStyle/>
                    <a:p>
                      <a:pPr algn="r" fontAlgn="b"/>
                      <a:r>
                        <a:rPr lang="en-US" sz="1600" b="1" kern="1200" dirty="0">
                          <a:solidFill>
                            <a:schemeClr val="dk1"/>
                          </a:solidFill>
                          <a:latin typeface="+mn-lt"/>
                          <a:ea typeface="+mn-ea"/>
                          <a:cs typeface="+mn-cs"/>
                        </a:rPr>
                        <a:t>…</a:t>
                      </a:r>
                    </a:p>
                  </a:txBody>
                  <a:tcPr marL="9525" marR="9525" marT="9525" marB="0" anchor="b"/>
                </a:tc>
                <a:tc>
                  <a:txBody>
                    <a:bodyPr/>
                    <a:lstStyle/>
                    <a:p>
                      <a:pPr algn="r" fontAlgn="b"/>
                      <a:r>
                        <a:rPr lang="en-US" sz="1600" b="1" kern="1200" dirty="0">
                          <a:solidFill>
                            <a:schemeClr val="dk1"/>
                          </a:solidFill>
                          <a:latin typeface="+mn-lt"/>
                          <a:ea typeface="+mn-ea"/>
                          <a:cs typeface="+mn-cs"/>
                        </a:rPr>
                        <a:t>…</a:t>
                      </a:r>
                    </a:p>
                  </a:txBody>
                  <a:tcPr marL="9525" marR="9525" marT="9525" marB="0" anchor="b"/>
                </a:tc>
                <a:extLst>
                  <a:ext uri="{0D108BD9-81ED-4DB2-BD59-A6C34878D82A}">
                    <a16:rowId xmlns:a16="http://schemas.microsoft.com/office/drawing/2014/main" val="10011"/>
                  </a:ext>
                </a:extLst>
              </a:tr>
              <a:tr h="305312">
                <a:tc>
                  <a:txBody>
                    <a:bodyPr/>
                    <a:lstStyle/>
                    <a:p>
                      <a:pPr marL="63500" indent="0" algn="l" defTabSz="457200" rtl="0" eaLnBrk="1" fontAlgn="b" latinLnBrk="0" hangingPunct="1"/>
                      <a:r>
                        <a:rPr lang="en-US" sz="1600" b="1" kern="1200" dirty="0">
                          <a:solidFill>
                            <a:schemeClr val="dk1"/>
                          </a:solidFill>
                          <a:latin typeface="+mn-lt"/>
                          <a:ea typeface="+mn-ea"/>
                          <a:cs typeface="+mn-cs"/>
                        </a:rPr>
                        <a:t>TEXAS</a:t>
                      </a:r>
                    </a:p>
                  </a:txBody>
                  <a:tcPr marL="9525" marR="9525" marT="9525" marB="0" anchor="b"/>
                </a:tc>
                <a:tc>
                  <a:txBody>
                    <a:bodyPr/>
                    <a:lstStyle/>
                    <a:p>
                      <a:pPr algn="r" fontAlgn="b"/>
                      <a:r>
                        <a:rPr lang="en-US" sz="1600" b="1" kern="1200" dirty="0">
                          <a:solidFill>
                            <a:schemeClr val="dk1"/>
                          </a:solidFill>
                          <a:latin typeface="+mn-lt"/>
                          <a:ea typeface="+mn-ea"/>
                          <a:cs typeface="+mn-cs"/>
                        </a:rPr>
                        <a:t>740,430</a:t>
                      </a:r>
                    </a:p>
                  </a:txBody>
                  <a:tcPr marL="9525" marR="9525" marT="9525" marB="0" anchor="b"/>
                </a:tc>
                <a:tc>
                  <a:txBody>
                    <a:bodyPr/>
                    <a:lstStyle/>
                    <a:p>
                      <a:pPr algn="r" fontAlgn="b"/>
                      <a:r>
                        <a:rPr lang="en-US" sz="1600" b="1" kern="1200" dirty="0">
                          <a:solidFill>
                            <a:schemeClr val="dk1"/>
                          </a:solidFill>
                          <a:latin typeface="+mn-lt"/>
                          <a:ea typeface="+mn-ea"/>
                          <a:cs typeface="+mn-cs"/>
                        </a:rPr>
                        <a:t>0.19%</a:t>
                      </a:r>
                    </a:p>
                  </a:txBody>
                  <a:tcPr marL="9525" marR="9525" marT="9525" marB="0" anchor="b"/>
                </a:tc>
                <a:extLst>
                  <a:ext uri="{0D108BD9-81ED-4DB2-BD59-A6C34878D82A}">
                    <a16:rowId xmlns:a16="http://schemas.microsoft.com/office/drawing/2014/main" val="10012"/>
                  </a:ext>
                </a:extLst>
              </a:tr>
            </a:tbl>
          </a:graphicData>
        </a:graphic>
      </p:graphicFrame>
      <p:sp>
        <p:nvSpPr>
          <p:cNvPr id="8" name="TextBox 7"/>
          <p:cNvSpPr txBox="1"/>
          <p:nvPr/>
        </p:nvSpPr>
        <p:spPr>
          <a:xfrm>
            <a:off x="2378578" y="1266878"/>
            <a:ext cx="3124199" cy="381000"/>
          </a:xfrm>
          <a:prstGeom prst="rect">
            <a:avLst/>
          </a:prstGeom>
        </p:spPr>
        <p:txBody>
          <a:bodyPr vert="horz" wrap="square" lIns="91440" tIns="45720" rIns="91440" bIns="45720" rtlCol="0">
            <a:noAutofit/>
          </a:bodyPr>
          <a:lstStyle/>
          <a:p>
            <a:pPr algn="ctr" defTabSz="457200">
              <a:spcBef>
                <a:spcPct val="20000"/>
              </a:spcBef>
            </a:pPr>
            <a:r>
              <a:rPr lang="en-US" sz="2000" b="1" dirty="0">
                <a:solidFill>
                  <a:srgbClr val="1E1C11"/>
                </a:solidFill>
                <a:latin typeface="Calibri"/>
                <a:cs typeface="Arial Narrow"/>
              </a:rPr>
              <a:t>Top 10 States</a:t>
            </a:r>
          </a:p>
        </p:txBody>
      </p:sp>
      <p:pic>
        <p:nvPicPr>
          <p:cNvPr id="9" name="Picture 8"/>
          <p:cNvPicPr>
            <a:picLocks noChangeAspect="1"/>
          </p:cNvPicPr>
          <p:nvPr/>
        </p:nvPicPr>
        <p:blipFill rotWithShape="1">
          <a:blip r:embed="rId5"/>
          <a:srcRect l="1724" t="18502"/>
          <a:stretch/>
        </p:blipFill>
        <p:spPr>
          <a:xfrm>
            <a:off x="5964919" y="2021987"/>
            <a:ext cx="4579724" cy="3303541"/>
          </a:xfrm>
          <a:prstGeom prst="rect">
            <a:avLst/>
          </a:prstGeom>
        </p:spPr>
      </p:pic>
      <p:sp>
        <p:nvSpPr>
          <p:cNvPr id="10" name="TextBox 9"/>
          <p:cNvSpPr txBox="1"/>
          <p:nvPr/>
        </p:nvSpPr>
        <p:spPr>
          <a:xfrm>
            <a:off x="5834925" y="1660831"/>
            <a:ext cx="4709718" cy="877163"/>
          </a:xfrm>
          <a:prstGeom prst="rect">
            <a:avLst/>
          </a:prstGeom>
          <a:noFill/>
        </p:spPr>
        <p:txBody>
          <a:bodyPr wrap="square" rtlCol="0">
            <a:spAutoFit/>
          </a:bodyPr>
          <a:lstStyle/>
          <a:p>
            <a:r>
              <a:rPr lang="en-US" sz="2000" b="1" dirty="0">
                <a:solidFill>
                  <a:srgbClr val="1E1C11"/>
                </a:solidFill>
                <a:latin typeface="Calibri"/>
                <a:cs typeface="Arial Narrow"/>
              </a:rPr>
              <a:t>Share of U.S. electricity generation by resource in 2015</a:t>
            </a:r>
          </a:p>
          <a:p>
            <a:r>
              <a:rPr lang="en-US" sz="1100" dirty="0">
                <a:solidFill>
                  <a:srgbClr val="50565C"/>
                </a:solidFill>
                <a:latin typeface="Calibri"/>
              </a:rPr>
              <a:t>ACEEE, 2016</a:t>
            </a:r>
          </a:p>
        </p:txBody>
      </p:sp>
      <p:sp>
        <p:nvSpPr>
          <p:cNvPr id="3" name="Rectangle: Rounded Corners 2">
            <a:extLst>
              <a:ext uri="{FF2B5EF4-FFF2-40B4-BE49-F238E27FC236}">
                <a16:creationId xmlns:a16="http://schemas.microsoft.com/office/drawing/2014/main" id="{B1B91CAC-8947-4E38-8D2C-20CD10130EBA}"/>
              </a:ext>
            </a:extLst>
          </p:cNvPr>
          <p:cNvSpPr/>
          <p:nvPr/>
        </p:nvSpPr>
        <p:spPr>
          <a:xfrm>
            <a:off x="1703295" y="5943679"/>
            <a:ext cx="675283" cy="32565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rgbClr val="002060"/>
                </a:solidFill>
                <a:latin typeface="Calibri"/>
              </a:rPr>
              <a:t>#26</a:t>
            </a:r>
          </a:p>
        </p:txBody>
      </p:sp>
    </p:spTree>
    <p:extLst>
      <p:ext uri="{BB962C8B-B14F-4D97-AF65-F5344CB8AC3E}">
        <p14:creationId xmlns:p14="http://schemas.microsoft.com/office/powerpoint/2010/main" val="1843926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36096"/>
            <a:ext cx="8229600" cy="697830"/>
          </a:xfrm>
        </p:spPr>
        <p:txBody>
          <a:bodyPr>
            <a:normAutofit/>
          </a:bodyPr>
          <a:lstStyle/>
          <a:p>
            <a:r>
              <a:rPr lang="en-US" dirty="0"/>
              <a:t>Total Economic Electricity Savings Potential (2016-2035) by State (million MWh)</a:t>
            </a:r>
          </a:p>
        </p:txBody>
      </p:sp>
      <p:sp>
        <p:nvSpPr>
          <p:cNvPr id="9" name="Rectangle 8"/>
          <p:cNvSpPr/>
          <p:nvPr/>
        </p:nvSpPr>
        <p:spPr>
          <a:xfrm>
            <a:off x="1824789" y="6311526"/>
            <a:ext cx="6521116" cy="523220"/>
          </a:xfrm>
          <a:prstGeom prst="rect">
            <a:avLst/>
          </a:prstGeom>
        </p:spPr>
        <p:txBody>
          <a:bodyPr wrap="square">
            <a:spAutoFit/>
          </a:bodyPr>
          <a:lstStyle/>
          <a:p>
            <a:r>
              <a:rPr lang="en-US" sz="1400" dirty="0">
                <a:solidFill>
                  <a:srgbClr val="50565C"/>
                </a:solidFill>
                <a:latin typeface="Calibri"/>
              </a:rPr>
              <a:t>Source: Electric Power Research Institute (EPRI), 2017. </a:t>
            </a:r>
            <a:r>
              <a:rPr lang="en-US" sz="1400" i="1" dirty="0">
                <a:solidFill>
                  <a:srgbClr val="50565C"/>
                </a:solidFill>
                <a:latin typeface="Calibri"/>
                <a:hlinkClick r:id="rId3"/>
              </a:rPr>
              <a:t>State-Level Electric Energy Efficiency Potential Estimates</a:t>
            </a:r>
            <a:endParaRPr lang="en-US" sz="1400" i="1" dirty="0">
              <a:solidFill>
                <a:srgbClr val="50565C"/>
              </a:solidFill>
              <a:latin typeface="Calibri"/>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552" t="14505" r="8276" b="4367"/>
          <a:stretch/>
        </p:blipFill>
        <p:spPr>
          <a:xfrm>
            <a:off x="2634060" y="1308538"/>
            <a:ext cx="6923883" cy="4946303"/>
          </a:xfrm>
          <a:prstGeom prst="rect">
            <a:avLst/>
          </a:prstGeom>
        </p:spPr>
      </p:pic>
      <p:sp>
        <p:nvSpPr>
          <p:cNvPr id="5" name="Rounded Rectangle 4"/>
          <p:cNvSpPr/>
          <p:nvPr/>
        </p:nvSpPr>
        <p:spPr>
          <a:xfrm>
            <a:off x="9690885" y="3366687"/>
            <a:ext cx="1724168" cy="256140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Calibri"/>
              </a:rPr>
              <a:t>National savings: 16%</a:t>
            </a:r>
          </a:p>
          <a:p>
            <a:endParaRPr lang="en-US" sz="1600" dirty="0">
              <a:solidFill>
                <a:srgbClr val="000000"/>
              </a:solidFill>
              <a:latin typeface="Calibri"/>
            </a:endParaRPr>
          </a:p>
          <a:p>
            <a:r>
              <a:rPr lang="en-US" sz="1600" dirty="0">
                <a:solidFill>
                  <a:srgbClr val="000000"/>
                </a:solidFill>
                <a:latin typeface="Calibri"/>
              </a:rPr>
              <a:t>State-level savings: 12% to 21% per state </a:t>
            </a:r>
            <a:r>
              <a:rPr lang="en-US" sz="1600" b="1" dirty="0">
                <a:solidFill>
                  <a:schemeClr val="tx1">
                    <a:lumMod val="50000"/>
                  </a:schemeClr>
                </a:solidFill>
                <a:latin typeface="Calibri"/>
              </a:rPr>
              <a:t>(TX:18.8%)</a:t>
            </a:r>
          </a:p>
          <a:p>
            <a:endParaRPr lang="en-US" sz="1600" dirty="0">
              <a:solidFill>
                <a:srgbClr val="000000"/>
              </a:solidFill>
              <a:latin typeface="Calibri"/>
            </a:endParaRPr>
          </a:p>
          <a:p>
            <a:r>
              <a:rPr lang="en-US" sz="1600" dirty="0">
                <a:solidFill>
                  <a:srgbClr val="000000"/>
                </a:solidFill>
                <a:latin typeface="Calibri"/>
              </a:rPr>
              <a:t>26 states with more than 15% </a:t>
            </a:r>
          </a:p>
        </p:txBody>
      </p:sp>
      <p:sp>
        <p:nvSpPr>
          <p:cNvPr id="2" name="Rectangle 1"/>
          <p:cNvSpPr/>
          <p:nvPr/>
        </p:nvSpPr>
        <p:spPr>
          <a:xfrm>
            <a:off x="3066200" y="721894"/>
            <a:ext cx="6491743" cy="923330"/>
          </a:xfrm>
          <a:prstGeom prst="rect">
            <a:avLst/>
          </a:prstGeom>
        </p:spPr>
        <p:txBody>
          <a:bodyPr wrap="square">
            <a:spAutoFit/>
          </a:bodyPr>
          <a:lstStyle/>
          <a:p>
            <a:pPr algn="ctr"/>
            <a:r>
              <a:rPr lang="en-US" dirty="0">
                <a:solidFill>
                  <a:srgbClr val="50565C"/>
                </a:solidFill>
                <a:latin typeface="Calibri"/>
              </a:rPr>
              <a:t>EPRI: First consistent economic EE potential study across all states: </a:t>
            </a:r>
            <a:r>
              <a:rPr lang="en-US" b="1" u="sng" dirty="0">
                <a:solidFill>
                  <a:srgbClr val="50565C"/>
                </a:solidFill>
                <a:latin typeface="Calibri"/>
              </a:rPr>
              <a:t>residential</a:t>
            </a:r>
            <a:r>
              <a:rPr lang="en-US" dirty="0">
                <a:solidFill>
                  <a:srgbClr val="50565C"/>
                </a:solidFill>
                <a:latin typeface="Calibri"/>
              </a:rPr>
              <a:t>, </a:t>
            </a:r>
            <a:r>
              <a:rPr lang="en-US" b="1" u="sng" dirty="0">
                <a:solidFill>
                  <a:srgbClr val="50565C"/>
                </a:solidFill>
                <a:latin typeface="Calibri"/>
              </a:rPr>
              <a:t>commercial</a:t>
            </a:r>
            <a:r>
              <a:rPr lang="en-US" dirty="0">
                <a:solidFill>
                  <a:srgbClr val="50565C"/>
                </a:solidFill>
                <a:latin typeface="Calibri"/>
              </a:rPr>
              <a:t> equipment turnover; </a:t>
            </a:r>
            <a:r>
              <a:rPr lang="en-US" b="1" u="sng" dirty="0">
                <a:solidFill>
                  <a:srgbClr val="50565C"/>
                </a:solidFill>
                <a:latin typeface="Calibri"/>
              </a:rPr>
              <a:t>industrial</a:t>
            </a:r>
            <a:r>
              <a:rPr lang="en-US" dirty="0">
                <a:solidFill>
                  <a:srgbClr val="50565C"/>
                </a:solidFill>
                <a:latin typeface="Calibri"/>
              </a:rPr>
              <a:t> top down</a:t>
            </a:r>
          </a:p>
          <a:p>
            <a:pPr algn="ctr"/>
            <a:r>
              <a:rPr lang="en-US" dirty="0">
                <a:solidFill>
                  <a:srgbClr val="50565C"/>
                </a:solidFill>
                <a:latin typeface="Calibri"/>
              </a:rPr>
              <a:t>741 million MWh</a:t>
            </a:r>
          </a:p>
        </p:txBody>
      </p:sp>
    </p:spTree>
    <p:extLst>
      <p:ext uri="{BB962C8B-B14F-4D97-AF65-F5344CB8AC3E}">
        <p14:creationId xmlns:p14="http://schemas.microsoft.com/office/powerpoint/2010/main" val="14065455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200C6"/>
                </a:solidFill>
                <a:latin typeface="Impact" panose="020B0806030902050204" pitchFamily="34" charset="0"/>
              </a:rPr>
              <a:t>2008 </a:t>
            </a:r>
            <a:r>
              <a:rPr lang="en-US" dirty="0" err="1" smtClean="0">
                <a:solidFill>
                  <a:srgbClr val="4200C6"/>
                </a:solidFill>
                <a:latin typeface="Impact" panose="020B0806030902050204" pitchFamily="34" charset="0"/>
              </a:rPr>
              <a:t>Itron</a:t>
            </a:r>
            <a:r>
              <a:rPr lang="en-US" dirty="0" smtClean="0">
                <a:solidFill>
                  <a:srgbClr val="4200C6"/>
                </a:solidFill>
                <a:latin typeface="Impact" panose="020B0806030902050204" pitchFamily="34" charset="0"/>
              </a:rPr>
              <a:t> Study for PUCT</a:t>
            </a:r>
            <a:endParaRPr lang="en-US" dirty="0">
              <a:solidFill>
                <a:srgbClr val="4200C6"/>
              </a:solidFill>
              <a:latin typeface="Impact" panose="020B0806030902050204" pitchFamily="34" charset="0"/>
            </a:endParaRPr>
          </a:p>
        </p:txBody>
      </p:sp>
      <p:pic>
        <p:nvPicPr>
          <p:cNvPr id="3" name="Picture 2"/>
          <p:cNvPicPr>
            <a:picLocks noChangeAspect="1"/>
          </p:cNvPicPr>
          <p:nvPr/>
        </p:nvPicPr>
        <p:blipFill>
          <a:blip r:embed="rId2"/>
          <a:stretch>
            <a:fillRect/>
          </a:stretch>
        </p:blipFill>
        <p:spPr>
          <a:xfrm>
            <a:off x="1288507" y="1477927"/>
            <a:ext cx="8693667" cy="4625162"/>
          </a:xfrm>
          <a:prstGeom prst="rect">
            <a:avLst/>
          </a:prstGeom>
        </p:spPr>
      </p:pic>
      <p:sp>
        <p:nvSpPr>
          <p:cNvPr id="4" name="TextBox 3"/>
          <p:cNvSpPr txBox="1"/>
          <p:nvPr/>
        </p:nvSpPr>
        <p:spPr>
          <a:xfrm>
            <a:off x="6485860" y="4295553"/>
            <a:ext cx="758541" cy="369332"/>
          </a:xfrm>
          <a:prstGeom prst="rect">
            <a:avLst/>
          </a:prstGeom>
          <a:solidFill>
            <a:srgbClr val="FFFF00"/>
          </a:solidFill>
          <a:ln w="19050">
            <a:solidFill>
              <a:schemeClr val="tx1"/>
            </a:solidFill>
          </a:ln>
        </p:spPr>
        <p:txBody>
          <a:bodyPr wrap="none" rtlCol="0">
            <a:spAutoFit/>
          </a:bodyPr>
          <a:lstStyle/>
          <a:p>
            <a:r>
              <a:rPr lang="en-US" dirty="0" smtClean="0"/>
              <a:t>17.6%</a:t>
            </a:r>
            <a:endParaRPr lang="en-US" dirty="0"/>
          </a:p>
        </p:txBody>
      </p:sp>
      <p:cxnSp>
        <p:nvCxnSpPr>
          <p:cNvPr id="6" name="Straight Arrow Connector 5"/>
          <p:cNvCxnSpPr/>
          <p:nvPr/>
        </p:nvCxnSpPr>
        <p:spPr>
          <a:xfrm flipH="1">
            <a:off x="5358809" y="4465674"/>
            <a:ext cx="1105786" cy="85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flipV="1">
            <a:off x="6865131" y="3083442"/>
            <a:ext cx="24767" cy="1212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7587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200C6"/>
                </a:solidFill>
                <a:latin typeface="Impact" panose="020B0806030902050204" pitchFamily="34" charset="0"/>
              </a:rPr>
              <a:t>2008 </a:t>
            </a:r>
            <a:r>
              <a:rPr lang="en-US" dirty="0" err="1">
                <a:solidFill>
                  <a:srgbClr val="4200C6"/>
                </a:solidFill>
                <a:latin typeface="Impact" panose="020B0806030902050204" pitchFamily="34" charset="0"/>
              </a:rPr>
              <a:t>Itron</a:t>
            </a:r>
            <a:r>
              <a:rPr lang="en-US" dirty="0">
                <a:solidFill>
                  <a:srgbClr val="4200C6"/>
                </a:solidFill>
                <a:latin typeface="Impact" panose="020B0806030902050204" pitchFamily="34" charset="0"/>
              </a:rPr>
              <a:t> Study for PUCT</a:t>
            </a:r>
            <a:endParaRPr lang="en-US" dirty="0"/>
          </a:p>
        </p:txBody>
      </p:sp>
      <p:pic>
        <p:nvPicPr>
          <p:cNvPr id="3" name="Picture 2"/>
          <p:cNvPicPr>
            <a:picLocks noChangeAspect="1"/>
          </p:cNvPicPr>
          <p:nvPr/>
        </p:nvPicPr>
        <p:blipFill>
          <a:blip r:embed="rId2"/>
          <a:stretch>
            <a:fillRect/>
          </a:stretch>
        </p:blipFill>
        <p:spPr>
          <a:xfrm>
            <a:off x="1090832" y="1531088"/>
            <a:ext cx="9711046" cy="5178532"/>
          </a:xfrm>
          <a:prstGeom prst="rect">
            <a:avLst/>
          </a:prstGeom>
        </p:spPr>
      </p:pic>
      <p:sp>
        <p:nvSpPr>
          <p:cNvPr id="4" name="TextBox 3"/>
          <p:cNvSpPr txBox="1"/>
          <p:nvPr/>
        </p:nvSpPr>
        <p:spPr>
          <a:xfrm>
            <a:off x="6393669" y="3136492"/>
            <a:ext cx="758541" cy="369332"/>
          </a:xfrm>
          <a:prstGeom prst="rect">
            <a:avLst/>
          </a:prstGeom>
          <a:solidFill>
            <a:srgbClr val="FFFF00"/>
          </a:solidFill>
          <a:ln w="19050">
            <a:solidFill>
              <a:schemeClr val="tx1"/>
            </a:solidFill>
          </a:ln>
          <a:effectLst/>
        </p:spPr>
        <p:txBody>
          <a:bodyPr wrap="none" rtlCol="0">
            <a:spAutoFit/>
          </a:bodyPr>
          <a:lstStyle/>
          <a:p>
            <a:r>
              <a:rPr lang="en-US" dirty="0" smtClean="0"/>
              <a:t>23.3%</a:t>
            </a:r>
            <a:endParaRPr lang="en-US" dirty="0"/>
          </a:p>
        </p:txBody>
      </p:sp>
      <p:cxnSp>
        <p:nvCxnSpPr>
          <p:cNvPr id="6" name="Straight Arrow Connector 5"/>
          <p:cNvCxnSpPr>
            <a:stCxn id="4" idx="1"/>
          </p:cNvCxnSpPr>
          <p:nvPr/>
        </p:nvCxnSpPr>
        <p:spPr>
          <a:xfrm flipH="1" flipV="1">
            <a:off x="5188688" y="3094074"/>
            <a:ext cx="1204981" cy="227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flipH="1">
            <a:off x="6393669" y="3505824"/>
            <a:ext cx="379271" cy="1204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6091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ergySaving Inside">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EnergySaving Cover Master">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2591</Words>
  <Application>Microsoft Office PowerPoint</Application>
  <PresentationFormat>Widescreen</PresentationFormat>
  <Paragraphs>282</Paragraphs>
  <Slides>14</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ＭＳ Ｐゴシック</vt:lpstr>
      <vt:lpstr>Arial</vt:lpstr>
      <vt:lpstr>Arial Narrow</vt:lpstr>
      <vt:lpstr>Calibri</vt:lpstr>
      <vt:lpstr>Calibri Light</vt:lpstr>
      <vt:lpstr>Impact</vt:lpstr>
      <vt:lpstr>Office Theme</vt:lpstr>
      <vt:lpstr>EnergySaving Inside</vt:lpstr>
      <vt:lpstr>EnergySaving Cover Master</vt:lpstr>
      <vt:lpstr>Texas Leads the Nation in Cost-Effective Energy Savings Potential  </vt:lpstr>
      <vt:lpstr>PowerPoint Presentation</vt:lpstr>
      <vt:lpstr>Electric System Losses = EE Multiplier</vt:lpstr>
      <vt:lpstr>PowerPoint Presentation</vt:lpstr>
      <vt:lpstr>ACEEE State Energy Efficiency Scorecard 2017</vt:lpstr>
      <vt:lpstr>Capturing Energy Efficiency Savings is Feasible</vt:lpstr>
      <vt:lpstr>Total Economic Electricity Savings Potential (2016-2035) by State (million MWh)</vt:lpstr>
      <vt:lpstr>2008 Itron Study for PUCT</vt:lpstr>
      <vt:lpstr>2008 Itron Study for PUCT</vt:lpstr>
      <vt:lpstr>State-Level Economic Industrial Energy Savings Estimates (All Fuels)</vt:lpstr>
      <vt:lpstr>Estimated On-Site Technical Potential by State from Combined Heat and Power (CHP) (MW) Ind. &amp; Comm. Bldgs.</vt:lpstr>
      <vt:lpstr>Estimated Achievable Potential Energy Savings by State (2010-2040) Building Energy Codes (Trillion Btu) Res. &amp; Comm. Bldgs.</vt:lpstr>
      <vt:lpstr>Residential Single-Family Detached Existing Housing: Economic Potential Electricity Savings (2012-2042)</vt:lpstr>
      <vt:lpstr>Summary: Texas is Leaving Lots of Cost-Effective Savings on the Table</vt:lpstr>
    </vt:vector>
  </TitlesOfParts>
  <Company>Texas Comptroller of Public Accounts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 Taylor</dc:creator>
  <cp:lastModifiedBy>Dub Taylor</cp:lastModifiedBy>
  <cp:revision>38</cp:revision>
  <dcterms:created xsi:type="dcterms:W3CDTF">2017-10-30T19:59:28Z</dcterms:created>
  <dcterms:modified xsi:type="dcterms:W3CDTF">2017-11-17T17:03:39Z</dcterms:modified>
</cp:coreProperties>
</file>