
<file path=[Content_Types].xml><?xml version="1.0" encoding="utf-8"?>
<Types xmlns="http://schemas.openxmlformats.org/package/2006/content-types">
  <Default Extension="png" ContentType="image/png"/>
  <Default Extension="jpeg" ContentType="image/jpeg"/>
  <Default Extension="wmf" ContentType="image/x-w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63" r:id="rId2"/>
    <p:sldMasterId id="2147483676" r:id="rId3"/>
  </p:sldMasterIdLst>
  <p:notesMasterIdLst>
    <p:notesMasterId r:id="rId15"/>
  </p:notesMasterIdLst>
  <p:handoutMasterIdLst>
    <p:handoutMasterId r:id="rId16"/>
  </p:handoutMasterIdLst>
  <p:sldIdLst>
    <p:sldId id="367" r:id="rId4"/>
    <p:sldId id="378" r:id="rId5"/>
    <p:sldId id="375" r:id="rId6"/>
    <p:sldId id="379" r:id="rId7"/>
    <p:sldId id="384" r:id="rId8"/>
    <p:sldId id="382" r:id="rId9"/>
    <p:sldId id="387" r:id="rId10"/>
    <p:sldId id="388" r:id="rId11"/>
    <p:sldId id="390" r:id="rId12"/>
    <p:sldId id="394" r:id="rId13"/>
    <p:sldId id="369" r:id="rId14"/>
  </p:sldIdLst>
  <p:sldSz cx="9144000" cy="6858000" type="screen4x3"/>
  <p:notesSz cx="6858000" cy="9180513"/>
  <p:defaultTextStyle>
    <a:defPPr>
      <a:defRPr lang="en-US"/>
    </a:defPPr>
    <a:lvl1pPr algn="l" rtl="0" fontAlgn="base">
      <a:spcBef>
        <a:spcPct val="0"/>
      </a:spcBef>
      <a:spcAft>
        <a:spcPct val="0"/>
      </a:spcAft>
      <a:defRPr b="1" kern="1200">
        <a:solidFill>
          <a:schemeClr val="tx1"/>
        </a:solidFill>
        <a:latin typeface="Times New Roman" pitchFamily="18" charset="0"/>
        <a:ea typeface="+mn-ea"/>
        <a:cs typeface="+mn-cs"/>
      </a:defRPr>
    </a:lvl1pPr>
    <a:lvl2pPr marL="457200" algn="l" rtl="0" fontAlgn="base">
      <a:spcBef>
        <a:spcPct val="0"/>
      </a:spcBef>
      <a:spcAft>
        <a:spcPct val="0"/>
      </a:spcAft>
      <a:defRPr b="1" kern="1200">
        <a:solidFill>
          <a:schemeClr val="tx1"/>
        </a:solidFill>
        <a:latin typeface="Times New Roman" pitchFamily="18" charset="0"/>
        <a:ea typeface="+mn-ea"/>
        <a:cs typeface="+mn-cs"/>
      </a:defRPr>
    </a:lvl2pPr>
    <a:lvl3pPr marL="914400" algn="l" rtl="0" fontAlgn="base">
      <a:spcBef>
        <a:spcPct val="0"/>
      </a:spcBef>
      <a:spcAft>
        <a:spcPct val="0"/>
      </a:spcAft>
      <a:defRPr b="1" kern="1200">
        <a:solidFill>
          <a:schemeClr val="tx1"/>
        </a:solidFill>
        <a:latin typeface="Times New Roman" pitchFamily="18" charset="0"/>
        <a:ea typeface="+mn-ea"/>
        <a:cs typeface="+mn-cs"/>
      </a:defRPr>
    </a:lvl3pPr>
    <a:lvl4pPr marL="1371600" algn="l" rtl="0" fontAlgn="base">
      <a:spcBef>
        <a:spcPct val="0"/>
      </a:spcBef>
      <a:spcAft>
        <a:spcPct val="0"/>
      </a:spcAft>
      <a:defRPr b="1" kern="1200">
        <a:solidFill>
          <a:schemeClr val="tx1"/>
        </a:solidFill>
        <a:latin typeface="Times New Roman" pitchFamily="18" charset="0"/>
        <a:ea typeface="+mn-ea"/>
        <a:cs typeface="+mn-cs"/>
      </a:defRPr>
    </a:lvl4pPr>
    <a:lvl5pPr marL="1828800" algn="l" rtl="0" fontAlgn="base">
      <a:spcBef>
        <a:spcPct val="0"/>
      </a:spcBef>
      <a:spcAft>
        <a:spcPct val="0"/>
      </a:spcAft>
      <a:defRPr b="1" kern="1200">
        <a:solidFill>
          <a:schemeClr val="tx1"/>
        </a:solidFill>
        <a:latin typeface="Times New Roman" pitchFamily="18" charset="0"/>
        <a:ea typeface="+mn-ea"/>
        <a:cs typeface="+mn-cs"/>
      </a:defRPr>
    </a:lvl5pPr>
    <a:lvl6pPr marL="2286000" algn="l" defTabSz="914400" rtl="0" eaLnBrk="1" latinLnBrk="0" hangingPunct="1">
      <a:defRPr b="1" kern="1200">
        <a:solidFill>
          <a:schemeClr val="tx1"/>
        </a:solidFill>
        <a:latin typeface="Times New Roman" pitchFamily="18" charset="0"/>
        <a:ea typeface="+mn-ea"/>
        <a:cs typeface="+mn-cs"/>
      </a:defRPr>
    </a:lvl6pPr>
    <a:lvl7pPr marL="2743200" algn="l" defTabSz="914400" rtl="0" eaLnBrk="1" latinLnBrk="0" hangingPunct="1">
      <a:defRPr b="1" kern="1200">
        <a:solidFill>
          <a:schemeClr val="tx1"/>
        </a:solidFill>
        <a:latin typeface="Times New Roman" pitchFamily="18" charset="0"/>
        <a:ea typeface="+mn-ea"/>
        <a:cs typeface="+mn-cs"/>
      </a:defRPr>
    </a:lvl7pPr>
    <a:lvl8pPr marL="3200400" algn="l" defTabSz="914400" rtl="0" eaLnBrk="1" latinLnBrk="0" hangingPunct="1">
      <a:defRPr b="1" kern="1200">
        <a:solidFill>
          <a:schemeClr val="tx1"/>
        </a:solidFill>
        <a:latin typeface="Times New Roman" pitchFamily="18" charset="0"/>
        <a:ea typeface="+mn-ea"/>
        <a:cs typeface="+mn-cs"/>
      </a:defRPr>
    </a:lvl8pPr>
    <a:lvl9pPr marL="3657600" algn="l" defTabSz="914400" rtl="0" eaLnBrk="1" latinLnBrk="0" hangingPunct="1">
      <a:defRPr b="1"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FF3300"/>
    <a:srgbClr val="EAEAEA"/>
    <a:srgbClr val="008000"/>
    <a:srgbClr val="000099"/>
    <a:srgbClr val="FFFF66"/>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0" autoAdjust="0"/>
    <p:restoredTop sz="98990" autoAdjust="0"/>
  </p:normalViewPr>
  <p:slideViewPr>
    <p:cSldViewPr>
      <p:cViewPr>
        <p:scale>
          <a:sx n="100" d="100"/>
          <a:sy n="100" d="100"/>
        </p:scale>
        <p:origin x="-360" y="-384"/>
      </p:cViewPr>
      <p:guideLst>
        <p:guide orient="horz" pos="2160"/>
        <p:guide pos="2880"/>
      </p:guideLst>
    </p:cSldViewPr>
  </p:slideViewPr>
  <p:outlineViewPr>
    <p:cViewPr>
      <p:scale>
        <a:sx n="50" d="100"/>
        <a:sy n="50" d="100"/>
      </p:scale>
      <p:origin x="0" y="7205"/>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3388"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defTabSz="925513">
              <a:defRPr sz="1200" b="0"/>
            </a:lvl1pPr>
          </a:lstStyle>
          <a:p>
            <a:pPr>
              <a:defRPr/>
            </a:pPr>
            <a:endParaRPr lang="en-US"/>
          </a:p>
        </p:txBody>
      </p:sp>
      <p:sp>
        <p:nvSpPr>
          <p:cNvPr id="20483" name="Rectangle 3"/>
          <p:cNvSpPr>
            <a:spLocks noGrp="1" noChangeArrowheads="1"/>
          </p:cNvSpPr>
          <p:nvPr>
            <p:ph type="dt" sz="quarter" idx="1"/>
          </p:nvPr>
        </p:nvSpPr>
        <p:spPr bwMode="auto">
          <a:xfrm>
            <a:off x="3884613" y="0"/>
            <a:ext cx="2973387"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algn="r" defTabSz="925513">
              <a:defRPr sz="1200" b="0"/>
            </a:lvl1pPr>
          </a:lstStyle>
          <a:p>
            <a:pPr>
              <a:defRPr/>
            </a:pPr>
            <a:endParaRPr lang="en-US"/>
          </a:p>
        </p:txBody>
      </p:sp>
      <p:sp>
        <p:nvSpPr>
          <p:cNvPr id="20484" name="Rectangle 4"/>
          <p:cNvSpPr>
            <a:spLocks noGrp="1" noChangeArrowheads="1"/>
          </p:cNvSpPr>
          <p:nvPr>
            <p:ph type="ftr" sz="quarter" idx="2"/>
          </p:nvPr>
        </p:nvSpPr>
        <p:spPr bwMode="auto">
          <a:xfrm>
            <a:off x="0" y="8721725"/>
            <a:ext cx="2973388"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defTabSz="925513">
              <a:defRPr sz="1200" b="0"/>
            </a:lvl1pPr>
          </a:lstStyle>
          <a:p>
            <a:pPr>
              <a:defRPr/>
            </a:pPr>
            <a:endParaRPr lang="en-US"/>
          </a:p>
        </p:txBody>
      </p:sp>
      <p:sp>
        <p:nvSpPr>
          <p:cNvPr id="20485" name="Rectangle 5"/>
          <p:cNvSpPr>
            <a:spLocks noGrp="1" noChangeArrowheads="1"/>
          </p:cNvSpPr>
          <p:nvPr>
            <p:ph type="sldNum" sz="quarter" idx="3"/>
          </p:nvPr>
        </p:nvSpPr>
        <p:spPr bwMode="auto">
          <a:xfrm>
            <a:off x="3884613" y="8721725"/>
            <a:ext cx="2973387"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algn="r" defTabSz="925513">
              <a:defRPr sz="1200" b="0"/>
            </a:lvl1pPr>
          </a:lstStyle>
          <a:p>
            <a:pPr>
              <a:defRPr/>
            </a:pPr>
            <a:fld id="{AC59E325-52FC-4B5A-9149-BF9BB67BD648}" type="slidenum">
              <a:rPr lang="en-US"/>
              <a:pPr>
                <a:defRPr/>
              </a:pPr>
              <a:t>‹#›</a:t>
            </a:fld>
            <a:endParaRPr lang="en-US" dirty="0"/>
          </a:p>
        </p:txBody>
      </p:sp>
    </p:spTree>
    <p:extLst>
      <p:ext uri="{BB962C8B-B14F-4D97-AF65-F5344CB8AC3E}">
        <p14:creationId xmlns:p14="http://schemas.microsoft.com/office/powerpoint/2010/main" val="34354838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3388"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defTabSz="925513">
              <a:defRPr sz="1200" b="0"/>
            </a:lvl1pPr>
          </a:lstStyle>
          <a:p>
            <a:pPr>
              <a:defRPr/>
            </a:pPr>
            <a:endParaRPr lang="en-US"/>
          </a:p>
        </p:txBody>
      </p:sp>
      <p:sp>
        <p:nvSpPr>
          <p:cNvPr id="36867" name="Rectangle 3"/>
          <p:cNvSpPr>
            <a:spLocks noGrp="1" noChangeArrowheads="1"/>
          </p:cNvSpPr>
          <p:nvPr>
            <p:ph type="dt" idx="1"/>
          </p:nvPr>
        </p:nvSpPr>
        <p:spPr bwMode="auto">
          <a:xfrm>
            <a:off x="3884613" y="0"/>
            <a:ext cx="2973387"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algn="r" defTabSz="925513">
              <a:defRPr sz="1200" b="0"/>
            </a:lvl1pPr>
          </a:lstStyle>
          <a:p>
            <a:pPr>
              <a:defRPr/>
            </a:pPr>
            <a:endParaRPr lang="en-US"/>
          </a:p>
        </p:txBody>
      </p:sp>
      <p:sp>
        <p:nvSpPr>
          <p:cNvPr id="8196" name="Rectangle 4"/>
          <p:cNvSpPr>
            <a:spLocks noGrp="1" noRot="1" noChangeAspect="1" noChangeArrowheads="1" noTextEdit="1"/>
          </p:cNvSpPr>
          <p:nvPr>
            <p:ph type="sldImg" idx="2"/>
          </p:nvPr>
        </p:nvSpPr>
        <p:spPr bwMode="auto">
          <a:xfrm>
            <a:off x="1138238" y="687388"/>
            <a:ext cx="4592637" cy="3444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914400" y="4360863"/>
            <a:ext cx="5029200" cy="4132262"/>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8721725"/>
            <a:ext cx="2973388"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defTabSz="925513">
              <a:defRPr sz="1200" b="0"/>
            </a:lvl1pPr>
          </a:lstStyle>
          <a:p>
            <a:pPr>
              <a:defRPr/>
            </a:pPr>
            <a:endParaRPr lang="en-US"/>
          </a:p>
        </p:txBody>
      </p:sp>
      <p:sp>
        <p:nvSpPr>
          <p:cNvPr id="36871" name="Rectangle 7"/>
          <p:cNvSpPr>
            <a:spLocks noGrp="1" noChangeArrowheads="1"/>
          </p:cNvSpPr>
          <p:nvPr>
            <p:ph type="sldNum" sz="quarter" idx="5"/>
          </p:nvPr>
        </p:nvSpPr>
        <p:spPr bwMode="auto">
          <a:xfrm>
            <a:off x="3884613" y="8721725"/>
            <a:ext cx="2973387"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algn="r" defTabSz="925513">
              <a:defRPr sz="1200" b="0"/>
            </a:lvl1pPr>
          </a:lstStyle>
          <a:p>
            <a:pPr>
              <a:defRPr/>
            </a:pPr>
            <a:fld id="{38245C1E-786B-4B6C-9B8F-AD2DE3CCACCB}" type="slidenum">
              <a:rPr lang="en-US"/>
              <a:pPr>
                <a:defRPr/>
              </a:pPr>
              <a:t>‹#›</a:t>
            </a:fld>
            <a:endParaRPr lang="en-US" dirty="0"/>
          </a:p>
        </p:txBody>
      </p:sp>
    </p:spTree>
    <p:extLst>
      <p:ext uri="{BB962C8B-B14F-4D97-AF65-F5344CB8AC3E}">
        <p14:creationId xmlns:p14="http://schemas.microsoft.com/office/powerpoint/2010/main" val="1523320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07D394A-84D6-47DE-BE59-6A4F6CB23A23}" type="slidenum">
              <a:rPr lang="en-US" altLang="en-US">
                <a:solidFill>
                  <a:srgbClr val="000000"/>
                </a:solidFill>
                <a:latin typeface="Times New Roman" pitchFamily="18" charset="0"/>
              </a:rPr>
              <a:pPr eaLnBrk="1" hangingPunct="1">
                <a:spcBef>
                  <a:spcPct val="0"/>
                </a:spcBef>
              </a:pPr>
              <a:t>1</a:t>
            </a:fld>
            <a:endParaRPr lang="en-US" altLang="en-US">
              <a:solidFill>
                <a:srgbClr val="000000"/>
              </a:solidFill>
              <a:latin typeface="Times New Roman" pitchFamily="18" charset="0"/>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6CDBE-B8B6-490F-A5A5-8B3CBF3B3E4C}" type="slidenum">
              <a:rPr lang="en-US"/>
              <a:pPr>
                <a:defRPr/>
              </a:pPr>
              <a:t>‹#›</a:t>
            </a:fld>
            <a:endParaRPr lang="en-US" dirty="0"/>
          </a:p>
        </p:txBody>
      </p:sp>
    </p:spTree>
    <p:extLst>
      <p:ext uri="{BB962C8B-B14F-4D97-AF65-F5344CB8AC3E}">
        <p14:creationId xmlns:p14="http://schemas.microsoft.com/office/powerpoint/2010/main" val="453874592"/>
      </p:ext>
    </p:extLst>
  </p:cSld>
  <p:clrMapOvr>
    <a:masterClrMapping/>
  </p:clrMapOvr>
  <p:transition>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350F3C-01A0-4D9F-924D-BD93A4DB62AF}" type="slidenum">
              <a:rPr lang="en-US"/>
              <a:pPr>
                <a:defRPr/>
              </a:pPr>
              <a:t>‹#›</a:t>
            </a:fld>
            <a:endParaRPr lang="en-US" dirty="0"/>
          </a:p>
        </p:txBody>
      </p:sp>
    </p:spTree>
    <p:extLst>
      <p:ext uri="{BB962C8B-B14F-4D97-AF65-F5344CB8AC3E}">
        <p14:creationId xmlns:p14="http://schemas.microsoft.com/office/powerpoint/2010/main" val="1299458654"/>
      </p:ext>
    </p:extLst>
  </p:cSld>
  <p:clrMapOvr>
    <a:masterClrMapping/>
  </p:clrMapOvr>
  <p:transition>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942106-6161-4A75-AFB2-6ACEAE3FE103}" type="slidenum">
              <a:rPr lang="en-US"/>
              <a:pPr>
                <a:defRPr/>
              </a:pPr>
              <a:t>‹#›</a:t>
            </a:fld>
            <a:endParaRPr lang="en-US" dirty="0"/>
          </a:p>
        </p:txBody>
      </p:sp>
    </p:spTree>
    <p:extLst>
      <p:ext uri="{BB962C8B-B14F-4D97-AF65-F5344CB8AC3E}">
        <p14:creationId xmlns:p14="http://schemas.microsoft.com/office/powerpoint/2010/main" val="1015792707"/>
      </p:ext>
    </p:extLst>
  </p:cSld>
  <p:clrMapOvr>
    <a:masterClrMapping/>
  </p:clrMapOvr>
  <p:transition>
    <p:zoom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64FC583-0679-4513-B57F-E704926315A8}" type="slidenum">
              <a:rPr lang="en-US"/>
              <a:pPr>
                <a:defRPr/>
              </a:pPr>
              <a:t>‹#›</a:t>
            </a:fld>
            <a:endParaRPr lang="en-US"/>
          </a:p>
        </p:txBody>
      </p:sp>
    </p:spTree>
    <p:extLst>
      <p:ext uri="{BB962C8B-B14F-4D97-AF65-F5344CB8AC3E}">
        <p14:creationId xmlns:p14="http://schemas.microsoft.com/office/powerpoint/2010/main" val="3528844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84A082-DAFD-469A-BCF1-753A40DBAF1E}" type="slidenum">
              <a:rPr lang="en-US"/>
              <a:pPr>
                <a:defRPr/>
              </a:pPr>
              <a:t>‹#›</a:t>
            </a:fld>
            <a:endParaRPr lang="en-US"/>
          </a:p>
        </p:txBody>
      </p:sp>
    </p:spTree>
    <p:extLst>
      <p:ext uri="{BB962C8B-B14F-4D97-AF65-F5344CB8AC3E}">
        <p14:creationId xmlns:p14="http://schemas.microsoft.com/office/powerpoint/2010/main" val="294558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EA6590-0B45-4A28-891C-BBA111C6B130}" type="slidenum">
              <a:rPr lang="en-US"/>
              <a:pPr>
                <a:defRPr/>
              </a:pPr>
              <a:t>‹#›</a:t>
            </a:fld>
            <a:endParaRPr lang="en-US"/>
          </a:p>
        </p:txBody>
      </p:sp>
    </p:spTree>
    <p:extLst>
      <p:ext uri="{BB962C8B-B14F-4D97-AF65-F5344CB8AC3E}">
        <p14:creationId xmlns:p14="http://schemas.microsoft.com/office/powerpoint/2010/main" val="2650890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503EA22-1120-4C43-9C19-08778E8B69EE}" type="slidenum">
              <a:rPr lang="en-US"/>
              <a:pPr>
                <a:defRPr/>
              </a:pPr>
              <a:t>‹#›</a:t>
            </a:fld>
            <a:endParaRPr lang="en-US"/>
          </a:p>
        </p:txBody>
      </p:sp>
    </p:spTree>
    <p:extLst>
      <p:ext uri="{BB962C8B-B14F-4D97-AF65-F5344CB8AC3E}">
        <p14:creationId xmlns:p14="http://schemas.microsoft.com/office/powerpoint/2010/main" val="2271558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DF39926-67CD-4DEA-94B6-58D05F2EB460}" type="slidenum">
              <a:rPr lang="en-US"/>
              <a:pPr>
                <a:defRPr/>
              </a:pPr>
              <a:t>‹#›</a:t>
            </a:fld>
            <a:endParaRPr lang="en-US"/>
          </a:p>
        </p:txBody>
      </p:sp>
    </p:spTree>
    <p:extLst>
      <p:ext uri="{BB962C8B-B14F-4D97-AF65-F5344CB8AC3E}">
        <p14:creationId xmlns:p14="http://schemas.microsoft.com/office/powerpoint/2010/main" val="22011516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F5AA58F-D44F-41E8-9FAA-B588D22F6198}" type="slidenum">
              <a:rPr lang="en-US"/>
              <a:pPr>
                <a:defRPr/>
              </a:pPr>
              <a:t>‹#›</a:t>
            </a:fld>
            <a:endParaRPr lang="en-US"/>
          </a:p>
        </p:txBody>
      </p:sp>
    </p:spTree>
    <p:extLst>
      <p:ext uri="{BB962C8B-B14F-4D97-AF65-F5344CB8AC3E}">
        <p14:creationId xmlns:p14="http://schemas.microsoft.com/office/powerpoint/2010/main" val="4064164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734502E-91A8-4528-A829-9031CF3AFFBB}" type="slidenum">
              <a:rPr lang="en-US"/>
              <a:pPr>
                <a:defRPr/>
              </a:pPr>
              <a:t>‹#›</a:t>
            </a:fld>
            <a:endParaRPr lang="en-US"/>
          </a:p>
        </p:txBody>
      </p:sp>
    </p:spTree>
    <p:extLst>
      <p:ext uri="{BB962C8B-B14F-4D97-AF65-F5344CB8AC3E}">
        <p14:creationId xmlns:p14="http://schemas.microsoft.com/office/powerpoint/2010/main" val="35851995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34F5F6-E3E3-4A6F-81BC-D600EAA2A8B4}" type="slidenum">
              <a:rPr lang="en-US"/>
              <a:pPr>
                <a:defRPr/>
              </a:pPr>
              <a:t>‹#›</a:t>
            </a:fld>
            <a:endParaRPr lang="en-US"/>
          </a:p>
        </p:txBody>
      </p:sp>
    </p:spTree>
    <p:extLst>
      <p:ext uri="{BB962C8B-B14F-4D97-AF65-F5344CB8AC3E}">
        <p14:creationId xmlns:p14="http://schemas.microsoft.com/office/powerpoint/2010/main" val="3849548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6DD851-62C6-4FF1-BB56-7EB595208C34}" type="slidenum">
              <a:rPr lang="en-US"/>
              <a:pPr>
                <a:defRPr/>
              </a:pPr>
              <a:t>‹#›</a:t>
            </a:fld>
            <a:endParaRPr lang="en-US" dirty="0"/>
          </a:p>
        </p:txBody>
      </p:sp>
    </p:spTree>
    <p:extLst>
      <p:ext uri="{BB962C8B-B14F-4D97-AF65-F5344CB8AC3E}">
        <p14:creationId xmlns:p14="http://schemas.microsoft.com/office/powerpoint/2010/main" val="1129994771"/>
      </p:ext>
    </p:extLst>
  </p:cSld>
  <p:clrMapOvr>
    <a:masterClrMapping/>
  </p:clrMapOvr>
  <p:transition>
    <p:zoom dir="in"/>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BCC024-4D37-4BD0-95C9-45B741A04F37}" type="slidenum">
              <a:rPr lang="en-US"/>
              <a:pPr>
                <a:defRPr/>
              </a:pPr>
              <a:t>‹#›</a:t>
            </a:fld>
            <a:endParaRPr lang="en-US"/>
          </a:p>
        </p:txBody>
      </p:sp>
    </p:spTree>
    <p:extLst>
      <p:ext uri="{BB962C8B-B14F-4D97-AF65-F5344CB8AC3E}">
        <p14:creationId xmlns:p14="http://schemas.microsoft.com/office/powerpoint/2010/main" val="26823360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071136-6107-4C1D-BD30-A73A0AE573FB}" type="slidenum">
              <a:rPr lang="en-US"/>
              <a:pPr>
                <a:defRPr/>
              </a:pPr>
              <a:t>‹#›</a:t>
            </a:fld>
            <a:endParaRPr lang="en-US"/>
          </a:p>
        </p:txBody>
      </p:sp>
    </p:spTree>
    <p:extLst>
      <p:ext uri="{BB962C8B-B14F-4D97-AF65-F5344CB8AC3E}">
        <p14:creationId xmlns:p14="http://schemas.microsoft.com/office/powerpoint/2010/main" val="39171854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A8B7FC-4ED9-4837-AC46-DF263E928EA2}" type="slidenum">
              <a:rPr lang="en-US"/>
              <a:pPr>
                <a:defRPr/>
              </a:pPr>
              <a:t>‹#›</a:t>
            </a:fld>
            <a:endParaRPr lang="en-US"/>
          </a:p>
        </p:txBody>
      </p:sp>
    </p:spTree>
    <p:extLst>
      <p:ext uri="{BB962C8B-B14F-4D97-AF65-F5344CB8AC3E}">
        <p14:creationId xmlns:p14="http://schemas.microsoft.com/office/powerpoint/2010/main" val="38960467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06C73F8-1E3B-47D7-9760-263BA84F59C9}" type="slidenum">
              <a:rPr lang="en-US"/>
              <a:pPr>
                <a:defRPr/>
              </a:pPr>
              <a:t>‹#›</a:t>
            </a:fld>
            <a:endParaRPr lang="en-US"/>
          </a:p>
        </p:txBody>
      </p:sp>
    </p:spTree>
    <p:extLst>
      <p:ext uri="{BB962C8B-B14F-4D97-AF65-F5344CB8AC3E}">
        <p14:creationId xmlns:p14="http://schemas.microsoft.com/office/powerpoint/2010/main" val="11899232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05F4670-5DBD-4008-92E7-E19F0BEB3F2F}" type="slidenum">
              <a:rPr lang="en-US"/>
              <a:pPr>
                <a:defRPr/>
              </a:pPr>
              <a:t>‹#›</a:t>
            </a:fld>
            <a:endParaRPr lang="en-US"/>
          </a:p>
        </p:txBody>
      </p:sp>
    </p:spTree>
    <p:extLst>
      <p:ext uri="{BB962C8B-B14F-4D97-AF65-F5344CB8AC3E}">
        <p14:creationId xmlns:p14="http://schemas.microsoft.com/office/powerpoint/2010/main" val="14730073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6E9479-8F82-4118-BFCC-1F40E29349E2}" type="slidenum">
              <a:rPr lang="en-US"/>
              <a:pPr>
                <a:defRPr/>
              </a:pPr>
              <a:t>‹#›</a:t>
            </a:fld>
            <a:endParaRPr lang="en-US"/>
          </a:p>
        </p:txBody>
      </p:sp>
    </p:spTree>
    <p:extLst>
      <p:ext uri="{BB962C8B-B14F-4D97-AF65-F5344CB8AC3E}">
        <p14:creationId xmlns:p14="http://schemas.microsoft.com/office/powerpoint/2010/main" val="4162560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F5CA08-318B-4F92-9492-5B6B4221DB2C}" type="slidenum">
              <a:rPr lang="en-US"/>
              <a:pPr>
                <a:defRPr/>
              </a:pPr>
              <a:t>‹#›</a:t>
            </a:fld>
            <a:endParaRPr lang="en-US"/>
          </a:p>
        </p:txBody>
      </p:sp>
    </p:spTree>
    <p:extLst>
      <p:ext uri="{BB962C8B-B14F-4D97-AF65-F5344CB8AC3E}">
        <p14:creationId xmlns:p14="http://schemas.microsoft.com/office/powerpoint/2010/main" val="14607208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6FC3DDD-ED95-46B8-866E-6F4836A13B11}" type="slidenum">
              <a:rPr lang="en-US"/>
              <a:pPr>
                <a:defRPr/>
              </a:pPr>
              <a:t>‹#›</a:t>
            </a:fld>
            <a:endParaRPr lang="en-US"/>
          </a:p>
        </p:txBody>
      </p:sp>
    </p:spTree>
    <p:extLst>
      <p:ext uri="{BB962C8B-B14F-4D97-AF65-F5344CB8AC3E}">
        <p14:creationId xmlns:p14="http://schemas.microsoft.com/office/powerpoint/2010/main" val="25116306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BC508D7-BA96-4A66-BD03-0CBBAD118DD5}" type="slidenum">
              <a:rPr lang="en-US"/>
              <a:pPr>
                <a:defRPr/>
              </a:pPr>
              <a:t>‹#›</a:t>
            </a:fld>
            <a:endParaRPr lang="en-US"/>
          </a:p>
        </p:txBody>
      </p:sp>
    </p:spTree>
    <p:extLst>
      <p:ext uri="{BB962C8B-B14F-4D97-AF65-F5344CB8AC3E}">
        <p14:creationId xmlns:p14="http://schemas.microsoft.com/office/powerpoint/2010/main" val="33837633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D8BA748-1F16-4BFC-9C49-1FCF25EB69B7}" type="slidenum">
              <a:rPr lang="en-US"/>
              <a:pPr>
                <a:defRPr/>
              </a:pPr>
              <a:t>‹#›</a:t>
            </a:fld>
            <a:endParaRPr lang="en-US"/>
          </a:p>
        </p:txBody>
      </p:sp>
    </p:spTree>
    <p:extLst>
      <p:ext uri="{BB962C8B-B14F-4D97-AF65-F5344CB8AC3E}">
        <p14:creationId xmlns:p14="http://schemas.microsoft.com/office/powerpoint/2010/main" val="857479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8AA0EF-0C73-43B5-9078-F55A1D4F8D6B}" type="slidenum">
              <a:rPr lang="en-US"/>
              <a:pPr>
                <a:defRPr/>
              </a:pPr>
              <a:t>‹#›</a:t>
            </a:fld>
            <a:endParaRPr lang="en-US" dirty="0"/>
          </a:p>
        </p:txBody>
      </p:sp>
    </p:spTree>
    <p:extLst>
      <p:ext uri="{BB962C8B-B14F-4D97-AF65-F5344CB8AC3E}">
        <p14:creationId xmlns:p14="http://schemas.microsoft.com/office/powerpoint/2010/main" val="2732260854"/>
      </p:ext>
    </p:extLst>
  </p:cSld>
  <p:clrMapOvr>
    <a:masterClrMapping/>
  </p:clrMapOvr>
  <p:transition>
    <p:zoom dir="in"/>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9D24F9D-8EFC-41BB-8EF5-C1FFB68BE931}" type="slidenum">
              <a:rPr lang="en-US"/>
              <a:pPr>
                <a:defRPr/>
              </a:pPr>
              <a:t>‹#›</a:t>
            </a:fld>
            <a:endParaRPr lang="en-US"/>
          </a:p>
        </p:txBody>
      </p:sp>
    </p:spTree>
    <p:extLst>
      <p:ext uri="{BB962C8B-B14F-4D97-AF65-F5344CB8AC3E}">
        <p14:creationId xmlns:p14="http://schemas.microsoft.com/office/powerpoint/2010/main" val="27111179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0C1CAA-C21C-43D8-B1F0-8CF532775CD8}" type="slidenum">
              <a:rPr lang="en-US"/>
              <a:pPr>
                <a:defRPr/>
              </a:pPr>
              <a:t>‹#›</a:t>
            </a:fld>
            <a:endParaRPr lang="en-US"/>
          </a:p>
        </p:txBody>
      </p:sp>
    </p:spTree>
    <p:extLst>
      <p:ext uri="{BB962C8B-B14F-4D97-AF65-F5344CB8AC3E}">
        <p14:creationId xmlns:p14="http://schemas.microsoft.com/office/powerpoint/2010/main" val="6969959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42F7F55-3ABA-4EFD-BE55-E332C295F4AC}" type="slidenum">
              <a:rPr lang="en-US"/>
              <a:pPr>
                <a:defRPr/>
              </a:pPr>
              <a:t>‹#›</a:t>
            </a:fld>
            <a:endParaRPr lang="en-US"/>
          </a:p>
        </p:txBody>
      </p:sp>
    </p:spTree>
    <p:extLst>
      <p:ext uri="{BB962C8B-B14F-4D97-AF65-F5344CB8AC3E}">
        <p14:creationId xmlns:p14="http://schemas.microsoft.com/office/powerpoint/2010/main" val="3927860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59F65E-61FA-43A7-8F90-91A0AFD8969F}" type="slidenum">
              <a:rPr lang="en-US"/>
              <a:pPr>
                <a:defRPr/>
              </a:pPr>
              <a:t>‹#›</a:t>
            </a:fld>
            <a:endParaRPr lang="en-US"/>
          </a:p>
        </p:txBody>
      </p:sp>
    </p:spTree>
    <p:extLst>
      <p:ext uri="{BB962C8B-B14F-4D97-AF65-F5344CB8AC3E}">
        <p14:creationId xmlns:p14="http://schemas.microsoft.com/office/powerpoint/2010/main" val="3955141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CDB467-09BE-4E5D-B289-08DEC0548BE4}" type="slidenum">
              <a:rPr lang="en-US"/>
              <a:pPr>
                <a:defRPr/>
              </a:pPr>
              <a:t>‹#›</a:t>
            </a:fld>
            <a:endParaRPr lang="en-US"/>
          </a:p>
        </p:txBody>
      </p:sp>
    </p:spTree>
    <p:extLst>
      <p:ext uri="{BB962C8B-B14F-4D97-AF65-F5344CB8AC3E}">
        <p14:creationId xmlns:p14="http://schemas.microsoft.com/office/powerpoint/2010/main" val="416651270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FD215C4-7D49-4ADE-A53E-474382352C97}" type="slidenum">
              <a:rPr lang="en-US"/>
              <a:pPr>
                <a:defRPr/>
              </a:pPr>
              <a:t>‹#›</a:t>
            </a:fld>
            <a:endParaRPr lang="en-US"/>
          </a:p>
        </p:txBody>
      </p:sp>
    </p:spTree>
    <p:extLst>
      <p:ext uri="{BB962C8B-B14F-4D97-AF65-F5344CB8AC3E}">
        <p14:creationId xmlns:p14="http://schemas.microsoft.com/office/powerpoint/2010/main" val="923664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19A93E0-A738-4513-8709-D0688C4B5326}" type="slidenum">
              <a:rPr lang="en-US"/>
              <a:pPr>
                <a:defRPr/>
              </a:pPr>
              <a:t>‹#›</a:t>
            </a:fld>
            <a:endParaRPr lang="en-US" dirty="0"/>
          </a:p>
        </p:txBody>
      </p:sp>
    </p:spTree>
    <p:extLst>
      <p:ext uri="{BB962C8B-B14F-4D97-AF65-F5344CB8AC3E}">
        <p14:creationId xmlns:p14="http://schemas.microsoft.com/office/powerpoint/2010/main" val="1333030092"/>
      </p:ext>
    </p:extLst>
  </p:cSld>
  <p:clrMapOvr>
    <a:masterClrMapping/>
  </p:clrMapOvr>
  <p:transition>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570ACD3-ABDD-4CBC-BBFA-6F9B73C70E34}" type="slidenum">
              <a:rPr lang="en-US"/>
              <a:pPr>
                <a:defRPr/>
              </a:pPr>
              <a:t>‹#›</a:t>
            </a:fld>
            <a:endParaRPr lang="en-US" dirty="0"/>
          </a:p>
        </p:txBody>
      </p:sp>
    </p:spTree>
    <p:extLst>
      <p:ext uri="{BB962C8B-B14F-4D97-AF65-F5344CB8AC3E}">
        <p14:creationId xmlns:p14="http://schemas.microsoft.com/office/powerpoint/2010/main" val="3183959299"/>
      </p:ext>
    </p:extLst>
  </p:cSld>
  <p:clrMapOvr>
    <a:masterClrMapping/>
  </p:clrMapOvr>
  <p:transition>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0AE20EA-DF52-406A-8674-67B4BDBC7835}" type="slidenum">
              <a:rPr lang="en-US"/>
              <a:pPr>
                <a:defRPr/>
              </a:pPr>
              <a:t>‹#›</a:t>
            </a:fld>
            <a:endParaRPr lang="en-US" dirty="0"/>
          </a:p>
        </p:txBody>
      </p:sp>
    </p:spTree>
    <p:extLst>
      <p:ext uri="{BB962C8B-B14F-4D97-AF65-F5344CB8AC3E}">
        <p14:creationId xmlns:p14="http://schemas.microsoft.com/office/powerpoint/2010/main" val="2873286669"/>
      </p:ext>
    </p:extLst>
  </p:cSld>
  <p:clrMapOvr>
    <a:masterClrMapping/>
  </p:clrMapOvr>
  <p:transition>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F7B2733-2904-4451-9A16-670D5F93B05B}" type="slidenum">
              <a:rPr lang="en-US"/>
              <a:pPr>
                <a:defRPr/>
              </a:pPr>
              <a:t>‹#›</a:t>
            </a:fld>
            <a:endParaRPr lang="en-US" dirty="0"/>
          </a:p>
        </p:txBody>
      </p:sp>
    </p:spTree>
    <p:extLst>
      <p:ext uri="{BB962C8B-B14F-4D97-AF65-F5344CB8AC3E}">
        <p14:creationId xmlns:p14="http://schemas.microsoft.com/office/powerpoint/2010/main" val="2019157466"/>
      </p:ext>
    </p:extLst>
  </p:cSld>
  <p:clrMapOvr>
    <a:masterClrMapping/>
  </p:clrMapOvr>
  <p:transition>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576C29-5FB5-46A5-A5A4-DFC7E1348240}" type="slidenum">
              <a:rPr lang="en-US"/>
              <a:pPr>
                <a:defRPr/>
              </a:pPr>
              <a:t>‹#›</a:t>
            </a:fld>
            <a:endParaRPr lang="en-US" dirty="0"/>
          </a:p>
        </p:txBody>
      </p:sp>
    </p:spTree>
    <p:extLst>
      <p:ext uri="{BB962C8B-B14F-4D97-AF65-F5344CB8AC3E}">
        <p14:creationId xmlns:p14="http://schemas.microsoft.com/office/powerpoint/2010/main" val="1216583454"/>
      </p:ext>
    </p:extLst>
  </p:cSld>
  <p:clrMapOvr>
    <a:masterClrMapping/>
  </p:clrMapOvr>
  <p:transition>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38025CA-A408-4646-A837-9C8F18050CD9}" type="slidenum">
              <a:rPr lang="en-US"/>
              <a:pPr>
                <a:defRPr/>
              </a:pPr>
              <a:t>‹#›</a:t>
            </a:fld>
            <a:endParaRPr lang="en-US" dirty="0"/>
          </a:p>
        </p:txBody>
      </p:sp>
    </p:spTree>
    <p:extLst>
      <p:ext uri="{BB962C8B-B14F-4D97-AF65-F5344CB8AC3E}">
        <p14:creationId xmlns:p14="http://schemas.microsoft.com/office/powerpoint/2010/main" val="1143893359"/>
      </p:ext>
    </p:extLst>
  </p:cSld>
  <p:clrMapOvr>
    <a:masterClrMapping/>
  </p:clrMapOvr>
  <p:transition>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ags" Target="../tags/tag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6" Type="http://schemas.openxmlformats.org/officeDocument/2006/relationships/image" Target="../media/image2.jpeg"/><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tags" Target="../tags/tag4.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0"/>
          <p:cNvPicPr>
            <a:picLocks noChangeAspect="1" noChangeArrowheads="1"/>
          </p:cNvPicPr>
          <p:nvPr userDrawn="1"/>
        </p:nvPicPr>
        <p:blipFill>
          <a:blip r:embed="rId13">
            <a:extLst>
              <a:ext uri="{28A0092B-C50C-407E-A947-70E740481C1C}">
                <a14:useLocalDpi xmlns:a14="http://schemas.microsoft.com/office/drawing/2010/main" val="0"/>
              </a:ext>
            </a:extLst>
          </a:blip>
          <a:srcRect r="38637"/>
          <a:stretch>
            <a:fillRect/>
          </a:stretch>
        </p:blipFill>
        <p:spPr bwMode="auto">
          <a:xfrm>
            <a:off x="6057900" y="0"/>
            <a:ext cx="308610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953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mn-lt"/>
              </a:defRPr>
            </a:lvl1pPr>
          </a:lstStyle>
          <a:p>
            <a:pPr>
              <a:defRPr/>
            </a:pPr>
            <a:endParaRPr lang="en-US"/>
          </a:p>
        </p:txBody>
      </p:sp>
      <p:sp>
        <p:nvSpPr>
          <p:cNvPr id="6953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mn-lt"/>
              </a:defRPr>
            </a:lvl1pPr>
          </a:lstStyle>
          <a:p>
            <a:pPr>
              <a:defRPr/>
            </a:pPr>
            <a:endParaRPr lang="en-US"/>
          </a:p>
        </p:txBody>
      </p:sp>
      <p:sp>
        <p:nvSpPr>
          <p:cNvPr id="6953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defRPr>
            </a:lvl1pPr>
          </a:lstStyle>
          <a:p>
            <a:pPr>
              <a:defRPr/>
            </a:pPr>
            <a:fld id="{7DAE339E-26AF-4780-A609-BC007EC8543F}" type="slidenum">
              <a:rPr lang="en-US"/>
              <a:pPr>
                <a:defRPr/>
              </a:pPr>
              <a:t>‹#›</a:t>
            </a:fld>
            <a:endParaRPr lang="en-US" dirty="0"/>
          </a:p>
        </p:txBody>
      </p:sp>
      <p:sp>
        <p:nvSpPr>
          <p:cNvPr id="1032" name="Rectangle 10"/>
          <p:cNvSpPr>
            <a:spLocks noChangeArrowheads="1"/>
          </p:cNvSpPr>
          <p:nvPr userDrawn="1"/>
        </p:nvSpPr>
        <p:spPr bwMode="auto">
          <a:xfrm>
            <a:off x="381000" y="1219200"/>
            <a:ext cx="8305800" cy="76200"/>
          </a:xfrm>
          <a:prstGeom prst="rect">
            <a:avLst/>
          </a:prstGeom>
          <a:gradFill rotWithShape="0">
            <a:gsLst>
              <a:gs pos="0">
                <a:srgbClr val="00475E"/>
              </a:gs>
              <a:gs pos="100000">
                <a:srgbClr val="0099CC"/>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1204" tIns="39889" rIns="81204" bIns="39889" anchor="ctr"/>
          <a:lstStyle>
            <a:lvl1pPr defTabSz="820738" eaLnBrk="0" hangingPunct="0">
              <a:defRPr b="1">
                <a:solidFill>
                  <a:schemeClr val="tx1"/>
                </a:solidFill>
                <a:latin typeface="Times New Roman" pitchFamily="18" charset="0"/>
              </a:defRPr>
            </a:lvl1pPr>
            <a:lvl2pPr marL="742950" indent="-285750" defTabSz="820738" eaLnBrk="0" hangingPunct="0">
              <a:defRPr b="1">
                <a:solidFill>
                  <a:schemeClr val="tx1"/>
                </a:solidFill>
                <a:latin typeface="Times New Roman" pitchFamily="18" charset="0"/>
              </a:defRPr>
            </a:lvl2pPr>
            <a:lvl3pPr marL="1143000" indent="-228600" defTabSz="820738" eaLnBrk="0" hangingPunct="0">
              <a:defRPr b="1">
                <a:solidFill>
                  <a:schemeClr val="tx1"/>
                </a:solidFill>
                <a:latin typeface="Times New Roman" pitchFamily="18" charset="0"/>
              </a:defRPr>
            </a:lvl3pPr>
            <a:lvl4pPr marL="1600200" indent="-228600" defTabSz="820738" eaLnBrk="0" hangingPunct="0">
              <a:defRPr b="1">
                <a:solidFill>
                  <a:schemeClr val="tx1"/>
                </a:solidFill>
                <a:latin typeface="Times New Roman" pitchFamily="18" charset="0"/>
              </a:defRPr>
            </a:lvl4pPr>
            <a:lvl5pPr marL="2057400" indent="-228600" defTabSz="820738" eaLnBrk="0" hangingPunct="0">
              <a:defRPr b="1">
                <a:solidFill>
                  <a:schemeClr val="tx1"/>
                </a:solidFill>
                <a:latin typeface="Times New Roman" pitchFamily="18" charset="0"/>
              </a:defRPr>
            </a:lvl5pPr>
            <a:lvl6pPr marL="2514600" indent="-228600" defTabSz="820738" eaLnBrk="0" fontAlgn="base" hangingPunct="0">
              <a:spcBef>
                <a:spcPct val="0"/>
              </a:spcBef>
              <a:spcAft>
                <a:spcPct val="0"/>
              </a:spcAft>
              <a:defRPr b="1">
                <a:solidFill>
                  <a:schemeClr val="tx1"/>
                </a:solidFill>
                <a:latin typeface="Times New Roman" pitchFamily="18" charset="0"/>
              </a:defRPr>
            </a:lvl6pPr>
            <a:lvl7pPr marL="2971800" indent="-228600" defTabSz="820738" eaLnBrk="0" fontAlgn="base" hangingPunct="0">
              <a:spcBef>
                <a:spcPct val="0"/>
              </a:spcBef>
              <a:spcAft>
                <a:spcPct val="0"/>
              </a:spcAft>
              <a:defRPr b="1">
                <a:solidFill>
                  <a:schemeClr val="tx1"/>
                </a:solidFill>
                <a:latin typeface="Times New Roman" pitchFamily="18" charset="0"/>
              </a:defRPr>
            </a:lvl7pPr>
            <a:lvl8pPr marL="3429000" indent="-228600" defTabSz="820738" eaLnBrk="0" fontAlgn="base" hangingPunct="0">
              <a:spcBef>
                <a:spcPct val="0"/>
              </a:spcBef>
              <a:spcAft>
                <a:spcPct val="0"/>
              </a:spcAft>
              <a:defRPr b="1">
                <a:solidFill>
                  <a:schemeClr val="tx1"/>
                </a:solidFill>
                <a:latin typeface="Times New Roman" pitchFamily="18" charset="0"/>
              </a:defRPr>
            </a:lvl8pPr>
            <a:lvl9pPr marL="3886200" indent="-228600" defTabSz="820738" eaLnBrk="0" fontAlgn="base" hangingPunct="0">
              <a:spcBef>
                <a:spcPct val="0"/>
              </a:spcBef>
              <a:spcAft>
                <a:spcPct val="0"/>
              </a:spcAft>
              <a:defRPr b="1">
                <a:solidFill>
                  <a:schemeClr val="tx1"/>
                </a:solidFill>
                <a:latin typeface="Times New Roman" pitchFamily="18" charset="0"/>
              </a:defRPr>
            </a:lvl9pPr>
          </a:lstStyle>
          <a:p>
            <a:pPr>
              <a:spcBef>
                <a:spcPct val="50000"/>
              </a:spcBef>
              <a:defRPr/>
            </a:pPr>
            <a:endParaRPr lang="en-US" altLang="en-US" sz="2200" b="0" dirty="0" smtClean="0"/>
          </a:p>
        </p:txBody>
      </p:sp>
      <p:sp>
        <p:nvSpPr>
          <p:cNvPr id="1033" name="WordArt 12"/>
          <p:cNvSpPr>
            <a:spLocks noChangeArrowheads="1" noChangeShapeType="1" noTextEdit="1"/>
          </p:cNvSpPr>
          <p:nvPr userDrawn="1"/>
        </p:nvSpPr>
        <p:spPr bwMode="auto">
          <a:xfrm>
            <a:off x="314325" y="228600"/>
            <a:ext cx="1285875" cy="571500"/>
          </a:xfrm>
          <a:prstGeom prst="rect">
            <a:avLst/>
          </a:prstGeom>
        </p:spPr>
        <p:txBody>
          <a:bodyPr wrap="none" fromWordArt="1">
            <a:prstTxWarp prst="textPlain">
              <a:avLst>
                <a:gd name="adj" fmla="val 50000"/>
              </a:avLst>
            </a:prstTxWarp>
          </a:bodyPr>
          <a:lstStyle/>
          <a:p>
            <a:pPr algn="ctr"/>
            <a:r>
              <a:rPr lang="en-US" sz="3600" kern="10">
                <a:ln w="19050">
                  <a:solidFill>
                    <a:srgbClr val="008000"/>
                  </a:solidFill>
                  <a:round/>
                  <a:headEnd/>
                  <a:tailEnd/>
                </a:ln>
                <a:solidFill>
                  <a:srgbClr val="33CCCC"/>
                </a:solidFill>
                <a:effectLst>
                  <a:outerShdw dist="35921" dir="2700000" algn="ctr" rotWithShape="0">
                    <a:srgbClr val="990000"/>
                  </a:outerShdw>
                </a:effectLst>
                <a:latin typeface="Impact"/>
              </a:rPr>
              <a:t>TDTWG</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zoom dir="in"/>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7444"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defRPr>
            </a:lvl1pPr>
          </a:lstStyle>
          <a:p>
            <a:pPr>
              <a:defRPr/>
            </a:pPr>
            <a:endParaRPr lang="en-US" b="0"/>
          </a:p>
        </p:txBody>
      </p:sp>
      <p:sp>
        <p:nvSpPr>
          <p:cNvPr id="317445"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defRPr>
            </a:lvl1pPr>
          </a:lstStyle>
          <a:p>
            <a:pPr>
              <a:defRPr/>
            </a:pPr>
            <a:endParaRPr lang="en-US" b="0"/>
          </a:p>
        </p:txBody>
      </p:sp>
      <p:sp>
        <p:nvSpPr>
          <p:cNvPr id="317446"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defRPr>
            </a:lvl1pPr>
          </a:lstStyle>
          <a:p>
            <a:pPr>
              <a:defRPr/>
            </a:pPr>
            <a:fld id="{F422D3C7-EA04-4C76-8924-B6B556E97F61}" type="slidenum">
              <a:rPr lang="en-US" b="0"/>
              <a:pPr>
                <a:defRPr/>
              </a:pPr>
              <a:t>‹#›</a:t>
            </a:fld>
            <a:endParaRPr lang="en-US" b="0"/>
          </a:p>
        </p:txBody>
      </p:sp>
      <p:pic>
        <p:nvPicPr>
          <p:cNvPr id="2055" name="Picture 7" descr="Copy of Ercot Logo"/>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315200" y="76200"/>
            <a:ext cx="17526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Line 8"/>
          <p:cNvSpPr>
            <a:spLocks noChangeShapeType="1"/>
          </p:cNvSpPr>
          <p:nvPr userDrawn="1">
            <p:custDataLst>
              <p:tags r:id="rId14"/>
            </p:custDataLst>
          </p:nvPr>
        </p:nvSpPr>
        <p:spPr bwMode="auto">
          <a:xfrm flipV="1">
            <a:off x="0" y="981075"/>
            <a:ext cx="9144000" cy="9525"/>
          </a:xfrm>
          <a:prstGeom prst="line">
            <a:avLst/>
          </a:prstGeom>
          <a:noFill/>
          <a:ln w="31750">
            <a:solidFill>
              <a:srgbClr val="008080"/>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
        <p:nvSpPr>
          <p:cNvPr id="2057" name="Line 9"/>
          <p:cNvSpPr>
            <a:spLocks noChangeShapeType="1"/>
          </p:cNvSpPr>
          <p:nvPr userDrawn="1">
            <p:custDataLst>
              <p:tags r:id="rId15"/>
            </p:custDataLst>
          </p:nvPr>
        </p:nvSpPr>
        <p:spPr bwMode="auto">
          <a:xfrm>
            <a:off x="458788" y="6248400"/>
            <a:ext cx="8226425" cy="0"/>
          </a:xfrm>
          <a:prstGeom prst="line">
            <a:avLst/>
          </a:prstGeom>
          <a:noFill/>
          <a:ln w="12700">
            <a:solidFill>
              <a:srgbClr val="00279F"/>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Tree>
    <p:extLst>
      <p:ext uri="{BB962C8B-B14F-4D97-AF65-F5344CB8AC3E}">
        <p14:creationId xmlns:p14="http://schemas.microsoft.com/office/powerpoint/2010/main" val="328387831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7444"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defRPr>
            </a:lvl1pPr>
          </a:lstStyle>
          <a:p>
            <a:pPr>
              <a:defRPr/>
            </a:pPr>
            <a:endParaRPr lang="en-US" b="0"/>
          </a:p>
        </p:txBody>
      </p:sp>
      <p:sp>
        <p:nvSpPr>
          <p:cNvPr id="317445"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defRPr>
            </a:lvl1pPr>
          </a:lstStyle>
          <a:p>
            <a:pPr>
              <a:defRPr/>
            </a:pPr>
            <a:endParaRPr lang="en-US" b="0"/>
          </a:p>
        </p:txBody>
      </p:sp>
      <p:sp>
        <p:nvSpPr>
          <p:cNvPr id="317446"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defRPr>
            </a:lvl1pPr>
          </a:lstStyle>
          <a:p>
            <a:pPr>
              <a:defRPr/>
            </a:pPr>
            <a:fld id="{582415EB-9420-4D29-AD2C-62CB4724C165}" type="slidenum">
              <a:rPr lang="en-US" b="0"/>
              <a:pPr>
                <a:defRPr/>
              </a:pPr>
              <a:t>‹#›</a:t>
            </a:fld>
            <a:endParaRPr lang="en-US" b="0"/>
          </a:p>
        </p:txBody>
      </p:sp>
      <p:pic>
        <p:nvPicPr>
          <p:cNvPr id="3079" name="Picture 7" descr="Copy of Ercot Logo"/>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315200" y="76200"/>
            <a:ext cx="17526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Line 8"/>
          <p:cNvSpPr>
            <a:spLocks noChangeShapeType="1"/>
          </p:cNvSpPr>
          <p:nvPr userDrawn="1">
            <p:custDataLst>
              <p:tags r:id="rId14"/>
            </p:custDataLst>
          </p:nvPr>
        </p:nvSpPr>
        <p:spPr bwMode="auto">
          <a:xfrm flipV="1">
            <a:off x="0" y="981075"/>
            <a:ext cx="9144000" cy="9525"/>
          </a:xfrm>
          <a:prstGeom prst="line">
            <a:avLst/>
          </a:prstGeom>
          <a:noFill/>
          <a:ln w="31750">
            <a:solidFill>
              <a:srgbClr val="008080"/>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
        <p:nvSpPr>
          <p:cNvPr id="3081" name="Line 9"/>
          <p:cNvSpPr>
            <a:spLocks noChangeShapeType="1"/>
          </p:cNvSpPr>
          <p:nvPr userDrawn="1">
            <p:custDataLst>
              <p:tags r:id="rId15"/>
            </p:custDataLst>
          </p:nvPr>
        </p:nvSpPr>
        <p:spPr bwMode="auto">
          <a:xfrm>
            <a:off x="458788" y="6248400"/>
            <a:ext cx="8226425" cy="0"/>
          </a:xfrm>
          <a:prstGeom prst="line">
            <a:avLst/>
          </a:prstGeom>
          <a:noFill/>
          <a:ln w="12700">
            <a:solidFill>
              <a:srgbClr val="00279F"/>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Tree>
    <p:extLst>
      <p:ext uri="{BB962C8B-B14F-4D97-AF65-F5344CB8AC3E}">
        <p14:creationId xmlns:p14="http://schemas.microsoft.com/office/powerpoint/2010/main" val="4096663358"/>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hyperlink" Target="mailto:Flighttesting@ercot.com" TargetMode="Externa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17.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a:xfrm>
            <a:off x="5791200" y="6248400"/>
            <a:ext cx="2895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63F8BC6B-D245-4D3D-ADD6-8D139605027A}" type="slidenum">
              <a:rPr lang="en-US" altLang="en-US" sz="1400" smtClean="0">
                <a:solidFill>
                  <a:srgbClr val="000000"/>
                </a:solidFill>
              </a:rPr>
              <a:pPr eaLnBrk="1" hangingPunct="1">
                <a:spcBef>
                  <a:spcPct val="0"/>
                </a:spcBef>
                <a:buFontTx/>
                <a:buNone/>
              </a:pPr>
              <a:t>1</a:t>
            </a:fld>
            <a:endParaRPr lang="en-US" altLang="en-US" sz="1400" dirty="0" smtClean="0">
              <a:solidFill>
                <a:srgbClr val="000000"/>
              </a:solidFill>
            </a:endParaRPr>
          </a:p>
        </p:txBody>
      </p:sp>
      <p:sp>
        <p:nvSpPr>
          <p:cNvPr id="2051" name="Rectangle 3"/>
          <p:cNvSpPr>
            <a:spLocks noGrp="1" noChangeArrowheads="1"/>
          </p:cNvSpPr>
          <p:nvPr>
            <p:ph type="body" idx="1"/>
          </p:nvPr>
        </p:nvSpPr>
        <p:spPr>
          <a:xfrm>
            <a:off x="762000" y="1600200"/>
            <a:ext cx="7543800" cy="4495800"/>
          </a:xfrm>
        </p:spPr>
        <p:txBody>
          <a:bodyPr/>
          <a:lstStyle/>
          <a:p>
            <a:pPr algn="ctr" eaLnBrk="1" hangingPunct="1">
              <a:lnSpc>
                <a:spcPct val="90000"/>
              </a:lnSpc>
              <a:buFontTx/>
              <a:buNone/>
              <a:defRPr/>
            </a:pPr>
            <a:endParaRPr lang="en-US" altLang="en-US" sz="3600" b="1" dirty="0" smtClean="0">
              <a:solidFill>
                <a:schemeClr val="accent1">
                  <a:lumMod val="50000"/>
                </a:schemeClr>
              </a:solidFill>
              <a:cs typeface="Times New Roman" pitchFamily="18" charset="0"/>
            </a:endParaRPr>
          </a:p>
          <a:p>
            <a:pPr algn="ctr" eaLnBrk="1" hangingPunct="1">
              <a:lnSpc>
                <a:spcPct val="90000"/>
              </a:lnSpc>
              <a:buFontTx/>
              <a:buNone/>
              <a:defRPr/>
            </a:pPr>
            <a:r>
              <a:rPr lang="en-US" altLang="en-US" sz="3600" b="1" dirty="0" smtClean="0">
                <a:solidFill>
                  <a:schemeClr val="accent1">
                    <a:lumMod val="50000"/>
                  </a:schemeClr>
                </a:solidFill>
                <a:cs typeface="Times New Roman" pitchFamily="18" charset="0"/>
              </a:rPr>
              <a:t>NPRR778 Testing </a:t>
            </a:r>
          </a:p>
          <a:p>
            <a:pPr algn="ctr" eaLnBrk="1" hangingPunct="1">
              <a:lnSpc>
                <a:spcPct val="90000"/>
              </a:lnSpc>
              <a:buFontTx/>
              <a:buNone/>
              <a:defRPr/>
            </a:pPr>
            <a:r>
              <a:rPr lang="en-US" altLang="en-US" sz="3600" b="1" dirty="0" smtClean="0">
                <a:solidFill>
                  <a:schemeClr val="accent1">
                    <a:lumMod val="50000"/>
                  </a:schemeClr>
                </a:solidFill>
                <a:cs typeface="Times New Roman" pitchFamily="18" charset="0"/>
              </a:rPr>
              <a:t>Kick-Off Call</a:t>
            </a:r>
          </a:p>
          <a:p>
            <a:pPr algn="ctr" eaLnBrk="1" hangingPunct="1">
              <a:lnSpc>
                <a:spcPct val="90000"/>
              </a:lnSpc>
              <a:buFontTx/>
              <a:buNone/>
              <a:defRPr/>
            </a:pPr>
            <a:endParaRPr lang="en-US" altLang="en-US" sz="2400" b="1" dirty="0" smtClean="0">
              <a:solidFill>
                <a:schemeClr val="accent1">
                  <a:lumMod val="50000"/>
                </a:schemeClr>
              </a:solidFill>
              <a:cs typeface="Times New Roman" pitchFamily="18" charset="0"/>
            </a:endParaRPr>
          </a:p>
          <a:p>
            <a:pPr algn="ctr" eaLnBrk="1" hangingPunct="1">
              <a:lnSpc>
                <a:spcPct val="90000"/>
              </a:lnSpc>
              <a:buFontTx/>
              <a:buNone/>
              <a:defRPr/>
            </a:pPr>
            <a:r>
              <a:rPr lang="en-US" altLang="en-US" b="1" dirty="0" smtClean="0">
                <a:solidFill>
                  <a:schemeClr val="accent1">
                    <a:lumMod val="50000"/>
                  </a:schemeClr>
                </a:solidFill>
                <a:cs typeface="Times New Roman" pitchFamily="18" charset="0"/>
              </a:rPr>
              <a:t>Testing Coordination</a:t>
            </a:r>
          </a:p>
          <a:p>
            <a:pPr algn="ctr" eaLnBrk="1" hangingPunct="1">
              <a:lnSpc>
                <a:spcPct val="90000"/>
              </a:lnSpc>
              <a:buFontTx/>
              <a:buNone/>
              <a:defRPr/>
            </a:pPr>
            <a:endParaRPr lang="en-US" altLang="en-US" sz="2400" b="1" dirty="0" smtClean="0">
              <a:solidFill>
                <a:schemeClr val="accent1">
                  <a:lumMod val="50000"/>
                </a:schemeClr>
              </a:solidFill>
              <a:cs typeface="Times New Roman" pitchFamily="18" charset="0"/>
            </a:endParaRPr>
          </a:p>
          <a:p>
            <a:pPr algn="ctr" eaLnBrk="1" hangingPunct="1">
              <a:lnSpc>
                <a:spcPct val="90000"/>
              </a:lnSpc>
              <a:buFontTx/>
              <a:buNone/>
              <a:defRPr/>
            </a:pPr>
            <a:r>
              <a:rPr lang="en-US" altLang="en-US" sz="2400" b="1" dirty="0" smtClean="0">
                <a:solidFill>
                  <a:schemeClr val="accent1">
                    <a:lumMod val="50000"/>
                  </a:schemeClr>
                </a:solidFill>
                <a:cs typeface="Times New Roman" pitchFamily="18" charset="0"/>
              </a:rPr>
              <a:t>November 15, 2017</a:t>
            </a:r>
          </a:p>
          <a:p>
            <a:pPr algn="ctr" eaLnBrk="1" hangingPunct="1">
              <a:lnSpc>
                <a:spcPct val="90000"/>
              </a:lnSpc>
              <a:buFontTx/>
              <a:buNone/>
              <a:defRPr/>
            </a:pPr>
            <a:endParaRPr lang="en-US" altLang="en-US" sz="2400" b="1" dirty="0" smtClean="0">
              <a:solidFill>
                <a:schemeClr val="accent1">
                  <a:lumMod val="50000"/>
                </a:schemeClr>
              </a:solidFill>
              <a:cs typeface="Times New Roman" pitchFamily="18" charset="0"/>
            </a:endParaRPr>
          </a:p>
        </p:txBody>
      </p:sp>
    </p:spTree>
    <p:extLst>
      <p:ext uri="{BB962C8B-B14F-4D97-AF65-F5344CB8AC3E}">
        <p14:creationId xmlns:p14="http://schemas.microsoft.com/office/powerpoint/2010/main" val="40503628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Key Dates</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10</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4918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buFont typeface="Wingdings" panose="05000000000000000000" pitchFamily="2" charset="2"/>
              <a:buChar char="ü"/>
            </a:pPr>
            <a:r>
              <a:rPr lang="en-US" sz="1600" b="0" dirty="0" smtClean="0"/>
              <a:t>Oct 16, 2017: ERCOT code uploaded to Retail Market Testing Environment (RMTE) available for ad-hoc testing.</a:t>
            </a:r>
            <a:endParaRPr lang="en-US" sz="800" b="0" dirty="0" smtClean="0"/>
          </a:p>
          <a:p>
            <a:pPr marL="342900" indent="-342900">
              <a:buFont typeface="Wingdings" panose="05000000000000000000" pitchFamily="2" charset="2"/>
              <a:buChar char="ü"/>
            </a:pPr>
            <a:r>
              <a:rPr lang="en-US" sz="1600" b="0" dirty="0" smtClean="0"/>
              <a:t>Oct 19, 2017: RMS Workshop – NPRR778</a:t>
            </a:r>
          </a:p>
          <a:p>
            <a:pPr marL="285750" indent="-285750">
              <a:buFont typeface="Wingdings" panose="05000000000000000000" pitchFamily="2" charset="2"/>
              <a:buChar char="ü"/>
            </a:pPr>
            <a:r>
              <a:rPr lang="en-US" sz="1600" b="0" dirty="0" smtClean="0"/>
              <a:t>Nov 1, 2017: Market Notice to include Testing Details; Kick-Off Call reminder; End-to-End coordinated testing sign up reminder</a:t>
            </a:r>
          </a:p>
          <a:p>
            <a:pPr marL="285750" indent="-285750">
              <a:buFont typeface="Wingdings" panose="05000000000000000000" pitchFamily="2" charset="2"/>
              <a:buChar char="ü"/>
            </a:pPr>
            <a:r>
              <a:rPr lang="en-US" sz="1600" b="0" dirty="0" smtClean="0"/>
              <a:t>Nov 10, 2017: End-to-End coordinated testing sign up deadline</a:t>
            </a:r>
            <a:endParaRPr lang="en-US" sz="800" b="0" dirty="0" smtClean="0"/>
          </a:p>
          <a:p>
            <a:pPr marL="342900" indent="-342900">
              <a:buFont typeface="Wingdings" panose="05000000000000000000" pitchFamily="2" charset="2"/>
              <a:buChar char="ü"/>
            </a:pPr>
            <a:r>
              <a:rPr lang="en-US" sz="1600" b="0" dirty="0" smtClean="0"/>
              <a:t>Nov 15, 2017: NPRR778 Testing Kick-Off Call </a:t>
            </a:r>
            <a:endParaRPr lang="en-US" sz="1600" b="0" dirty="0"/>
          </a:p>
          <a:p>
            <a:pPr marL="342900" indent="-342900">
              <a:buFont typeface="+mj-lt"/>
              <a:buAutoNum type="arabicPeriod"/>
            </a:pPr>
            <a:r>
              <a:rPr lang="en-US" sz="1600" dirty="0" smtClean="0"/>
              <a:t>Nov 17, 2017: </a:t>
            </a:r>
            <a:r>
              <a:rPr lang="en-US" sz="1600" b="0" dirty="0" smtClean="0"/>
              <a:t>TDSPs to provide Test Bed ESIIDs to Testing CRs</a:t>
            </a:r>
          </a:p>
          <a:p>
            <a:pPr marL="342900" indent="-342900">
              <a:buFont typeface="+mj-lt"/>
              <a:buAutoNum type="arabicPeriod"/>
            </a:pPr>
            <a:r>
              <a:rPr lang="en-US" sz="1600" dirty="0" smtClean="0"/>
              <a:t>Nov 20 – 24, 2017</a:t>
            </a:r>
            <a:r>
              <a:rPr lang="en-US" sz="1600" b="0" dirty="0" smtClean="0"/>
              <a:t>: CRs to verify RMTE connectivity</a:t>
            </a:r>
            <a:endParaRPr lang="en-US" sz="800" b="0" dirty="0"/>
          </a:p>
          <a:p>
            <a:pPr marL="342900" indent="-342900">
              <a:buFont typeface="+mj-lt"/>
              <a:buAutoNum type="arabicPeriod"/>
            </a:pPr>
            <a:r>
              <a:rPr lang="en-US" sz="1600" dirty="0" smtClean="0">
                <a:solidFill>
                  <a:srgbClr val="003300"/>
                </a:solidFill>
              </a:rPr>
              <a:t>Nov 17 – 27, 2017</a:t>
            </a:r>
            <a:r>
              <a:rPr lang="en-US" sz="1600" b="0" dirty="0" smtClean="0">
                <a:solidFill>
                  <a:srgbClr val="003300"/>
                </a:solidFill>
              </a:rPr>
              <a:t>: CRs to submit 814_16 Move-In to establish ROR for DayPrior002</a:t>
            </a:r>
          </a:p>
          <a:p>
            <a:pPr marL="342900" indent="-342900">
              <a:buFont typeface="+mj-lt"/>
              <a:buAutoNum type="arabicPeriod"/>
            </a:pPr>
            <a:r>
              <a:rPr lang="en-US" sz="1600" dirty="0" smtClean="0">
                <a:solidFill>
                  <a:srgbClr val="FF0000"/>
                </a:solidFill>
              </a:rPr>
              <a:t>Nov 27, 2017: Detailed Script Walkthrough &amp; Testing Schedule Review Prep Call</a:t>
            </a:r>
          </a:p>
          <a:p>
            <a:pPr marL="342900" indent="-342900">
              <a:buFont typeface="+mj-lt"/>
              <a:buAutoNum type="arabicPeriod"/>
            </a:pPr>
            <a:r>
              <a:rPr lang="en-US" sz="1600" dirty="0" smtClean="0">
                <a:solidFill>
                  <a:srgbClr val="FF0000"/>
                </a:solidFill>
              </a:rPr>
              <a:t>Nov 29 – Dec 5, 2017: End-to-end Testing </a:t>
            </a:r>
            <a:endParaRPr lang="en-US" sz="800" dirty="0">
              <a:solidFill>
                <a:srgbClr val="FF0000"/>
              </a:solidFill>
            </a:endParaRPr>
          </a:p>
          <a:p>
            <a:pPr marL="342900" indent="-342900">
              <a:buFont typeface="+mj-lt"/>
              <a:buAutoNum type="arabicPeriod"/>
            </a:pPr>
            <a:r>
              <a:rPr lang="en-US" sz="1600" dirty="0" smtClean="0">
                <a:solidFill>
                  <a:srgbClr val="003300"/>
                </a:solidFill>
              </a:rPr>
              <a:t>Dec 10, 2017</a:t>
            </a:r>
            <a:r>
              <a:rPr lang="en-US" sz="1600" b="0" dirty="0" smtClean="0">
                <a:solidFill>
                  <a:srgbClr val="003300"/>
                </a:solidFill>
              </a:rPr>
              <a:t>: NPRR778/RMGRR139 Go-Live</a:t>
            </a:r>
            <a:endParaRPr lang="en-US" sz="800" b="0" dirty="0" smtClean="0"/>
          </a:p>
          <a:p>
            <a:pPr marL="342900" indent="-342900">
              <a:buFont typeface="+mj-lt"/>
              <a:buAutoNum type="arabicPeriod"/>
            </a:pPr>
            <a:r>
              <a:rPr lang="en-US" sz="1600" dirty="0" smtClean="0"/>
              <a:t>Dec 11, 2017</a:t>
            </a:r>
            <a:r>
              <a:rPr lang="en-US" sz="1600" b="0" dirty="0" smtClean="0"/>
              <a:t>: Market Notice reminder to use 814_08 &amp; 814_12 in lieu of MarkeTrak CWA</a:t>
            </a:r>
            <a:endParaRPr lang="en-US" sz="800" b="0" dirty="0" smtClean="0"/>
          </a:p>
          <a:p>
            <a:pPr marL="342900" indent="-342900">
              <a:buFont typeface="+mj-lt"/>
              <a:buAutoNum type="arabicPeriod"/>
            </a:pPr>
            <a:r>
              <a:rPr lang="en-US" sz="1600" dirty="0" smtClean="0"/>
              <a:t>Feb 1, 2018</a:t>
            </a:r>
            <a:r>
              <a:rPr lang="en-US" sz="1600" b="0" dirty="0" smtClean="0"/>
              <a:t>: Market Notice reminder of TDSP to cease daily support </a:t>
            </a:r>
            <a:r>
              <a:rPr lang="en-US" sz="1600" b="0" dirty="0"/>
              <a:t>of MarkeTrak </a:t>
            </a:r>
            <a:r>
              <a:rPr lang="en-US" sz="1600" b="0" dirty="0" smtClean="0"/>
              <a:t>CWA by March 1, 2018</a:t>
            </a:r>
          </a:p>
          <a:p>
            <a:pPr marL="342900" indent="-342900">
              <a:buFont typeface="+mj-lt"/>
              <a:buAutoNum type="arabicPeriod"/>
            </a:pPr>
            <a:r>
              <a:rPr lang="en-US" sz="1600" dirty="0" smtClean="0">
                <a:solidFill>
                  <a:srgbClr val="FF0000"/>
                </a:solidFill>
              </a:rPr>
              <a:t>Mar 1, 2018: TDSPs to cease daily support of MarkeTrak Cancel w/ Approval</a:t>
            </a:r>
            <a:endParaRPr lang="en-US" sz="1600" dirty="0">
              <a:solidFill>
                <a:srgbClr val="FF0000"/>
              </a:solidFill>
            </a:endParaRPr>
          </a:p>
        </p:txBody>
      </p:sp>
    </p:spTree>
    <p:extLst>
      <p:ext uri="{BB962C8B-B14F-4D97-AF65-F5344CB8AC3E}">
        <p14:creationId xmlns:p14="http://schemas.microsoft.com/office/powerpoint/2010/main" val="33747659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xfrm>
            <a:off x="5791200" y="6248400"/>
            <a:ext cx="2895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81D0BDB3-5CB2-4BCE-BB17-FB327FBD0A59}" type="slidenum">
              <a:rPr lang="en-US" altLang="en-US" sz="1400" smtClean="0">
                <a:solidFill>
                  <a:srgbClr val="000000"/>
                </a:solidFill>
              </a:rPr>
              <a:pPr eaLnBrk="1" hangingPunct="1">
                <a:spcBef>
                  <a:spcPct val="0"/>
                </a:spcBef>
                <a:buFontTx/>
                <a:buNone/>
              </a:pPr>
              <a:t>11</a:t>
            </a:fld>
            <a:endParaRPr lang="en-US" altLang="en-US" sz="1400" dirty="0" smtClean="0">
              <a:solidFill>
                <a:srgbClr val="000000"/>
              </a:solidFill>
            </a:endParaRPr>
          </a:p>
        </p:txBody>
      </p:sp>
      <p:sp>
        <p:nvSpPr>
          <p:cNvPr id="9219" name="Text Box 2"/>
          <p:cNvSpPr txBox="1">
            <a:spLocks noChangeArrowheads="1"/>
          </p:cNvSpPr>
          <p:nvPr/>
        </p:nvSpPr>
        <p:spPr bwMode="auto">
          <a:xfrm>
            <a:off x="2209800" y="41148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en-US" altLang="en-US" sz="1800" b="0" smtClean="0">
              <a:solidFill>
                <a:srgbClr val="000000"/>
              </a:solidFill>
              <a:latin typeface="Times New Roman" pitchFamily="18" charset="0"/>
            </a:endParaRPr>
          </a:p>
        </p:txBody>
      </p:sp>
      <p:pic>
        <p:nvPicPr>
          <p:cNvPr id="9220"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3788" y="1219200"/>
            <a:ext cx="4416425" cy="398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3554858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Agenda</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2</a:t>
            </a:fld>
            <a:endParaRPr lang="en-US" altLang="en-US" sz="1400" smtClean="0">
              <a:solidFill>
                <a:srgbClr val="000000"/>
              </a:solidFill>
            </a:endParaRPr>
          </a:p>
        </p:txBody>
      </p:sp>
      <p:sp>
        <p:nvSpPr>
          <p:cNvPr id="7" name="TextBox 1"/>
          <p:cNvSpPr txBox="1">
            <a:spLocks noChangeArrowheads="1"/>
          </p:cNvSpPr>
          <p:nvPr/>
        </p:nvSpPr>
        <p:spPr bwMode="auto">
          <a:xfrm>
            <a:off x="371998" y="1104371"/>
            <a:ext cx="8342312" cy="4693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buFont typeface="+mj-lt"/>
              <a:buAutoNum type="arabicPeriod"/>
            </a:pPr>
            <a:endParaRPr lang="en-US" sz="1800" b="0" dirty="0" smtClean="0"/>
          </a:p>
          <a:p>
            <a:pPr marL="342900" indent="-342900">
              <a:buFont typeface="+mj-lt"/>
              <a:buAutoNum type="arabicPeriod"/>
            </a:pPr>
            <a:r>
              <a:rPr lang="en-US" sz="1800" b="0" dirty="0" smtClean="0"/>
              <a:t>Antitrust Admonition</a:t>
            </a:r>
          </a:p>
          <a:p>
            <a:pPr marL="342900" indent="-342900">
              <a:buFont typeface="+mj-lt"/>
              <a:buAutoNum type="arabicPeriod"/>
            </a:pPr>
            <a:endParaRPr lang="en-US" sz="800" b="0" dirty="0"/>
          </a:p>
          <a:p>
            <a:pPr marL="342900" indent="-342900">
              <a:buFont typeface="+mj-lt"/>
              <a:buAutoNum type="arabicPeriod"/>
            </a:pPr>
            <a:r>
              <a:rPr lang="en-US" sz="1800" b="0" dirty="0" smtClean="0"/>
              <a:t>Introductions</a:t>
            </a:r>
          </a:p>
          <a:p>
            <a:pPr marL="342900" indent="-342900">
              <a:buFont typeface="+mj-lt"/>
              <a:buAutoNum type="arabicPeriod"/>
            </a:pPr>
            <a:endParaRPr lang="en-US" sz="800" b="0" dirty="0"/>
          </a:p>
          <a:p>
            <a:pPr marL="342900" indent="-342900">
              <a:buFont typeface="+mj-lt"/>
              <a:buAutoNum type="arabicPeriod"/>
            </a:pPr>
            <a:r>
              <a:rPr lang="en-US" sz="1800" b="0" dirty="0" smtClean="0"/>
              <a:t>Background &amp; Purpose</a:t>
            </a:r>
            <a:br>
              <a:rPr lang="en-US" sz="1800" b="0" dirty="0" smtClean="0"/>
            </a:br>
            <a:endParaRPr lang="en-US" sz="1100" b="0" dirty="0" smtClean="0"/>
          </a:p>
          <a:p>
            <a:pPr marL="342900" indent="-342900">
              <a:buFont typeface="+mj-lt"/>
              <a:buAutoNum type="arabicPeriod"/>
            </a:pPr>
            <a:r>
              <a:rPr lang="en-US" sz="1800" b="0" dirty="0" smtClean="0"/>
              <a:t>Connectivity </a:t>
            </a:r>
            <a:r>
              <a:rPr lang="en-US" sz="1800" b="0" dirty="0"/>
              <a:t>to Retail Market Testing Environment (RMTE)</a:t>
            </a:r>
            <a:endParaRPr lang="en-US" sz="1800" b="0" dirty="0" smtClean="0"/>
          </a:p>
          <a:p>
            <a:pPr marL="342900" indent="-342900">
              <a:buFont typeface="+mj-lt"/>
              <a:buAutoNum type="arabicPeriod"/>
            </a:pPr>
            <a:endParaRPr lang="en-US" sz="800" b="0" dirty="0"/>
          </a:p>
          <a:p>
            <a:pPr marL="342900" indent="-342900">
              <a:buFont typeface="+mj-lt"/>
              <a:buAutoNum type="arabicPeriod"/>
            </a:pPr>
            <a:r>
              <a:rPr lang="en-US" sz="1800" b="0" dirty="0"/>
              <a:t>Testing </a:t>
            </a:r>
            <a:r>
              <a:rPr lang="en-US" sz="1800" b="0" dirty="0" smtClean="0"/>
              <a:t>Overview</a:t>
            </a:r>
          </a:p>
          <a:p>
            <a:pPr marL="342900" indent="-342900">
              <a:buFont typeface="+mj-lt"/>
              <a:buAutoNum type="arabicPeriod"/>
            </a:pPr>
            <a:endParaRPr lang="en-US" sz="800" b="0" dirty="0"/>
          </a:p>
          <a:p>
            <a:pPr marL="342900" indent="-342900">
              <a:buFont typeface="+mj-lt"/>
              <a:buAutoNum type="arabicPeriod"/>
            </a:pPr>
            <a:r>
              <a:rPr lang="en-US" sz="1800" b="0" dirty="0" smtClean="0"/>
              <a:t>Testing Details &amp; Test Scripts</a:t>
            </a:r>
            <a:br>
              <a:rPr lang="en-US" sz="1800" b="0" dirty="0" smtClean="0"/>
            </a:br>
            <a:endParaRPr lang="en-US" sz="900" b="0" dirty="0" smtClean="0"/>
          </a:p>
          <a:p>
            <a:pPr marL="342900" indent="-342900">
              <a:buFont typeface="+mj-lt"/>
              <a:buAutoNum type="arabicPeriod"/>
            </a:pPr>
            <a:r>
              <a:rPr lang="en-US" sz="1800" b="0" dirty="0" smtClean="0"/>
              <a:t>Test Script Walkthrough</a:t>
            </a:r>
          </a:p>
          <a:p>
            <a:pPr marL="342900" indent="-342900">
              <a:buFont typeface="+mj-lt"/>
              <a:buAutoNum type="arabicPeriod"/>
            </a:pPr>
            <a:endParaRPr lang="en-US" sz="800" b="0" dirty="0"/>
          </a:p>
          <a:p>
            <a:pPr marL="342900" indent="-342900">
              <a:buFont typeface="+mj-lt"/>
              <a:buAutoNum type="arabicPeriod"/>
            </a:pPr>
            <a:r>
              <a:rPr lang="en-US" sz="1800" b="0" dirty="0" smtClean="0"/>
              <a:t>Key Dates</a:t>
            </a:r>
          </a:p>
          <a:p>
            <a:pPr marL="342900" indent="-342900">
              <a:buFont typeface="+mj-lt"/>
              <a:buAutoNum type="arabicPeriod"/>
            </a:pPr>
            <a:endParaRPr lang="en-US" sz="800" b="0" dirty="0"/>
          </a:p>
          <a:p>
            <a:pPr marL="342900" indent="-342900">
              <a:buFont typeface="+mj-lt"/>
              <a:buAutoNum type="arabicPeriod"/>
            </a:pPr>
            <a:r>
              <a:rPr lang="en-US" sz="1800" b="0" dirty="0" smtClean="0"/>
              <a:t>Q&amp;A</a:t>
            </a:r>
            <a:endParaRPr lang="en-US" sz="1800" b="0" dirty="0"/>
          </a:p>
        </p:txBody>
      </p:sp>
    </p:spTree>
    <p:extLst>
      <p:ext uri="{BB962C8B-B14F-4D97-AF65-F5344CB8AC3E}">
        <p14:creationId xmlns:p14="http://schemas.microsoft.com/office/powerpoint/2010/main" val="29699251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Antitrust Admonition</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3</a:t>
            </a:fld>
            <a:endParaRPr lang="en-US" altLang="en-US" sz="1400" smtClean="0">
              <a:solidFill>
                <a:srgbClr val="000000"/>
              </a:solidFill>
            </a:endParaRPr>
          </a:p>
        </p:txBody>
      </p:sp>
      <p:sp>
        <p:nvSpPr>
          <p:cNvPr id="7" name="TextBox 1"/>
          <p:cNvSpPr txBox="1">
            <a:spLocks noChangeArrowheads="1"/>
          </p:cNvSpPr>
          <p:nvPr/>
        </p:nvSpPr>
        <p:spPr bwMode="auto">
          <a:xfrm>
            <a:off x="371998" y="1104371"/>
            <a:ext cx="8342312" cy="4912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n-US" sz="1800" b="0" dirty="0" smtClean="0"/>
              <a:t>Antitrust </a:t>
            </a:r>
            <a:r>
              <a:rPr lang="en-US" sz="1800" b="0" dirty="0"/>
              <a:t>Admonition </a:t>
            </a:r>
            <a:endParaRPr lang="en-US" sz="1800" b="0" dirty="0" smtClean="0"/>
          </a:p>
          <a:p>
            <a:pPr algn="ctr">
              <a:buNone/>
            </a:pPr>
            <a:endParaRPr lang="en-US" sz="1800" b="0" dirty="0" smtClean="0"/>
          </a:p>
          <a:p>
            <a:pPr>
              <a:buNone/>
            </a:pPr>
            <a:r>
              <a:rPr lang="en-US" sz="1800" b="0" dirty="0" smtClean="0"/>
              <a:t>To </a:t>
            </a:r>
            <a:r>
              <a:rPr lang="en-US" sz="1800" b="0" dirty="0"/>
              <a:t>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1800" b="0" i="1" dirty="0"/>
              <a:t>Statement of Position on Antitrust Issues for Members of ERCOT Committees, Subcommittees, and Working Groups</a:t>
            </a:r>
            <a:r>
              <a:rPr lang="en-US" sz="1800" b="0" dirty="0"/>
              <a:t>, which is posted on the ERCOT website.1 </a:t>
            </a:r>
          </a:p>
          <a:p>
            <a:pPr>
              <a:buNone/>
            </a:pPr>
            <a:endParaRPr lang="en-US" sz="1800" b="0" dirty="0" smtClean="0"/>
          </a:p>
          <a:p>
            <a:pPr>
              <a:buNone/>
            </a:pPr>
            <a:endParaRPr lang="en-US" sz="1800" b="0" dirty="0" smtClean="0"/>
          </a:p>
          <a:p>
            <a:pPr algn="ctr">
              <a:buNone/>
            </a:pPr>
            <a:r>
              <a:rPr lang="en-US" sz="1800" b="0" dirty="0" smtClean="0"/>
              <a:t>Disclaimer </a:t>
            </a:r>
            <a:endParaRPr lang="en-US" sz="1800" b="0" dirty="0"/>
          </a:p>
          <a:p>
            <a:pPr>
              <a:buNone/>
            </a:pPr>
            <a:endParaRPr lang="en-US" sz="1800" b="0" dirty="0" smtClean="0"/>
          </a:p>
          <a:p>
            <a:pPr>
              <a:buNone/>
            </a:pPr>
            <a:r>
              <a:rPr lang="en-US" sz="1800" b="0" dirty="0" smtClean="0"/>
              <a:t>All </a:t>
            </a:r>
            <a:r>
              <a:rPr lang="en-US" sz="1800" b="0" dirty="0"/>
              <a:t>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 </a:t>
            </a:r>
            <a:endParaRPr lang="en-US" sz="1800" dirty="0"/>
          </a:p>
        </p:txBody>
      </p:sp>
    </p:spTree>
    <p:extLst>
      <p:ext uri="{BB962C8B-B14F-4D97-AF65-F5344CB8AC3E}">
        <p14:creationId xmlns:p14="http://schemas.microsoft.com/office/powerpoint/2010/main" val="1151073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Background &amp; Purpose</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4</a:t>
            </a:fld>
            <a:endParaRPr lang="en-US" altLang="en-US" sz="1400" smtClean="0">
              <a:solidFill>
                <a:srgbClr val="000000"/>
              </a:solidFill>
            </a:endParaRPr>
          </a:p>
        </p:txBody>
      </p:sp>
      <p:sp>
        <p:nvSpPr>
          <p:cNvPr id="7" name="TextBox 1"/>
          <p:cNvSpPr txBox="1">
            <a:spLocks noChangeArrowheads="1"/>
          </p:cNvSpPr>
          <p:nvPr/>
        </p:nvSpPr>
        <p:spPr bwMode="auto">
          <a:xfrm>
            <a:off x="485775" y="1104370"/>
            <a:ext cx="8229600" cy="4773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endParaRPr lang="en-US" sz="2400" b="0" dirty="0">
              <a:solidFill>
                <a:srgbClr val="00B050"/>
              </a:solidFill>
            </a:endParaRPr>
          </a:p>
          <a:p>
            <a:pPr algn="ctr">
              <a:buNone/>
            </a:pPr>
            <a:r>
              <a:rPr lang="en-US" sz="2400" b="0" dirty="0" smtClean="0"/>
              <a:t>NPRR778 gives a Competitive </a:t>
            </a:r>
            <a:r>
              <a:rPr lang="en-US" sz="2400" b="0" dirty="0"/>
              <a:t>Retailer </a:t>
            </a:r>
            <a:r>
              <a:rPr lang="en-US" sz="2400" b="0" dirty="0" smtClean="0"/>
              <a:t>the </a:t>
            </a:r>
            <a:r>
              <a:rPr lang="en-US" sz="2400" b="0" dirty="0"/>
              <a:t>ability to send the 814_08 (Cancel) or the 814_12 (Date Change) transactions in lieu of a MarkeTrak Cancel w/ Approval </a:t>
            </a:r>
            <a:r>
              <a:rPr lang="en-US" sz="2400" b="0" dirty="0" smtClean="0"/>
              <a:t>on the day prior to a scheduled Move In, Move Out or Switch.</a:t>
            </a:r>
            <a:endParaRPr lang="en-US" sz="2400" b="0" dirty="0"/>
          </a:p>
          <a:p>
            <a:pPr>
              <a:buNone/>
            </a:pPr>
            <a:endParaRPr lang="en-US" sz="1950" b="0" i="1" dirty="0">
              <a:solidFill>
                <a:srgbClr val="00B050"/>
              </a:solidFill>
            </a:endParaRPr>
          </a:p>
          <a:p>
            <a:pPr>
              <a:buNone/>
            </a:pPr>
            <a:endParaRPr lang="en-US" sz="2000" b="0" dirty="0"/>
          </a:p>
          <a:p>
            <a:pPr algn="ctr">
              <a:buNone/>
            </a:pPr>
            <a:r>
              <a:rPr lang="en-US" sz="2000" b="0" u="sng" dirty="0"/>
              <a:t>REMINDER: </a:t>
            </a:r>
          </a:p>
          <a:p>
            <a:pPr algn="ctr">
              <a:buNone/>
            </a:pPr>
            <a:r>
              <a:rPr lang="en-US" sz="2000" b="0" dirty="0"/>
              <a:t>Following the stabilization period, TDSPs will no longer support day-to-day usage of the Cancel with Approval MarkeTrak subtype </a:t>
            </a:r>
            <a:r>
              <a:rPr lang="en-US" sz="2000" b="0" u="sng" dirty="0">
                <a:solidFill>
                  <a:srgbClr val="FF0000"/>
                </a:solidFill>
              </a:rPr>
              <a:t>after </a:t>
            </a:r>
            <a:br>
              <a:rPr lang="en-US" sz="2000" b="0" u="sng" dirty="0">
                <a:solidFill>
                  <a:srgbClr val="FF0000"/>
                </a:solidFill>
              </a:rPr>
            </a:br>
            <a:r>
              <a:rPr lang="en-US" sz="2000" b="0" u="sng" dirty="0">
                <a:solidFill>
                  <a:srgbClr val="FF0000"/>
                </a:solidFill>
              </a:rPr>
              <a:t>March 1, 2018</a:t>
            </a:r>
            <a:r>
              <a:rPr lang="en-US" sz="2000" b="0" dirty="0"/>
              <a:t> due to the permanent transactional solution being implemented with NPRR778.</a:t>
            </a:r>
            <a:endParaRPr lang="en-US" sz="1800" b="0" dirty="0"/>
          </a:p>
          <a:p>
            <a:pPr>
              <a:buNone/>
            </a:pPr>
            <a:endParaRPr lang="en-US" sz="2000" b="0" dirty="0" smtClean="0"/>
          </a:p>
        </p:txBody>
      </p:sp>
    </p:spTree>
    <p:extLst>
      <p:ext uri="{BB962C8B-B14F-4D97-AF65-F5344CB8AC3E}">
        <p14:creationId xmlns:p14="http://schemas.microsoft.com/office/powerpoint/2010/main" val="216497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Verify Connectivity to RMTE</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5</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5281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endParaRPr lang="en-US" sz="1800" b="0" dirty="0" smtClean="0"/>
          </a:p>
          <a:p>
            <a:pPr>
              <a:buNone/>
            </a:pPr>
            <a:r>
              <a:rPr lang="en-US" sz="2000" b="0" dirty="0" smtClean="0"/>
              <a:t>The RMTE will be used to conduct E2E testing, therefore </a:t>
            </a:r>
            <a:r>
              <a:rPr lang="en-US" sz="2000" b="0" dirty="0" smtClean="0">
                <a:solidFill>
                  <a:srgbClr val="FF0000"/>
                </a:solidFill>
              </a:rPr>
              <a:t>all </a:t>
            </a:r>
            <a:r>
              <a:rPr lang="en-US" sz="2000" b="0" dirty="0">
                <a:solidFill>
                  <a:srgbClr val="FF0000"/>
                </a:solidFill>
              </a:rPr>
              <a:t>testing MPs should validate connectivity to the RMTE prior to November </a:t>
            </a:r>
            <a:r>
              <a:rPr lang="en-US" sz="2000" b="0" dirty="0" smtClean="0">
                <a:solidFill>
                  <a:srgbClr val="FF0000"/>
                </a:solidFill>
              </a:rPr>
              <a:t>20</a:t>
            </a:r>
            <a:r>
              <a:rPr lang="en-US" sz="2000" b="0" dirty="0">
                <a:solidFill>
                  <a:srgbClr val="FF0000"/>
                </a:solidFill>
              </a:rPr>
              <a:t>, 2017</a:t>
            </a:r>
            <a:r>
              <a:rPr lang="en-US" sz="2000" b="0" dirty="0" smtClean="0"/>
              <a:t>.  </a:t>
            </a:r>
          </a:p>
          <a:p>
            <a:pPr>
              <a:buNone/>
            </a:pPr>
            <a:endParaRPr lang="en-US" sz="1800" b="0" dirty="0"/>
          </a:p>
          <a:p>
            <a:pPr marL="342900" indent="-342900">
              <a:buFont typeface="Wingdings" panose="05000000000000000000" pitchFamily="2" charset="2"/>
              <a:buChar char="Ø"/>
            </a:pPr>
            <a:r>
              <a:rPr lang="en-US" sz="2000" b="0" dirty="0" smtClean="0"/>
              <a:t>To confirm connectivity, ERCOT recommends Testing CRs send an 814_01 transaction to the RMTE using a “bogus” ESIID consisting of all 1’s. </a:t>
            </a:r>
            <a:br>
              <a:rPr lang="en-US" sz="2000" b="0" dirty="0" smtClean="0"/>
            </a:br>
            <a:r>
              <a:rPr lang="en-US" sz="2000" b="0" dirty="0" smtClean="0"/>
              <a:t>(example: 1111111111111111)</a:t>
            </a:r>
            <a:br>
              <a:rPr lang="en-US" sz="2000" b="0" dirty="0" smtClean="0"/>
            </a:br>
            <a:endParaRPr lang="en-US" sz="2000" b="0" dirty="0" smtClean="0"/>
          </a:p>
          <a:p>
            <a:pPr marL="1028700" lvl="1">
              <a:buFont typeface="Wingdings" panose="05000000000000000000" pitchFamily="2" charset="2"/>
              <a:buChar char="ü"/>
            </a:pPr>
            <a:r>
              <a:rPr lang="en-US" sz="2000" b="0" dirty="0" smtClean="0"/>
              <a:t>Verified connectivity to RMTE only if </a:t>
            </a:r>
            <a:r>
              <a:rPr lang="en-US" sz="2000" b="0" dirty="0"/>
              <a:t>CR </a:t>
            </a:r>
            <a:r>
              <a:rPr lang="en-US" sz="2000" b="0" dirty="0" smtClean="0"/>
              <a:t>receives:</a:t>
            </a:r>
            <a:br>
              <a:rPr lang="en-US" sz="2000" b="0" dirty="0" smtClean="0"/>
            </a:br>
            <a:r>
              <a:rPr lang="en-US" sz="2000" b="0" dirty="0" smtClean="0"/>
              <a:t>successful </a:t>
            </a:r>
            <a:r>
              <a:rPr lang="en-US" sz="2000" b="0" dirty="0"/>
              <a:t>NAESB response AND 997 </a:t>
            </a:r>
            <a:r>
              <a:rPr lang="en-US" sz="2000" b="0" dirty="0" smtClean="0"/>
              <a:t>acknowledgement.</a:t>
            </a:r>
            <a:endParaRPr lang="en-US" sz="2000" b="0" dirty="0"/>
          </a:p>
          <a:p>
            <a:pPr>
              <a:buNone/>
            </a:pPr>
            <a:endParaRPr lang="en-US" sz="1800" b="0" dirty="0" smtClean="0"/>
          </a:p>
          <a:p>
            <a:pPr>
              <a:buNone/>
            </a:pPr>
            <a:r>
              <a:rPr lang="en-US" sz="2000" b="0" dirty="0" smtClean="0"/>
              <a:t>If cannot connect to </a:t>
            </a:r>
            <a:r>
              <a:rPr lang="en-US" sz="2000" b="0" dirty="0"/>
              <a:t>the </a:t>
            </a:r>
            <a:r>
              <a:rPr lang="en-US" sz="2000" b="0" dirty="0" smtClean="0"/>
              <a:t>RMTE, email </a:t>
            </a:r>
            <a:r>
              <a:rPr lang="en-US" sz="2000" b="0" dirty="0" smtClean="0">
                <a:hlinkClick r:id="rId2"/>
              </a:rPr>
              <a:t>Flighttesting@ercot.com</a:t>
            </a:r>
            <a:r>
              <a:rPr lang="en-US" sz="2000" b="0" dirty="0" smtClean="0"/>
              <a:t> to request troubleshooting assistance.  </a:t>
            </a:r>
            <a:br>
              <a:rPr lang="en-US" sz="2000" b="0" dirty="0" smtClean="0"/>
            </a:br>
            <a:r>
              <a:rPr lang="en-US" sz="2000" b="0" dirty="0" smtClean="0"/>
              <a:t/>
            </a:r>
            <a:br>
              <a:rPr lang="en-US" sz="2000" b="0" dirty="0" smtClean="0"/>
            </a:br>
            <a:r>
              <a:rPr lang="en-US" sz="2000" b="0" dirty="0" smtClean="0"/>
              <a:t>Use </a:t>
            </a:r>
            <a:r>
              <a:rPr lang="en-US" sz="2000" b="0" i="1" dirty="0" smtClean="0"/>
              <a:t>“NPRR778 Connectivity Issue”</a:t>
            </a:r>
            <a:r>
              <a:rPr lang="en-US" sz="2000" b="0" dirty="0" smtClean="0"/>
              <a:t> in subject line.</a:t>
            </a:r>
            <a:endParaRPr lang="en-US" sz="2000" b="0" dirty="0"/>
          </a:p>
        </p:txBody>
      </p:sp>
    </p:spTree>
    <p:extLst>
      <p:ext uri="{BB962C8B-B14F-4D97-AF65-F5344CB8AC3E}">
        <p14:creationId xmlns:p14="http://schemas.microsoft.com/office/powerpoint/2010/main" val="1277178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Testing Overview</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6</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4912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457200" indent="-457200">
              <a:buFont typeface="Wingdings" panose="05000000000000000000" pitchFamily="2" charset="2"/>
              <a:buChar char="v"/>
            </a:pPr>
            <a:r>
              <a:rPr lang="en-US" sz="2000" b="0" dirty="0"/>
              <a:t>Testing window for E2E coordinated testing: November 20</a:t>
            </a:r>
            <a:r>
              <a:rPr lang="en-US" sz="2000" b="0" baseline="30000" dirty="0"/>
              <a:t>th</a:t>
            </a:r>
            <a:r>
              <a:rPr lang="en-US" sz="2000" b="0" dirty="0"/>
              <a:t> – Dec 7</a:t>
            </a:r>
            <a:r>
              <a:rPr lang="en-US" sz="2000" b="0" baseline="30000" dirty="0"/>
              <a:t>th</a:t>
            </a:r>
          </a:p>
          <a:p>
            <a:pPr marL="457200" indent="-457200">
              <a:buFont typeface="Wingdings" panose="05000000000000000000" pitchFamily="2" charset="2"/>
              <a:buChar char="v"/>
            </a:pPr>
            <a:endParaRPr lang="en-US" sz="800" b="0" dirty="0" smtClean="0"/>
          </a:p>
          <a:p>
            <a:pPr marL="457200" indent="-457200">
              <a:buFont typeface="Wingdings" panose="05000000000000000000" pitchFamily="2" charset="2"/>
              <a:buChar char="v"/>
            </a:pPr>
            <a:r>
              <a:rPr lang="en-US" sz="2000" b="0" dirty="0" smtClean="0"/>
              <a:t>Testing </a:t>
            </a:r>
            <a:r>
              <a:rPr lang="en-US" sz="2000" b="0" dirty="0"/>
              <a:t>for NPRR778 will be conducted in a “Round Robin” </a:t>
            </a:r>
            <a:r>
              <a:rPr lang="en-US" sz="2000" b="0" dirty="0" smtClean="0"/>
              <a:t>method – each Testing CR </a:t>
            </a:r>
            <a:r>
              <a:rPr lang="en-US" sz="2000" b="0" dirty="0"/>
              <a:t>will test with only one </a:t>
            </a:r>
            <a:r>
              <a:rPr lang="en-US" sz="2000" b="0" dirty="0" smtClean="0"/>
              <a:t>TDSP.</a:t>
            </a:r>
            <a:br>
              <a:rPr lang="en-US" sz="2000" b="0" dirty="0" smtClean="0"/>
            </a:br>
            <a:endParaRPr lang="en-US" sz="800" b="0" dirty="0"/>
          </a:p>
          <a:p>
            <a:pPr marL="457200" lvl="0" indent="-457200">
              <a:buFont typeface="Wingdings" panose="05000000000000000000" pitchFamily="2" charset="2"/>
              <a:buChar char="v"/>
            </a:pPr>
            <a:r>
              <a:rPr lang="en-US" sz="2000" b="0" dirty="0" smtClean="0"/>
              <a:t>3 TDSPs </a:t>
            </a:r>
            <a:r>
              <a:rPr lang="en-US" sz="2000" b="0" dirty="0"/>
              <a:t>available for round robin testing: </a:t>
            </a:r>
            <a:r>
              <a:rPr lang="en-US" sz="2000" b="0" dirty="0" smtClean="0"/>
              <a:t>Oncor, AEP </a:t>
            </a:r>
            <a:r>
              <a:rPr lang="en-US" sz="2000" b="0" dirty="0"/>
              <a:t>&amp; TNMP. </a:t>
            </a:r>
            <a:r>
              <a:rPr lang="en-US" sz="2000" b="0" dirty="0" smtClean="0"/>
              <a:t/>
            </a:r>
            <a:br>
              <a:rPr lang="en-US" sz="2000" b="0" dirty="0" smtClean="0"/>
            </a:br>
            <a:endParaRPr lang="en-US" sz="800" b="0" dirty="0" smtClean="0"/>
          </a:p>
          <a:p>
            <a:pPr marL="457200" lvl="0" indent="-457200">
              <a:buFont typeface="Wingdings" panose="05000000000000000000" pitchFamily="2" charset="2"/>
              <a:buChar char="v"/>
            </a:pPr>
            <a:r>
              <a:rPr lang="en-US" sz="2000" b="0" dirty="0" smtClean="0"/>
              <a:t>11 CRs signed up for E2E testing.</a:t>
            </a:r>
            <a:br>
              <a:rPr lang="en-US" sz="2000" b="0" dirty="0" smtClean="0"/>
            </a:br>
            <a:endParaRPr lang="en-US" sz="800" b="0" dirty="0"/>
          </a:p>
          <a:p>
            <a:pPr marL="457200" lvl="0" indent="-457200">
              <a:buFont typeface="Wingdings" panose="05000000000000000000" pitchFamily="2" charset="2"/>
              <a:buChar char="v"/>
            </a:pPr>
            <a:r>
              <a:rPr lang="en-US" sz="2000" b="0" dirty="0" smtClean="0"/>
              <a:t>The </a:t>
            </a:r>
            <a:r>
              <a:rPr lang="en-US" sz="2000" b="0" dirty="0"/>
              <a:t>following scenarios will be tested:</a:t>
            </a:r>
            <a:r>
              <a:rPr lang="en-US" sz="1800" b="0" dirty="0"/>
              <a:t> </a:t>
            </a:r>
            <a:r>
              <a:rPr lang="en-US" sz="1800" b="0" dirty="0" smtClean="0"/>
              <a:t/>
            </a:r>
            <a:br>
              <a:rPr lang="en-US" sz="1800" b="0" dirty="0" smtClean="0"/>
            </a:br>
            <a:endParaRPr lang="en-US" sz="800" b="0" dirty="0"/>
          </a:p>
          <a:p>
            <a:pPr marL="1085850" lvl="1" indent="-342900">
              <a:buFont typeface="Wingdings" panose="05000000000000000000" pitchFamily="2" charset="2"/>
              <a:buChar char="ü"/>
            </a:pPr>
            <a:r>
              <a:rPr lang="en-US" sz="1700" b="0" dirty="0">
                <a:solidFill>
                  <a:srgbClr val="FF0000"/>
                </a:solidFill>
              </a:rPr>
              <a:t>Move-In Cancel</a:t>
            </a:r>
          </a:p>
          <a:p>
            <a:pPr marL="1085850" lvl="1" indent="-342900">
              <a:buFont typeface="Wingdings" panose="05000000000000000000" pitchFamily="2" charset="2"/>
              <a:buChar char="ü"/>
            </a:pPr>
            <a:r>
              <a:rPr lang="en-US" sz="1700" b="0" dirty="0">
                <a:solidFill>
                  <a:srgbClr val="FF0000"/>
                </a:solidFill>
              </a:rPr>
              <a:t>Move-In Date Change</a:t>
            </a:r>
          </a:p>
          <a:p>
            <a:pPr marL="1085850" lvl="1" indent="-342900">
              <a:buFont typeface="Wingdings" panose="05000000000000000000" pitchFamily="2" charset="2"/>
              <a:buChar char="ü"/>
            </a:pPr>
            <a:r>
              <a:rPr lang="en-US" sz="1700" b="0" dirty="0">
                <a:solidFill>
                  <a:srgbClr val="FF0000"/>
                </a:solidFill>
              </a:rPr>
              <a:t>Move-Out Cancel</a:t>
            </a:r>
          </a:p>
          <a:p>
            <a:pPr marL="1085850" lvl="1" indent="-342900">
              <a:buFont typeface="Wingdings" panose="05000000000000000000" pitchFamily="2" charset="2"/>
              <a:buChar char="ü"/>
            </a:pPr>
            <a:r>
              <a:rPr lang="en-US" sz="1700" b="0" dirty="0">
                <a:solidFill>
                  <a:srgbClr val="FF0000"/>
                </a:solidFill>
              </a:rPr>
              <a:t>Move-Out Date Change</a:t>
            </a:r>
          </a:p>
          <a:p>
            <a:pPr marL="1085850" lvl="1" indent="-342900">
              <a:buFont typeface="Wingdings" panose="05000000000000000000" pitchFamily="2" charset="2"/>
              <a:buChar char="ü"/>
            </a:pPr>
            <a:r>
              <a:rPr lang="en-US" sz="1700" b="0" dirty="0">
                <a:solidFill>
                  <a:srgbClr val="FF0000"/>
                </a:solidFill>
              </a:rPr>
              <a:t>Switch Cancel</a:t>
            </a:r>
            <a:endParaRPr lang="en-US" sz="2000" b="0" dirty="0"/>
          </a:p>
          <a:p>
            <a:pPr marL="457200" indent="-457200">
              <a:buFont typeface="+mj-lt"/>
              <a:buAutoNum type="arabicPeriod"/>
            </a:pPr>
            <a:endParaRPr lang="en-US" sz="2000" b="0" dirty="0" smtClean="0"/>
          </a:p>
          <a:p>
            <a:pPr marL="457200" indent="-457200">
              <a:buFont typeface="+mj-lt"/>
              <a:buAutoNum type="arabicPeriod"/>
            </a:pPr>
            <a:endParaRPr lang="en-US" sz="800" b="0" dirty="0" smtClean="0"/>
          </a:p>
        </p:txBody>
      </p:sp>
    </p:spTree>
    <p:extLst>
      <p:ext uri="{BB962C8B-B14F-4D97-AF65-F5344CB8AC3E}">
        <p14:creationId xmlns:p14="http://schemas.microsoft.com/office/powerpoint/2010/main" val="29553580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Testing Details &amp; Test Scripts</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7</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5663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buFont typeface="Wingdings" panose="05000000000000000000" pitchFamily="2" charset="2"/>
              <a:buChar char="v"/>
            </a:pPr>
            <a:r>
              <a:rPr lang="en-US" sz="2000" b="0" dirty="0" smtClean="0"/>
              <a:t>TDSPs </a:t>
            </a:r>
            <a:r>
              <a:rPr lang="en-US" sz="2000" b="0" dirty="0"/>
              <a:t>will assign </a:t>
            </a:r>
            <a:r>
              <a:rPr lang="en-US" sz="2000" b="0" dirty="0" smtClean="0"/>
              <a:t>Testing </a:t>
            </a:r>
            <a:r>
              <a:rPr lang="en-US" sz="2000" b="0" dirty="0"/>
              <a:t>CR two (2) ESI </a:t>
            </a:r>
            <a:r>
              <a:rPr lang="en-US" sz="2000" b="0" dirty="0" smtClean="0"/>
              <a:t>IDs – one for each script.</a:t>
            </a:r>
            <a:r>
              <a:rPr lang="en-US" sz="2000" b="0" dirty="0" smtClean="0"/>
              <a:t/>
            </a:r>
            <a:br>
              <a:rPr lang="en-US" sz="2000" b="0" dirty="0" smtClean="0"/>
            </a:br>
            <a:endParaRPr lang="en-US" sz="800" b="0" dirty="0"/>
          </a:p>
          <a:p>
            <a:pPr marL="342900" indent="-342900">
              <a:buFont typeface="Wingdings" panose="05000000000000000000" pitchFamily="2" charset="2"/>
              <a:buChar char="v"/>
            </a:pPr>
            <a:r>
              <a:rPr lang="en-US" sz="2000" b="0" dirty="0" smtClean="0"/>
              <a:t>TDSPs </a:t>
            </a:r>
            <a:r>
              <a:rPr lang="en-US" sz="2000" b="0" dirty="0"/>
              <a:t>will provide testing ESIIDs to Testing CR by November 17</a:t>
            </a:r>
            <a:r>
              <a:rPr lang="en-US" sz="2000" b="0" baseline="30000" dirty="0"/>
              <a:t>th</a:t>
            </a:r>
            <a:r>
              <a:rPr lang="en-US" sz="2000" b="0" dirty="0" smtClean="0"/>
              <a:t>.</a:t>
            </a:r>
            <a:br>
              <a:rPr lang="en-US" sz="2000" b="0" dirty="0" smtClean="0"/>
            </a:br>
            <a:endParaRPr lang="en-US" sz="800" b="0" dirty="0"/>
          </a:p>
          <a:p>
            <a:pPr marL="342900" indent="-342900">
              <a:buFont typeface="Wingdings" panose="05000000000000000000" pitchFamily="2" charset="2"/>
              <a:buChar char="v"/>
            </a:pPr>
            <a:r>
              <a:rPr lang="en-US" sz="2000" b="0" dirty="0"/>
              <a:t>Due to Thanksgiving holiday, TDSPs will begin Day 1 scripts on </a:t>
            </a:r>
            <a:r>
              <a:rPr lang="en-US" sz="2000" b="0" i="1" dirty="0">
                <a:solidFill>
                  <a:srgbClr val="00B050"/>
                </a:solidFill>
              </a:rPr>
              <a:t>Wednesday, November 29</a:t>
            </a:r>
            <a:r>
              <a:rPr lang="en-US" sz="2000" b="0" i="1" baseline="30000" dirty="0">
                <a:solidFill>
                  <a:srgbClr val="00B050"/>
                </a:solidFill>
              </a:rPr>
              <a:t>th</a:t>
            </a:r>
            <a:r>
              <a:rPr lang="en-US" sz="2000" b="0" i="1" dirty="0">
                <a:solidFill>
                  <a:srgbClr val="00B050"/>
                </a:solidFill>
              </a:rPr>
              <a:t> </a:t>
            </a:r>
            <a:r>
              <a:rPr lang="en-US" sz="2000" b="0" i="1" dirty="0" smtClean="0">
                <a:solidFill>
                  <a:srgbClr val="00B050"/>
                </a:solidFill>
              </a:rPr>
              <a:t/>
            </a:r>
            <a:br>
              <a:rPr lang="en-US" sz="2000" b="0" i="1" dirty="0" smtClean="0">
                <a:solidFill>
                  <a:srgbClr val="00B050"/>
                </a:solidFill>
              </a:rPr>
            </a:br>
            <a:endParaRPr lang="en-US" sz="2000" b="0" i="1" dirty="0">
              <a:solidFill>
                <a:srgbClr val="00B050"/>
              </a:solidFill>
            </a:endParaRPr>
          </a:p>
          <a:p>
            <a:pPr marL="342900" indent="-342900">
              <a:buFont typeface="Wingdings" panose="05000000000000000000" pitchFamily="2" charset="2"/>
              <a:buChar char="v"/>
            </a:pPr>
            <a:r>
              <a:rPr lang="en-US" sz="2000" b="0" dirty="0" smtClean="0"/>
              <a:t>Two Test Scripts:</a:t>
            </a:r>
            <a:br>
              <a:rPr lang="en-US" sz="2000" b="0" dirty="0" smtClean="0"/>
            </a:br>
            <a:endParaRPr lang="en-US" sz="1200" b="0" dirty="0" smtClean="0"/>
          </a:p>
          <a:p>
            <a:pPr marL="228600" indent="-228600">
              <a:buFont typeface="Wingdings" panose="05000000000000000000" pitchFamily="2" charset="2"/>
              <a:buChar char="v"/>
            </a:pPr>
            <a:endParaRPr lang="en-US" sz="800" b="0" dirty="0"/>
          </a:p>
          <a:p>
            <a:pPr marL="1085850" lvl="1" indent="-342900">
              <a:buFont typeface="+mj-lt"/>
              <a:buAutoNum type="arabicPeriod"/>
            </a:pPr>
            <a:r>
              <a:rPr lang="en-US" sz="1800" b="0" dirty="0" smtClean="0"/>
              <a:t>“</a:t>
            </a:r>
            <a:r>
              <a:rPr lang="en-US" sz="1800" b="0" dirty="0" err="1" smtClean="0"/>
              <a:t>DayPrior</a:t>
            </a:r>
            <a:r>
              <a:rPr lang="en-US" sz="1800" b="0" dirty="0" smtClean="0"/>
              <a:t> 001” tests Move-In Date Change &amp; Cancel and Switch Cancel. It is expected to take 5 days to complete.</a:t>
            </a:r>
            <a:br>
              <a:rPr lang="en-US" sz="1800" b="0" dirty="0" smtClean="0"/>
            </a:br>
            <a:endParaRPr lang="en-US" sz="1800" b="0" dirty="0" smtClean="0"/>
          </a:p>
          <a:p>
            <a:pPr marL="1085850" lvl="1" indent="-342900">
              <a:buFont typeface="+mj-lt"/>
              <a:buAutoNum type="arabicPeriod"/>
            </a:pPr>
            <a:r>
              <a:rPr lang="en-US" sz="1800" b="0" dirty="0" smtClean="0"/>
              <a:t>“</a:t>
            </a:r>
            <a:r>
              <a:rPr lang="en-US" sz="1800" b="0" dirty="0" err="1" smtClean="0"/>
              <a:t>DayPrior</a:t>
            </a:r>
            <a:r>
              <a:rPr lang="en-US" sz="1800" b="0" dirty="0" smtClean="0"/>
              <a:t> 002” tests Move-Out Date Change &amp; Cancel. It is expected to take 4 days to complete.</a:t>
            </a:r>
            <a:br>
              <a:rPr lang="en-US" sz="1800" b="0" dirty="0" smtClean="0"/>
            </a:br>
            <a:endParaRPr lang="en-US" sz="800" b="0" dirty="0" smtClean="0"/>
          </a:p>
          <a:p>
            <a:pPr marL="342900" indent="-342900">
              <a:buFont typeface="Wingdings" panose="05000000000000000000" pitchFamily="2" charset="2"/>
              <a:buChar char="ü"/>
            </a:pPr>
            <a:r>
              <a:rPr lang="en-US" sz="2000" b="0" i="1" u="sng" dirty="0" smtClean="0">
                <a:solidFill>
                  <a:srgbClr val="FF0000"/>
                </a:solidFill>
              </a:rPr>
              <a:t>IMPORTANT NOTE: For DayPrior002, Testing CR must submit 814_16, Move-In transaction prior to November 27</a:t>
            </a:r>
            <a:r>
              <a:rPr lang="en-US" sz="2000" b="0" i="1" u="sng" baseline="30000" dirty="0" smtClean="0">
                <a:solidFill>
                  <a:srgbClr val="FF0000"/>
                </a:solidFill>
              </a:rPr>
              <a:t>th</a:t>
            </a:r>
            <a:r>
              <a:rPr lang="en-US" sz="2000" b="0" i="1" u="sng" dirty="0" smtClean="0">
                <a:solidFill>
                  <a:srgbClr val="FF0000"/>
                </a:solidFill>
              </a:rPr>
              <a:t> to establish REP of Record.</a:t>
            </a:r>
          </a:p>
          <a:p>
            <a:pPr marL="342900" indent="-342900">
              <a:buFont typeface="Wingdings" panose="05000000000000000000" pitchFamily="2" charset="2"/>
              <a:buChar char="v"/>
            </a:pPr>
            <a:endParaRPr lang="en-US" sz="1800" b="0" dirty="0" smtClean="0"/>
          </a:p>
          <a:p>
            <a:pPr>
              <a:buNone/>
            </a:pPr>
            <a:endParaRPr lang="en-US" sz="1800" b="0"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val="606377008"/>
              </p:ext>
            </p:extLst>
          </p:nvPr>
        </p:nvGraphicFramePr>
        <p:xfrm>
          <a:off x="2819400" y="3048000"/>
          <a:ext cx="824089" cy="695325"/>
        </p:xfrm>
        <a:graphic>
          <a:graphicData uri="http://schemas.openxmlformats.org/presentationml/2006/ole">
            <mc:AlternateContent xmlns:mc="http://schemas.openxmlformats.org/markup-compatibility/2006">
              <mc:Choice xmlns:v="urn:schemas-microsoft-com:vml" Requires="v">
                <p:oleObj spid="_x0000_s1075"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2819400" y="3048000"/>
                        <a:ext cx="824089" cy="695325"/>
                      </a:xfrm>
                      <a:prstGeom prst="rect">
                        <a:avLst/>
                      </a:prstGeom>
                    </p:spPr>
                  </p:pic>
                </p:oleObj>
              </mc:Fallback>
            </mc:AlternateContent>
          </a:graphicData>
        </a:graphic>
      </p:graphicFrame>
    </p:spTree>
    <p:extLst>
      <p:ext uri="{BB962C8B-B14F-4D97-AF65-F5344CB8AC3E}">
        <p14:creationId xmlns:p14="http://schemas.microsoft.com/office/powerpoint/2010/main" val="25011971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Test Scripts Walkthrough – Day Prior 001</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8</a:t>
            </a:fld>
            <a:endParaRPr lang="en-US" altLang="en-US" sz="1400" smtClean="0">
              <a:solidFill>
                <a:srgbClr val="000000"/>
              </a:solidFill>
            </a:endParaRPr>
          </a:p>
        </p:txBody>
      </p:sp>
      <p:sp>
        <p:nvSpPr>
          <p:cNvPr id="7" name="TextBox 1"/>
          <p:cNvSpPr txBox="1">
            <a:spLocks noChangeArrowheads="1"/>
          </p:cNvSpPr>
          <p:nvPr/>
        </p:nvSpPr>
        <p:spPr bwMode="auto">
          <a:xfrm>
            <a:off x="228600" y="1104370"/>
            <a:ext cx="8839200"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r>
              <a:rPr lang="en-US" sz="1600" b="0" dirty="0" smtClean="0"/>
              <a:t>TDSP </a:t>
            </a:r>
            <a:r>
              <a:rPr lang="en-US" sz="1600" b="0" dirty="0"/>
              <a:t>assigns testing CR </a:t>
            </a:r>
            <a:r>
              <a:rPr lang="en-US" sz="1600" b="0" dirty="0" smtClean="0"/>
              <a:t>energized ESIID </a:t>
            </a:r>
            <a:r>
              <a:rPr lang="en-US" sz="1600" b="0" dirty="0"/>
              <a:t>for which they are </a:t>
            </a:r>
            <a:r>
              <a:rPr lang="en-US" sz="1600" i="1" dirty="0" smtClean="0"/>
              <a:t>NOT</a:t>
            </a:r>
            <a:r>
              <a:rPr lang="en-US" sz="1600" b="0" dirty="0" smtClean="0"/>
              <a:t> </a:t>
            </a:r>
            <a:r>
              <a:rPr lang="en-US" sz="1600" b="0" dirty="0"/>
              <a:t>REP of Record</a:t>
            </a:r>
            <a:r>
              <a:rPr lang="en-US" sz="1600" b="0" dirty="0" smtClean="0"/>
              <a:t>.</a:t>
            </a:r>
          </a:p>
          <a:p>
            <a:pPr>
              <a:buNone/>
            </a:pPr>
            <a:r>
              <a:rPr lang="en-US" sz="1600" b="0" dirty="0" smtClean="0"/>
              <a:t>On </a:t>
            </a:r>
            <a:r>
              <a:rPr lang="en-US" sz="1600" dirty="0"/>
              <a:t>Day </a:t>
            </a:r>
            <a:r>
              <a:rPr lang="en-US" sz="1600" dirty="0" smtClean="0"/>
              <a:t>1 (Nov 29, 9am)</a:t>
            </a:r>
            <a:r>
              <a:rPr lang="en-US" sz="1600" b="0" dirty="0" smtClean="0"/>
              <a:t>:</a:t>
            </a:r>
            <a:r>
              <a:rPr lang="en-US" sz="1800" b="0" dirty="0" smtClean="0"/>
              <a:t> </a:t>
            </a:r>
            <a:r>
              <a:rPr lang="en-US" sz="1600" b="0" dirty="0" smtClean="0">
                <a:solidFill>
                  <a:srgbClr val="FF0000"/>
                </a:solidFill>
              </a:rPr>
              <a:t>[**CR must complete steps 1-5 sequentially or script will fail**]</a:t>
            </a:r>
            <a:endParaRPr lang="en-US" sz="1800" b="0" dirty="0">
              <a:solidFill>
                <a:srgbClr val="FF0000"/>
              </a:solidFill>
            </a:endParaRPr>
          </a:p>
          <a:p>
            <a:pPr marL="800100" lvl="1" indent="-342900">
              <a:buFont typeface="+mj-lt"/>
              <a:buAutoNum type="arabicPeriod"/>
            </a:pPr>
            <a:r>
              <a:rPr lang="en-US" sz="1600" dirty="0" smtClean="0"/>
              <a:t>CR </a:t>
            </a:r>
            <a:r>
              <a:rPr lang="en-US" sz="1600" dirty="0"/>
              <a:t>submits </a:t>
            </a:r>
            <a:r>
              <a:rPr lang="en-US" sz="1600" dirty="0" smtClean="0"/>
              <a:t>814_16, Move-In </a:t>
            </a:r>
            <a:r>
              <a:rPr lang="en-US" sz="1600" dirty="0"/>
              <a:t>Request for Day </a:t>
            </a:r>
            <a:r>
              <a:rPr lang="en-US" sz="1600" dirty="0" smtClean="0"/>
              <a:t>2. </a:t>
            </a:r>
            <a:r>
              <a:rPr lang="en-US" sz="1600" b="0" dirty="0" smtClean="0"/>
              <a:t/>
            </a:r>
            <a:br>
              <a:rPr lang="en-US" sz="1600" b="0" dirty="0" smtClean="0"/>
            </a:br>
            <a:r>
              <a:rPr lang="en-US" sz="1400" b="0" i="1" dirty="0">
                <a:solidFill>
                  <a:srgbClr val="00B050"/>
                </a:solidFill>
              </a:rPr>
              <a:t>[</a:t>
            </a:r>
            <a:r>
              <a:rPr lang="en-US" sz="1400" b="0" i="1" dirty="0" smtClean="0">
                <a:solidFill>
                  <a:srgbClr val="00B050"/>
                </a:solidFill>
              </a:rPr>
              <a:t>ERCOT </a:t>
            </a:r>
            <a:r>
              <a:rPr lang="en-US" sz="1400" b="0" i="1" dirty="0" err="1" smtClean="0">
                <a:solidFill>
                  <a:srgbClr val="00B050"/>
                </a:solidFill>
              </a:rPr>
              <a:t>fwds</a:t>
            </a:r>
            <a:r>
              <a:rPr lang="en-US" sz="1400" b="0" i="1" dirty="0" smtClean="0">
                <a:solidFill>
                  <a:srgbClr val="00B050"/>
                </a:solidFill>
              </a:rPr>
              <a:t> MVI </a:t>
            </a:r>
            <a:r>
              <a:rPr lang="en-US" sz="1400" b="0" i="1" dirty="0">
                <a:solidFill>
                  <a:srgbClr val="00B050"/>
                </a:solidFill>
              </a:rPr>
              <a:t>to the </a:t>
            </a:r>
            <a:r>
              <a:rPr lang="en-US" sz="1400" b="0" i="1" dirty="0" smtClean="0">
                <a:solidFill>
                  <a:srgbClr val="00B050"/>
                </a:solidFill>
              </a:rPr>
              <a:t>TDSP; TDSP </a:t>
            </a:r>
            <a:r>
              <a:rPr lang="en-US" sz="1400" b="0" i="1" dirty="0">
                <a:solidFill>
                  <a:srgbClr val="00B050"/>
                </a:solidFill>
              </a:rPr>
              <a:t>schedules </a:t>
            </a:r>
            <a:r>
              <a:rPr lang="en-US" sz="1400" b="0" i="1" dirty="0" smtClean="0">
                <a:solidFill>
                  <a:srgbClr val="00B050"/>
                </a:solidFill>
              </a:rPr>
              <a:t>MVI for Nov 30.]</a:t>
            </a:r>
          </a:p>
          <a:p>
            <a:pPr marL="800100" lvl="1" indent="-342900">
              <a:buFont typeface="+mj-lt"/>
              <a:buAutoNum type="arabicPeriod"/>
            </a:pPr>
            <a:r>
              <a:rPr lang="en-US" sz="1600" dirty="0" smtClean="0"/>
              <a:t>CR </a:t>
            </a:r>
            <a:r>
              <a:rPr lang="en-US" sz="1600" dirty="0"/>
              <a:t>submits </a:t>
            </a:r>
            <a:r>
              <a:rPr lang="en-US" sz="1600" dirty="0" smtClean="0"/>
              <a:t>814_08, Cancel Request (for scheduled MVI). </a:t>
            </a:r>
            <a:br>
              <a:rPr lang="en-US" sz="1600" dirty="0" smtClean="0"/>
            </a:br>
            <a:r>
              <a:rPr lang="en-US" sz="1400" b="0" i="1" dirty="0">
                <a:solidFill>
                  <a:srgbClr val="00B050"/>
                </a:solidFill>
              </a:rPr>
              <a:t>[ERCOT </a:t>
            </a:r>
            <a:r>
              <a:rPr lang="en-US" sz="1400" b="0" i="1" dirty="0" err="1">
                <a:solidFill>
                  <a:srgbClr val="00B050"/>
                </a:solidFill>
              </a:rPr>
              <a:t>fwds</a:t>
            </a:r>
            <a:r>
              <a:rPr lang="en-US" sz="1400" b="0" i="1" dirty="0">
                <a:solidFill>
                  <a:srgbClr val="00B050"/>
                </a:solidFill>
              </a:rPr>
              <a:t> Cancel Request to TDSP; TDSP cancels MVI scheduled for Nov 30.] </a:t>
            </a:r>
          </a:p>
          <a:p>
            <a:pPr marL="800100" lvl="1" indent="-342900">
              <a:buFont typeface="+mj-lt"/>
              <a:buAutoNum type="arabicPeriod"/>
            </a:pPr>
            <a:r>
              <a:rPr lang="en-US" sz="1600" dirty="0"/>
              <a:t>CR submits </a:t>
            </a:r>
            <a:r>
              <a:rPr lang="en-US" sz="1600" dirty="0" smtClean="0"/>
              <a:t>814_01, </a:t>
            </a:r>
            <a:r>
              <a:rPr lang="en-US" sz="1600" i="1" u="sng" dirty="0" smtClean="0"/>
              <a:t>SELF-SELECTED</a:t>
            </a:r>
            <a:r>
              <a:rPr lang="en-US" sz="1600" dirty="0" smtClean="0"/>
              <a:t> </a:t>
            </a:r>
            <a:r>
              <a:rPr lang="en-US" sz="1600" dirty="0"/>
              <a:t>Switch Request for Day </a:t>
            </a:r>
            <a:r>
              <a:rPr lang="en-US" sz="1600" dirty="0" smtClean="0"/>
              <a:t>2. </a:t>
            </a:r>
            <a:r>
              <a:rPr lang="en-US" sz="1600" dirty="0"/>
              <a:t/>
            </a:r>
            <a:br>
              <a:rPr lang="en-US" sz="1600" dirty="0"/>
            </a:br>
            <a:r>
              <a:rPr lang="en-US" sz="1400" b="0" i="1" dirty="0">
                <a:solidFill>
                  <a:srgbClr val="00B050"/>
                </a:solidFill>
              </a:rPr>
              <a:t>[ERCOT </a:t>
            </a:r>
            <a:r>
              <a:rPr lang="en-US" sz="1400" b="0" i="1" dirty="0" err="1">
                <a:solidFill>
                  <a:srgbClr val="00B050"/>
                </a:solidFill>
              </a:rPr>
              <a:t>fwds</a:t>
            </a:r>
            <a:r>
              <a:rPr lang="en-US" sz="1400" b="0" i="1" dirty="0">
                <a:solidFill>
                  <a:srgbClr val="00B050"/>
                </a:solidFill>
              </a:rPr>
              <a:t> SS-SWI for Day 2; TDSP schedules SS-SWI for Nov 30.]</a:t>
            </a:r>
          </a:p>
          <a:p>
            <a:pPr marL="800100" lvl="1" indent="-342900">
              <a:buFont typeface="+mj-lt"/>
              <a:buAutoNum type="arabicPeriod"/>
            </a:pPr>
            <a:r>
              <a:rPr lang="en-US" sz="1600" dirty="0" smtClean="0"/>
              <a:t>CR </a:t>
            </a:r>
            <a:r>
              <a:rPr lang="en-US" sz="1600" dirty="0"/>
              <a:t>submits </a:t>
            </a:r>
            <a:r>
              <a:rPr lang="en-US" sz="1600" dirty="0" smtClean="0"/>
              <a:t>814_08, Cancel Request (for scheduled SS-SWI). </a:t>
            </a:r>
            <a:br>
              <a:rPr lang="en-US" sz="1600" dirty="0" smtClean="0"/>
            </a:br>
            <a:r>
              <a:rPr lang="en-US" sz="1400" b="0" i="1" dirty="0">
                <a:solidFill>
                  <a:srgbClr val="00B050"/>
                </a:solidFill>
              </a:rPr>
              <a:t>[ERCOT </a:t>
            </a:r>
            <a:r>
              <a:rPr lang="en-US" sz="1400" b="0" i="1" dirty="0" err="1">
                <a:solidFill>
                  <a:srgbClr val="00B050"/>
                </a:solidFill>
              </a:rPr>
              <a:t>fwds</a:t>
            </a:r>
            <a:r>
              <a:rPr lang="en-US" sz="1400" b="0" i="1" dirty="0">
                <a:solidFill>
                  <a:srgbClr val="00B050"/>
                </a:solidFill>
              </a:rPr>
              <a:t> Cancel Request to TDSP; TDSP cancels SWI scheduled for Nov 30.]</a:t>
            </a:r>
          </a:p>
          <a:p>
            <a:pPr marL="800100" lvl="1" indent="-342900">
              <a:buFont typeface="+mj-lt"/>
              <a:buAutoNum type="arabicPeriod"/>
            </a:pPr>
            <a:r>
              <a:rPr lang="en-US" sz="1600" dirty="0" smtClean="0"/>
              <a:t>CR </a:t>
            </a:r>
            <a:r>
              <a:rPr lang="en-US" sz="1600" dirty="0"/>
              <a:t>submits </a:t>
            </a:r>
            <a:r>
              <a:rPr lang="en-US" sz="1600" dirty="0" smtClean="0"/>
              <a:t>814_16, Move-In </a:t>
            </a:r>
            <a:r>
              <a:rPr lang="en-US" sz="1600" dirty="0"/>
              <a:t>Request for Day </a:t>
            </a:r>
            <a:r>
              <a:rPr lang="en-US" sz="1600" dirty="0" smtClean="0"/>
              <a:t>3. </a:t>
            </a:r>
            <a:r>
              <a:rPr lang="en-US" sz="1600" b="0" dirty="0" smtClean="0"/>
              <a:t/>
            </a:r>
            <a:br>
              <a:rPr lang="en-US" sz="1600" b="0" dirty="0" smtClean="0"/>
            </a:br>
            <a:r>
              <a:rPr lang="en-US" sz="1400" b="0" i="1" dirty="0">
                <a:solidFill>
                  <a:srgbClr val="00B050"/>
                </a:solidFill>
              </a:rPr>
              <a:t>[ERCOT </a:t>
            </a:r>
            <a:r>
              <a:rPr lang="en-US" sz="1400" b="0" i="1" dirty="0" err="1">
                <a:solidFill>
                  <a:srgbClr val="00B050"/>
                </a:solidFill>
              </a:rPr>
              <a:t>fwds</a:t>
            </a:r>
            <a:r>
              <a:rPr lang="en-US" sz="1400" b="0" i="1" dirty="0">
                <a:solidFill>
                  <a:srgbClr val="00B050"/>
                </a:solidFill>
              </a:rPr>
              <a:t> MVI to TDSP; TDSP schedules MVI for Dec 1.]</a:t>
            </a:r>
          </a:p>
          <a:p>
            <a:pPr>
              <a:buNone/>
            </a:pPr>
            <a:r>
              <a:rPr lang="en-US" sz="1600" b="0" dirty="0" smtClean="0"/>
              <a:t/>
            </a:r>
            <a:br>
              <a:rPr lang="en-US" sz="1600" b="0" dirty="0" smtClean="0"/>
            </a:br>
            <a:r>
              <a:rPr lang="en-US" sz="1600" b="0" dirty="0" smtClean="0"/>
              <a:t>On </a:t>
            </a:r>
            <a:r>
              <a:rPr lang="en-US" sz="1600" dirty="0"/>
              <a:t>Day </a:t>
            </a:r>
            <a:r>
              <a:rPr lang="en-US" sz="1600" dirty="0" smtClean="0"/>
              <a:t>2 (Nov 30):</a:t>
            </a:r>
            <a:r>
              <a:rPr lang="en-US" sz="1600" b="0" dirty="0" smtClean="0"/>
              <a:t>  </a:t>
            </a:r>
            <a:br>
              <a:rPr lang="en-US" sz="1600" b="0" dirty="0" smtClean="0"/>
            </a:br>
            <a:r>
              <a:rPr lang="en-US" sz="1600" dirty="0" smtClean="0"/>
              <a:t>CR </a:t>
            </a:r>
            <a:r>
              <a:rPr lang="en-US" sz="1600" dirty="0"/>
              <a:t>submits </a:t>
            </a:r>
            <a:r>
              <a:rPr lang="en-US" sz="1600" dirty="0" smtClean="0"/>
              <a:t>814_12, Date </a:t>
            </a:r>
            <a:r>
              <a:rPr lang="en-US" sz="1600" dirty="0"/>
              <a:t>Change Request </a:t>
            </a:r>
            <a:r>
              <a:rPr lang="en-US" sz="1600" dirty="0" smtClean="0"/>
              <a:t>for Move-In for </a:t>
            </a:r>
            <a:r>
              <a:rPr lang="en-US" sz="1600" dirty="0"/>
              <a:t>Day </a:t>
            </a:r>
            <a:r>
              <a:rPr lang="en-US" sz="1600" dirty="0" smtClean="0"/>
              <a:t>4.</a:t>
            </a:r>
            <a:r>
              <a:rPr lang="en-US" sz="1600" b="0" dirty="0" smtClean="0"/>
              <a:t> </a:t>
            </a:r>
            <a:br>
              <a:rPr lang="en-US" sz="1600" b="0" dirty="0" smtClean="0"/>
            </a:br>
            <a:r>
              <a:rPr lang="en-US" sz="1400" b="0" i="1" dirty="0">
                <a:solidFill>
                  <a:srgbClr val="00B050"/>
                </a:solidFill>
              </a:rPr>
              <a:t>[ERCOT </a:t>
            </a:r>
            <a:r>
              <a:rPr lang="en-US" sz="1400" b="0" i="1" dirty="0" err="1">
                <a:solidFill>
                  <a:srgbClr val="00B050"/>
                </a:solidFill>
              </a:rPr>
              <a:t>fwds</a:t>
            </a:r>
            <a:r>
              <a:rPr lang="en-US" sz="1400" b="0" i="1" dirty="0">
                <a:solidFill>
                  <a:srgbClr val="00B050"/>
                </a:solidFill>
              </a:rPr>
              <a:t> Date Change Request to TDSP; TDSP schedules MVI for Dec 4.]</a:t>
            </a:r>
          </a:p>
          <a:p>
            <a:pPr>
              <a:buNone/>
            </a:pPr>
            <a:r>
              <a:rPr lang="en-US" sz="800" b="0" dirty="0" smtClean="0"/>
              <a:t/>
            </a:r>
            <a:br>
              <a:rPr lang="en-US" sz="800" b="0" dirty="0" smtClean="0"/>
            </a:br>
            <a:r>
              <a:rPr lang="en-US" sz="1600" b="0" dirty="0" smtClean="0"/>
              <a:t>On </a:t>
            </a:r>
            <a:r>
              <a:rPr lang="en-US" sz="1600" dirty="0" smtClean="0"/>
              <a:t>Day 3 (Dec 1): no action.</a:t>
            </a:r>
            <a:r>
              <a:rPr lang="en-US" sz="1600" b="0" dirty="0" smtClean="0"/>
              <a:t/>
            </a:r>
            <a:br>
              <a:rPr lang="en-US" sz="1600" b="0" dirty="0" smtClean="0"/>
            </a:br>
            <a:r>
              <a:rPr lang="en-US" sz="1600" b="0" dirty="0" smtClean="0"/>
              <a:t>On </a:t>
            </a:r>
            <a:r>
              <a:rPr lang="en-US" sz="1600" dirty="0"/>
              <a:t>Day </a:t>
            </a:r>
            <a:r>
              <a:rPr lang="en-US" sz="1600" dirty="0" smtClean="0"/>
              <a:t>4 (Dec 4):</a:t>
            </a:r>
            <a:r>
              <a:rPr lang="en-US" sz="1600" b="0" dirty="0" smtClean="0"/>
              <a:t> </a:t>
            </a:r>
            <a:r>
              <a:rPr lang="en-US" sz="1600" dirty="0"/>
              <a:t>the Move-In </a:t>
            </a:r>
            <a:r>
              <a:rPr lang="en-US" sz="1600" dirty="0" smtClean="0"/>
              <a:t>effectuates.</a:t>
            </a:r>
            <a:r>
              <a:rPr lang="en-US" sz="1600" b="0" dirty="0" smtClean="0"/>
              <a:t> </a:t>
            </a:r>
            <a:br>
              <a:rPr lang="en-US" sz="1600" b="0" dirty="0" smtClean="0"/>
            </a:br>
            <a:r>
              <a:rPr lang="en-US" sz="1600" b="0" dirty="0" smtClean="0"/>
              <a:t>On </a:t>
            </a:r>
            <a:r>
              <a:rPr lang="en-US" sz="1600" dirty="0" smtClean="0"/>
              <a:t>Day 5 (Dec 5):</a:t>
            </a:r>
            <a:r>
              <a:rPr lang="en-US" sz="1600" b="0" dirty="0" smtClean="0"/>
              <a:t> </a:t>
            </a:r>
            <a:r>
              <a:rPr lang="en-US" sz="1600" dirty="0" smtClean="0"/>
              <a:t>the 867_04 Initial </a:t>
            </a:r>
            <a:r>
              <a:rPr lang="en-US" sz="1600" dirty="0"/>
              <a:t>Read is sent to the CR.</a:t>
            </a:r>
            <a:r>
              <a:rPr lang="en-US" sz="1600" b="0" dirty="0"/>
              <a:t> </a:t>
            </a:r>
            <a:endParaRPr lang="en-US" sz="1800" b="0" dirty="0"/>
          </a:p>
          <a:p>
            <a:pPr>
              <a:buNone/>
            </a:pPr>
            <a:endParaRPr lang="en-US" sz="1800" b="0" dirty="0" smtClean="0">
              <a:solidFill>
                <a:srgbClr val="FF0000"/>
              </a:solidFill>
            </a:endParaRPr>
          </a:p>
        </p:txBody>
      </p:sp>
    </p:spTree>
    <p:extLst>
      <p:ext uri="{BB962C8B-B14F-4D97-AF65-F5344CB8AC3E}">
        <p14:creationId xmlns:p14="http://schemas.microsoft.com/office/powerpoint/2010/main" val="7741587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Test Scripts Walkthrough – Day Prior 002</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9</a:t>
            </a:fld>
            <a:endParaRPr lang="en-US" altLang="en-US" sz="1400" smtClean="0">
              <a:solidFill>
                <a:srgbClr val="000000"/>
              </a:solidFill>
            </a:endParaRPr>
          </a:p>
        </p:txBody>
      </p:sp>
      <p:sp>
        <p:nvSpPr>
          <p:cNvPr id="7" name="TextBox 1"/>
          <p:cNvSpPr txBox="1">
            <a:spLocks noChangeArrowheads="1"/>
          </p:cNvSpPr>
          <p:nvPr/>
        </p:nvSpPr>
        <p:spPr bwMode="auto">
          <a:xfrm>
            <a:off x="381000" y="1113896"/>
            <a:ext cx="8229600" cy="4542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r>
              <a:rPr lang="en-US" sz="1800" b="0" dirty="0" smtClean="0">
                <a:solidFill>
                  <a:srgbClr val="FF0000"/>
                </a:solidFill>
              </a:rPr>
              <a:t>[On </a:t>
            </a:r>
            <a:r>
              <a:rPr lang="en-US" sz="1800" dirty="0" smtClean="0">
                <a:solidFill>
                  <a:srgbClr val="FF0000"/>
                </a:solidFill>
              </a:rPr>
              <a:t>Day 0</a:t>
            </a:r>
            <a:r>
              <a:rPr lang="en-US" sz="1800" b="0" dirty="0" smtClean="0">
                <a:solidFill>
                  <a:srgbClr val="FF0000"/>
                </a:solidFill>
              </a:rPr>
              <a:t>: CR must send 814_16, Move-In Request </a:t>
            </a:r>
            <a:r>
              <a:rPr lang="en-US" sz="1800" i="1" u="sng" dirty="0" smtClean="0">
                <a:solidFill>
                  <a:srgbClr val="FF0000"/>
                </a:solidFill>
              </a:rPr>
              <a:t>prior to November 27</a:t>
            </a:r>
            <a:r>
              <a:rPr lang="en-US" sz="1800" i="1" u="sng" baseline="30000" dirty="0" smtClean="0">
                <a:solidFill>
                  <a:srgbClr val="FF0000"/>
                </a:solidFill>
              </a:rPr>
              <a:t>th</a:t>
            </a:r>
            <a:r>
              <a:rPr lang="en-US" sz="1800" i="1" u="sng" dirty="0" smtClean="0">
                <a:solidFill>
                  <a:srgbClr val="FF0000"/>
                </a:solidFill>
              </a:rPr>
              <a:t> </a:t>
            </a:r>
            <a:r>
              <a:rPr lang="en-US" sz="1800" b="0" dirty="0" smtClean="0">
                <a:solidFill>
                  <a:srgbClr val="FF0000"/>
                </a:solidFill>
              </a:rPr>
              <a:t>to establish themselves as REP of Record prior to Day 1 script initiation.]</a:t>
            </a:r>
            <a:endParaRPr lang="en-US" sz="1800" b="0" dirty="0">
              <a:solidFill>
                <a:srgbClr val="FF0000"/>
              </a:solidFill>
            </a:endParaRPr>
          </a:p>
          <a:p>
            <a:pPr marL="228600" indent="-228600">
              <a:buFont typeface="+mj-lt"/>
              <a:buAutoNum type="arabicPeriod"/>
            </a:pPr>
            <a:endParaRPr lang="en-US" sz="800" b="0" dirty="0" smtClean="0"/>
          </a:p>
          <a:p>
            <a:pPr>
              <a:buNone/>
            </a:pPr>
            <a:endParaRPr lang="en-US" sz="1600" b="0" dirty="0"/>
          </a:p>
          <a:p>
            <a:pPr>
              <a:buNone/>
            </a:pPr>
            <a:r>
              <a:rPr lang="en-US" sz="1600" b="0" dirty="0" smtClean="0"/>
              <a:t>On </a:t>
            </a:r>
            <a:r>
              <a:rPr lang="en-US" sz="1600" dirty="0"/>
              <a:t>Day </a:t>
            </a:r>
            <a:r>
              <a:rPr lang="en-US" sz="1600" dirty="0" smtClean="0"/>
              <a:t>1 (Nov 29): </a:t>
            </a:r>
            <a:r>
              <a:rPr lang="en-US" sz="1600" b="0" dirty="0" smtClean="0"/>
              <a:t> </a:t>
            </a:r>
            <a:br>
              <a:rPr lang="en-US" sz="1600" b="0" dirty="0" smtClean="0"/>
            </a:br>
            <a:r>
              <a:rPr lang="en-US" sz="1600" dirty="0" smtClean="0"/>
              <a:t>The </a:t>
            </a:r>
            <a:r>
              <a:rPr lang="en-US" sz="1600" dirty="0"/>
              <a:t>CR submits </a:t>
            </a:r>
            <a:r>
              <a:rPr lang="en-US" sz="1600" dirty="0" smtClean="0"/>
              <a:t>814_24, Move-Out </a:t>
            </a:r>
            <a:r>
              <a:rPr lang="en-US" sz="1600" dirty="0"/>
              <a:t>Request for Day 3. </a:t>
            </a:r>
            <a:r>
              <a:rPr lang="en-US" sz="1600" b="0" dirty="0" smtClean="0"/>
              <a:t/>
            </a:r>
            <a:br>
              <a:rPr lang="en-US" sz="1600" b="0" dirty="0" smtClean="0"/>
            </a:br>
            <a:r>
              <a:rPr lang="en-US" sz="1400" b="0" i="1" dirty="0" smtClean="0">
                <a:solidFill>
                  <a:srgbClr val="00B050"/>
                </a:solidFill>
              </a:rPr>
              <a:t>[ERCOT </a:t>
            </a:r>
            <a:r>
              <a:rPr lang="en-US" sz="1400" b="0" i="1" dirty="0" err="1" smtClean="0">
                <a:solidFill>
                  <a:srgbClr val="00B050"/>
                </a:solidFill>
              </a:rPr>
              <a:t>fwds</a:t>
            </a:r>
            <a:r>
              <a:rPr lang="en-US" sz="1400" b="0" i="1" dirty="0" smtClean="0">
                <a:solidFill>
                  <a:srgbClr val="00B050"/>
                </a:solidFill>
              </a:rPr>
              <a:t> </a:t>
            </a:r>
            <a:r>
              <a:rPr lang="en-US" sz="1400" b="0" i="1" dirty="0">
                <a:solidFill>
                  <a:srgbClr val="00B050"/>
                </a:solidFill>
              </a:rPr>
              <a:t>the </a:t>
            </a:r>
            <a:r>
              <a:rPr lang="en-US" sz="1400" b="0" i="1" dirty="0" smtClean="0">
                <a:solidFill>
                  <a:srgbClr val="00B050"/>
                </a:solidFill>
              </a:rPr>
              <a:t>MVO </a:t>
            </a:r>
            <a:r>
              <a:rPr lang="en-US" sz="1400" b="0" i="1" dirty="0">
                <a:solidFill>
                  <a:srgbClr val="00B050"/>
                </a:solidFill>
              </a:rPr>
              <a:t>Request to </a:t>
            </a:r>
            <a:r>
              <a:rPr lang="en-US" sz="1400" b="0" i="1" dirty="0" smtClean="0">
                <a:solidFill>
                  <a:srgbClr val="00B050"/>
                </a:solidFill>
              </a:rPr>
              <a:t>TDSP; </a:t>
            </a:r>
            <a:r>
              <a:rPr lang="en-US" sz="1400" b="0" i="1" dirty="0">
                <a:solidFill>
                  <a:srgbClr val="00B050"/>
                </a:solidFill>
              </a:rPr>
              <a:t>TDSP schedules the </a:t>
            </a:r>
            <a:r>
              <a:rPr lang="en-US" sz="1400" b="0" i="1" dirty="0" smtClean="0">
                <a:solidFill>
                  <a:srgbClr val="00B050"/>
                </a:solidFill>
              </a:rPr>
              <a:t>MVO for Dec 1.]</a:t>
            </a:r>
          </a:p>
          <a:p>
            <a:pPr>
              <a:buNone/>
            </a:pPr>
            <a:r>
              <a:rPr lang="en-US" sz="1800" b="0" dirty="0" smtClean="0"/>
              <a:t/>
            </a:r>
            <a:br>
              <a:rPr lang="en-US" sz="1800" b="0" dirty="0" smtClean="0"/>
            </a:br>
            <a:r>
              <a:rPr lang="en-US" sz="1600" b="0" dirty="0" smtClean="0"/>
              <a:t>On </a:t>
            </a:r>
            <a:r>
              <a:rPr lang="en-US" sz="1600" dirty="0"/>
              <a:t>Day </a:t>
            </a:r>
            <a:r>
              <a:rPr lang="en-US" sz="1600" dirty="0" smtClean="0"/>
              <a:t>2 (Nov 30):</a:t>
            </a:r>
            <a:r>
              <a:rPr lang="en-US" sz="1600" b="0" dirty="0" smtClean="0"/>
              <a:t> </a:t>
            </a:r>
            <a:br>
              <a:rPr lang="en-US" sz="1600" b="0" dirty="0" smtClean="0"/>
            </a:br>
            <a:r>
              <a:rPr lang="en-US" sz="1600" dirty="0" smtClean="0"/>
              <a:t>The </a:t>
            </a:r>
            <a:r>
              <a:rPr lang="en-US" sz="1600" dirty="0"/>
              <a:t>CR submits </a:t>
            </a:r>
            <a:r>
              <a:rPr lang="en-US" sz="1600" dirty="0" smtClean="0"/>
              <a:t>814_12, Date </a:t>
            </a:r>
            <a:r>
              <a:rPr lang="en-US" sz="1600" dirty="0"/>
              <a:t>Change Request for </a:t>
            </a:r>
            <a:r>
              <a:rPr lang="en-US" sz="1600" dirty="0" smtClean="0"/>
              <a:t>MVO to change to </a:t>
            </a:r>
            <a:r>
              <a:rPr lang="en-US" sz="1600" dirty="0"/>
              <a:t>Day </a:t>
            </a:r>
            <a:r>
              <a:rPr lang="en-US" sz="1600" dirty="0" smtClean="0"/>
              <a:t>5. </a:t>
            </a:r>
            <a:r>
              <a:rPr lang="en-US" sz="1800" dirty="0" smtClean="0"/>
              <a:t/>
            </a:r>
            <a:br>
              <a:rPr lang="en-US" sz="1800" dirty="0" smtClean="0"/>
            </a:br>
            <a:r>
              <a:rPr lang="en-US" sz="1400" b="0" i="1" dirty="0">
                <a:solidFill>
                  <a:srgbClr val="00B050"/>
                </a:solidFill>
              </a:rPr>
              <a:t>[ERCOT </a:t>
            </a:r>
            <a:r>
              <a:rPr lang="en-US" sz="1400" b="0" i="1" dirty="0" err="1">
                <a:solidFill>
                  <a:srgbClr val="00B050"/>
                </a:solidFill>
              </a:rPr>
              <a:t>fwds</a:t>
            </a:r>
            <a:r>
              <a:rPr lang="en-US" sz="1400" b="0" i="1" dirty="0">
                <a:solidFill>
                  <a:srgbClr val="00B050"/>
                </a:solidFill>
              </a:rPr>
              <a:t> Date Change Request to TDSP; TDSP changes MVO to Dec 5.]</a:t>
            </a:r>
          </a:p>
          <a:p>
            <a:pPr>
              <a:buNone/>
            </a:pPr>
            <a:endParaRPr lang="en-US" sz="1800" b="0" dirty="0" smtClean="0"/>
          </a:p>
          <a:p>
            <a:pPr>
              <a:buNone/>
            </a:pPr>
            <a:r>
              <a:rPr lang="en-US" sz="1600" b="0" dirty="0" smtClean="0"/>
              <a:t>On </a:t>
            </a:r>
            <a:r>
              <a:rPr lang="en-US" sz="1600" dirty="0" smtClean="0"/>
              <a:t>Day 3 (Dec 1): no action</a:t>
            </a:r>
            <a:br>
              <a:rPr lang="en-US" sz="1600" dirty="0" smtClean="0"/>
            </a:br>
            <a:r>
              <a:rPr lang="en-US" sz="1800" b="0" dirty="0"/>
              <a:t/>
            </a:r>
            <a:br>
              <a:rPr lang="en-US" sz="1800" b="0" dirty="0"/>
            </a:br>
            <a:r>
              <a:rPr lang="en-US" sz="1600" b="0" dirty="0" smtClean="0"/>
              <a:t>On </a:t>
            </a:r>
            <a:r>
              <a:rPr lang="en-US" sz="1600" dirty="0"/>
              <a:t>Day </a:t>
            </a:r>
            <a:r>
              <a:rPr lang="en-US" sz="1600" dirty="0" smtClean="0"/>
              <a:t>4 (Dec 4):</a:t>
            </a:r>
            <a:r>
              <a:rPr lang="en-US" sz="1600" b="0" dirty="0" smtClean="0"/>
              <a:t> </a:t>
            </a:r>
            <a:br>
              <a:rPr lang="en-US" sz="1600" b="0" dirty="0" smtClean="0"/>
            </a:br>
            <a:r>
              <a:rPr lang="en-US" sz="1600" dirty="0" smtClean="0"/>
              <a:t>The </a:t>
            </a:r>
            <a:r>
              <a:rPr lang="en-US" sz="1600" dirty="0"/>
              <a:t>CR submits </a:t>
            </a:r>
            <a:r>
              <a:rPr lang="en-US" sz="1600" dirty="0" smtClean="0"/>
              <a:t>814_08, Cancel </a:t>
            </a:r>
            <a:r>
              <a:rPr lang="en-US" sz="1600" dirty="0"/>
              <a:t>Request for the scheduled </a:t>
            </a:r>
            <a:r>
              <a:rPr lang="en-US" sz="1600" dirty="0" smtClean="0"/>
              <a:t>MVO on Day 5. </a:t>
            </a:r>
            <a:endParaRPr lang="en-US" sz="1800" dirty="0" smtClean="0"/>
          </a:p>
          <a:p>
            <a:pPr>
              <a:buNone/>
            </a:pPr>
            <a:r>
              <a:rPr lang="en-US" sz="1400" b="0" i="1" dirty="0">
                <a:solidFill>
                  <a:srgbClr val="00B050"/>
                </a:solidFill>
              </a:rPr>
              <a:t>[ERCOT forwards Cancel Request to TDSP ; TDSP cancels the MVO.]</a:t>
            </a:r>
          </a:p>
        </p:txBody>
      </p:sp>
    </p:spTree>
    <p:extLst>
      <p:ext uri="{BB962C8B-B14F-4D97-AF65-F5344CB8AC3E}">
        <p14:creationId xmlns:p14="http://schemas.microsoft.com/office/powerpoint/2010/main" val="99619145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LEFT" val=" 35.625"/>
  <p:tag name="LTOP" val=" 85.625"/>
</p:tagLst>
</file>

<file path=ppt/tags/tag2.xml><?xml version="1.0" encoding="utf-8"?>
<p:tagLst xmlns:a="http://schemas.openxmlformats.org/drawingml/2006/main" xmlns:r="http://schemas.openxmlformats.org/officeDocument/2006/relationships" xmlns:p="http://schemas.openxmlformats.org/presentationml/2006/main">
  <p:tag name="LLEFT" val=" 27.625"/>
  <p:tag name="LTOP" val=" 523.5"/>
</p:tagLst>
</file>

<file path=ppt/tags/tag3.xml><?xml version="1.0" encoding="utf-8"?>
<p:tagLst xmlns:a="http://schemas.openxmlformats.org/drawingml/2006/main" xmlns:r="http://schemas.openxmlformats.org/officeDocument/2006/relationships" xmlns:p="http://schemas.openxmlformats.org/presentationml/2006/main">
  <p:tag name="LLEFT" val=" 35.625"/>
  <p:tag name="LTOP" val=" 85.625"/>
</p:tagLst>
</file>

<file path=ppt/tags/tag4.xml><?xml version="1.0" encoding="utf-8"?>
<p:tagLst xmlns:a="http://schemas.openxmlformats.org/drawingml/2006/main" xmlns:r="http://schemas.openxmlformats.org/officeDocument/2006/relationships" xmlns:p="http://schemas.openxmlformats.org/presentationml/2006/main">
  <p:tag name="LLEFT" val=" 27.625"/>
  <p:tag name="LTOP" val=" 523.5"/>
</p:tagLst>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21495</TotalTime>
  <Words>630</Words>
  <Application>Microsoft Office PowerPoint</Application>
  <PresentationFormat>On-screen Show (4:3)</PresentationFormat>
  <Paragraphs>115</Paragraphs>
  <Slides>11</Slides>
  <Notes>1</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5" baseType="lpstr">
      <vt:lpstr>Default Design</vt:lpstr>
      <vt:lpstr>1_Default Design</vt:lpstr>
      <vt:lpstr>2_Default Design</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ERCOT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kcotner</dc:creator>
  <cp:lastModifiedBy>TDTMS_20171020</cp:lastModifiedBy>
  <cp:revision>1095</cp:revision>
  <cp:lastPrinted>2002-09-24T18:27:58Z</cp:lastPrinted>
  <dcterms:created xsi:type="dcterms:W3CDTF">2002-07-29T21:45:07Z</dcterms:created>
  <dcterms:modified xsi:type="dcterms:W3CDTF">2017-11-14T00:22:54Z</dcterms:modified>
</cp:coreProperties>
</file>