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83" r:id="rId7"/>
    <p:sldId id="268" r:id="rId8"/>
    <p:sldId id="278" r:id="rId9"/>
    <p:sldId id="279" r:id="rId10"/>
    <p:sldId id="272" r:id="rId11"/>
    <p:sldId id="28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21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55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60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AEPSC WTP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60029-4D62-44BB-B1EA-51A8D07CE2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90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1066800"/>
            <a:ext cx="564603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Challenges building resources near series capacitors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Jonathan Rose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 Planning Engineer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RPG, 11/14/2017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2" descr="C:\Documents and Settings\jrose\Local Settings\Temporary Internet Files\Content.IE5\PACYAYIX\MC9003842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572000"/>
            <a:ext cx="1766888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nts and Settings\jrose\Local Settings\Temporary Internet Files\Content.IE5\PACYAYIX\MC9003842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4543425"/>
            <a:ext cx="1768475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233988" y="4876800"/>
            <a:ext cx="1139825" cy="685800"/>
            <a:chOff x="3276601" y="4267200"/>
            <a:chExt cx="1140474" cy="685800"/>
          </a:xfrm>
        </p:grpSpPr>
        <p:sp>
          <p:nvSpPr>
            <p:cNvPr id="8" name="Rectangle 7"/>
            <p:cNvSpPr/>
            <p:nvPr/>
          </p:nvSpPr>
          <p:spPr>
            <a:xfrm>
              <a:off x="3276601" y="4267200"/>
              <a:ext cx="1140474" cy="685800"/>
            </a:xfrm>
            <a:prstGeom prst="rect">
              <a:avLst/>
            </a:prstGeom>
            <a:solidFill>
              <a:srgbClr val="99CC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371905" y="4641850"/>
              <a:ext cx="45746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c 9"/>
            <p:cNvSpPr/>
            <p:nvPr/>
          </p:nvSpPr>
          <p:spPr>
            <a:xfrm>
              <a:off x="3405261" y="4429125"/>
              <a:ext cx="424104" cy="425450"/>
            </a:xfrm>
            <a:prstGeom prst="arc">
              <a:avLst>
                <a:gd name="adj1" fmla="val 17809355"/>
                <a:gd name="adj2" fmla="val 3577152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3905609" y="4429125"/>
              <a:ext cx="0" cy="4254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905609" y="4641850"/>
              <a:ext cx="45746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 descr="MCj028081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42288" y="4125005"/>
            <a:ext cx="977107" cy="225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4400" y="990600"/>
            <a:ext cx="6654800" cy="5052221"/>
          </a:xfrm>
        </p:spPr>
        <p:txBody>
          <a:bodyPr/>
          <a:lstStyle/>
          <a:p>
            <a:r>
              <a:rPr lang="en-US" dirty="0" smtClean="0"/>
              <a:t>Recently,</a:t>
            </a:r>
            <a:br>
              <a:rPr lang="en-US" dirty="0" smtClean="0"/>
            </a:br>
            <a:r>
              <a:rPr lang="en-US" dirty="0" smtClean="0"/>
              <a:t>Renewable Resources are connecting closer to series capacitors, even tapping series-compensated lines themselves</a:t>
            </a:r>
          </a:p>
          <a:p>
            <a:endParaRPr lang="en-US" dirty="0"/>
          </a:p>
          <a:p>
            <a:pPr lvl="1"/>
            <a:r>
              <a:rPr lang="en-US" dirty="0" smtClean="0"/>
              <a:t>Causing complex engineering challenges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May require </a:t>
            </a:r>
            <a:r>
              <a:rPr lang="en-US" u="sng" dirty="0" smtClean="0"/>
              <a:t>extra time</a:t>
            </a:r>
            <a:r>
              <a:rPr lang="en-US" dirty="0" smtClean="0"/>
              <a:t> and </a:t>
            </a:r>
            <a:r>
              <a:rPr lang="en-US" u="sng" dirty="0" smtClean="0"/>
              <a:t>extra capital </a:t>
            </a:r>
            <a:br>
              <a:rPr lang="en-US" u="sng" dirty="0" smtClean="0"/>
            </a:br>
            <a:r>
              <a:rPr lang="en-US" dirty="0" smtClean="0"/>
              <a:t>to resolve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8132" y="1066800"/>
            <a:ext cx="1371600" cy="411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12-Point Star 5"/>
          <p:cNvSpPr/>
          <p:nvPr/>
        </p:nvSpPr>
        <p:spPr>
          <a:xfrm>
            <a:off x="306709" y="2988055"/>
            <a:ext cx="1066800" cy="721965"/>
          </a:xfrm>
          <a:prstGeom prst="star12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16200000">
            <a:off x="-1102543" y="2819856"/>
            <a:ext cx="3805291" cy="533400"/>
            <a:chOff x="533400" y="3810000"/>
            <a:chExt cx="3805291" cy="533400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869653" y="3810000"/>
              <a:ext cx="1" cy="5334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179237" y="4117975"/>
              <a:ext cx="2783163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962400" y="3886200"/>
              <a:ext cx="0" cy="4572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54"/>
            <p:cNvSpPr>
              <a:spLocks noChangeShapeType="1"/>
            </p:cNvSpPr>
            <p:nvPr/>
          </p:nvSpPr>
          <p:spPr bwMode="auto">
            <a:xfrm>
              <a:off x="3962400" y="3989070"/>
              <a:ext cx="376291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55"/>
            <p:cNvGrpSpPr>
              <a:grpSpLocks/>
            </p:cNvGrpSpPr>
            <p:nvPr/>
          </p:nvGrpSpPr>
          <p:grpSpPr bwMode="auto">
            <a:xfrm rot="16200000">
              <a:off x="1109393" y="3963978"/>
              <a:ext cx="284163" cy="306408"/>
              <a:chOff x="4300" y="2421"/>
              <a:chExt cx="179" cy="193"/>
            </a:xfrm>
          </p:grpSpPr>
          <p:sp>
            <p:nvSpPr>
              <p:cNvPr id="15" name="Line 56"/>
              <p:cNvSpPr>
                <a:spLocks noChangeShapeType="1"/>
              </p:cNvSpPr>
              <p:nvPr/>
            </p:nvSpPr>
            <p:spPr bwMode="auto">
              <a:xfrm>
                <a:off x="4300" y="2421"/>
                <a:ext cx="179" cy="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Arc 57"/>
              <p:cNvSpPr>
                <a:spLocks/>
              </p:cNvSpPr>
              <p:nvPr/>
            </p:nvSpPr>
            <p:spPr bwMode="auto">
              <a:xfrm>
                <a:off x="4308" y="2472"/>
                <a:ext cx="171" cy="142"/>
              </a:xfrm>
              <a:custGeom>
                <a:avLst/>
                <a:gdLst>
                  <a:gd name="T0" fmla="*/ 0 w 26123"/>
                  <a:gd name="T1" fmla="*/ 0 h 21600"/>
                  <a:gd name="T2" fmla="*/ 1 w 26123"/>
                  <a:gd name="T3" fmla="*/ 0 h 21600"/>
                  <a:gd name="T4" fmla="*/ 1 w 26123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123" h="21600" fill="none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</a:path>
                  <a:path w="26123" h="21600" stroke="0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  <a:lnTo>
                      <a:pt x="12580" y="21600"/>
                    </a:lnTo>
                    <a:lnTo>
                      <a:pt x="0" y="4041"/>
                    </a:lnTo>
                    <a:close/>
                  </a:path>
                </a:pathLst>
              </a:cu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Line 58"/>
            <p:cNvSpPr>
              <a:spLocks noChangeShapeType="1"/>
            </p:cNvSpPr>
            <p:nvPr/>
          </p:nvSpPr>
          <p:spPr bwMode="auto">
            <a:xfrm>
              <a:off x="869654" y="4117975"/>
              <a:ext cx="228615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54"/>
            <p:cNvSpPr>
              <a:spLocks noChangeShapeType="1"/>
            </p:cNvSpPr>
            <p:nvPr/>
          </p:nvSpPr>
          <p:spPr bwMode="auto">
            <a:xfrm flipH="1">
              <a:off x="533400" y="3989070"/>
              <a:ext cx="336254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Line 8"/>
          <p:cNvSpPr>
            <a:spLocks noChangeShapeType="1"/>
          </p:cNvSpPr>
          <p:nvPr/>
        </p:nvSpPr>
        <p:spPr bwMode="auto">
          <a:xfrm rot="16200000">
            <a:off x="843286" y="3123613"/>
            <a:ext cx="0" cy="45085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984575" y="3028965"/>
            <a:ext cx="0" cy="320072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965841" y="3025147"/>
            <a:ext cx="365438" cy="7636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2" descr="MCj028081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38875" y="2510837"/>
            <a:ext cx="3635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9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124200" y="16764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78132" y="1066800"/>
            <a:ext cx="1371600" cy="411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12-Point Star 60"/>
          <p:cNvSpPr/>
          <p:nvPr/>
        </p:nvSpPr>
        <p:spPr>
          <a:xfrm>
            <a:off x="306709" y="2988055"/>
            <a:ext cx="1066800" cy="721965"/>
          </a:xfrm>
          <a:prstGeom prst="star12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Tapping a Series Compensated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183910"/>
            <a:ext cx="6000750" cy="5052221"/>
          </a:xfrm>
        </p:spPr>
        <p:txBody>
          <a:bodyPr/>
          <a:lstStyle/>
          <a:p>
            <a:r>
              <a:rPr lang="en-US" sz="2800" dirty="0" smtClean="0"/>
              <a:t>Compensation level seen by IRR can be &gt;100%</a:t>
            </a:r>
          </a:p>
          <a:p>
            <a:endParaRPr lang="en-US" sz="2800" dirty="0" smtClean="0"/>
          </a:p>
          <a:p>
            <a:r>
              <a:rPr lang="en-US" sz="2800" dirty="0" smtClean="0"/>
              <a:t>Potential Challenges:</a:t>
            </a:r>
          </a:p>
          <a:p>
            <a:pPr lvl="1"/>
            <a:r>
              <a:rPr lang="en-US" dirty="0" smtClean="0"/>
              <a:t>More SSR risk</a:t>
            </a:r>
          </a:p>
          <a:p>
            <a:pPr lvl="1"/>
            <a:r>
              <a:rPr lang="en-US" dirty="0" smtClean="0"/>
              <a:t>VRT / tripping issues</a:t>
            </a:r>
          </a:p>
          <a:p>
            <a:pPr lvl="1"/>
            <a:r>
              <a:rPr lang="en-US" dirty="0" smtClean="0"/>
              <a:t>“Energy accumulation”</a:t>
            </a:r>
          </a:p>
          <a:p>
            <a:pPr lvl="1"/>
            <a:r>
              <a:rPr lang="en-US" dirty="0" smtClean="0"/>
              <a:t>Voltage Profile</a:t>
            </a:r>
          </a:p>
          <a:p>
            <a:pPr lvl="1"/>
            <a:r>
              <a:rPr lang="en-US" dirty="0" smtClean="0"/>
              <a:t>Voltage Control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 rot="16200000">
            <a:off x="-1102543" y="2819856"/>
            <a:ext cx="3805291" cy="533400"/>
            <a:chOff x="533400" y="3810000"/>
            <a:chExt cx="3805291" cy="533400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869653" y="3810000"/>
              <a:ext cx="1" cy="5334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179237" y="4117975"/>
              <a:ext cx="2783163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962400" y="3886200"/>
              <a:ext cx="0" cy="4572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>
              <a:off x="3962400" y="3989070"/>
              <a:ext cx="376291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55"/>
            <p:cNvGrpSpPr>
              <a:grpSpLocks/>
            </p:cNvGrpSpPr>
            <p:nvPr/>
          </p:nvGrpSpPr>
          <p:grpSpPr bwMode="auto">
            <a:xfrm rot="16200000">
              <a:off x="1109393" y="3963978"/>
              <a:ext cx="284163" cy="306408"/>
              <a:chOff x="4300" y="2421"/>
              <a:chExt cx="179" cy="193"/>
            </a:xfrm>
          </p:grpSpPr>
          <p:sp>
            <p:nvSpPr>
              <p:cNvPr id="46" name="Line 56"/>
              <p:cNvSpPr>
                <a:spLocks noChangeShapeType="1"/>
              </p:cNvSpPr>
              <p:nvPr/>
            </p:nvSpPr>
            <p:spPr bwMode="auto">
              <a:xfrm>
                <a:off x="4300" y="2421"/>
                <a:ext cx="179" cy="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Arc 57"/>
              <p:cNvSpPr>
                <a:spLocks/>
              </p:cNvSpPr>
              <p:nvPr/>
            </p:nvSpPr>
            <p:spPr bwMode="auto">
              <a:xfrm>
                <a:off x="4308" y="2472"/>
                <a:ext cx="171" cy="142"/>
              </a:xfrm>
              <a:custGeom>
                <a:avLst/>
                <a:gdLst>
                  <a:gd name="T0" fmla="*/ 0 w 26123"/>
                  <a:gd name="T1" fmla="*/ 0 h 21600"/>
                  <a:gd name="T2" fmla="*/ 1 w 26123"/>
                  <a:gd name="T3" fmla="*/ 0 h 21600"/>
                  <a:gd name="T4" fmla="*/ 1 w 26123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123" h="21600" fill="none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</a:path>
                  <a:path w="26123" h="21600" stroke="0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  <a:lnTo>
                      <a:pt x="12580" y="21600"/>
                    </a:lnTo>
                    <a:lnTo>
                      <a:pt x="0" y="4041"/>
                    </a:lnTo>
                    <a:close/>
                  </a:path>
                </a:pathLst>
              </a:cu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" name="Line 58"/>
            <p:cNvSpPr>
              <a:spLocks noChangeShapeType="1"/>
            </p:cNvSpPr>
            <p:nvPr/>
          </p:nvSpPr>
          <p:spPr bwMode="auto">
            <a:xfrm>
              <a:off x="869654" y="4117975"/>
              <a:ext cx="228615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54"/>
            <p:cNvSpPr>
              <a:spLocks noChangeShapeType="1"/>
            </p:cNvSpPr>
            <p:nvPr/>
          </p:nvSpPr>
          <p:spPr bwMode="auto">
            <a:xfrm flipH="1">
              <a:off x="533400" y="3989070"/>
              <a:ext cx="336254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Line 8"/>
          <p:cNvSpPr>
            <a:spLocks noChangeShapeType="1"/>
          </p:cNvSpPr>
          <p:nvPr/>
        </p:nvSpPr>
        <p:spPr bwMode="auto">
          <a:xfrm rot="16200000">
            <a:off x="843286" y="3123613"/>
            <a:ext cx="0" cy="45085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984575" y="3028965"/>
            <a:ext cx="0" cy="320072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965841" y="3025147"/>
            <a:ext cx="365438" cy="7636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12" descr="MCj028081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38875" y="2510837"/>
            <a:ext cx="3635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09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SSR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990600"/>
            <a:ext cx="6553200" cy="5052221"/>
          </a:xfrm>
        </p:spPr>
        <p:txBody>
          <a:bodyPr/>
          <a:lstStyle/>
          <a:p>
            <a:r>
              <a:rPr lang="en-US" dirty="0" smtClean="0"/>
              <a:t>Higher percent compensation seen by generator:</a:t>
            </a:r>
          </a:p>
          <a:p>
            <a:endParaRPr lang="en-US" dirty="0"/>
          </a:p>
          <a:p>
            <a:pPr lvl="1"/>
            <a:r>
              <a:rPr lang="en-US" dirty="0" smtClean="0"/>
              <a:t>Appears more difficult for renewable manufacturers to damp SSR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SSR studies take longer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8132" y="1066800"/>
            <a:ext cx="1371600" cy="411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16200000">
            <a:off x="-1102543" y="2819856"/>
            <a:ext cx="3805291" cy="533400"/>
            <a:chOff x="533400" y="3810000"/>
            <a:chExt cx="3805291" cy="533400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869653" y="3810000"/>
              <a:ext cx="1" cy="5334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179237" y="4117975"/>
              <a:ext cx="2783163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962400" y="3886200"/>
              <a:ext cx="0" cy="4572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54"/>
            <p:cNvSpPr>
              <a:spLocks noChangeShapeType="1"/>
            </p:cNvSpPr>
            <p:nvPr/>
          </p:nvSpPr>
          <p:spPr bwMode="auto">
            <a:xfrm>
              <a:off x="3962400" y="3989070"/>
              <a:ext cx="376291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55"/>
            <p:cNvGrpSpPr>
              <a:grpSpLocks/>
            </p:cNvGrpSpPr>
            <p:nvPr/>
          </p:nvGrpSpPr>
          <p:grpSpPr bwMode="auto">
            <a:xfrm rot="16200000">
              <a:off x="1109393" y="3963978"/>
              <a:ext cx="284163" cy="306408"/>
              <a:chOff x="4300" y="2421"/>
              <a:chExt cx="179" cy="193"/>
            </a:xfrm>
          </p:grpSpPr>
          <p:sp>
            <p:nvSpPr>
              <p:cNvPr id="15" name="Line 56"/>
              <p:cNvSpPr>
                <a:spLocks noChangeShapeType="1"/>
              </p:cNvSpPr>
              <p:nvPr/>
            </p:nvSpPr>
            <p:spPr bwMode="auto">
              <a:xfrm>
                <a:off x="4300" y="2421"/>
                <a:ext cx="179" cy="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Arc 57"/>
              <p:cNvSpPr>
                <a:spLocks/>
              </p:cNvSpPr>
              <p:nvPr/>
            </p:nvSpPr>
            <p:spPr bwMode="auto">
              <a:xfrm>
                <a:off x="4308" y="2472"/>
                <a:ext cx="171" cy="142"/>
              </a:xfrm>
              <a:custGeom>
                <a:avLst/>
                <a:gdLst>
                  <a:gd name="T0" fmla="*/ 0 w 26123"/>
                  <a:gd name="T1" fmla="*/ 0 h 21600"/>
                  <a:gd name="T2" fmla="*/ 1 w 26123"/>
                  <a:gd name="T3" fmla="*/ 0 h 21600"/>
                  <a:gd name="T4" fmla="*/ 1 w 26123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123" h="21600" fill="none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</a:path>
                  <a:path w="26123" h="21600" stroke="0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  <a:lnTo>
                      <a:pt x="12580" y="21600"/>
                    </a:lnTo>
                    <a:lnTo>
                      <a:pt x="0" y="4041"/>
                    </a:lnTo>
                    <a:close/>
                  </a:path>
                </a:pathLst>
              </a:cu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Line 58"/>
            <p:cNvSpPr>
              <a:spLocks noChangeShapeType="1"/>
            </p:cNvSpPr>
            <p:nvPr/>
          </p:nvSpPr>
          <p:spPr bwMode="auto">
            <a:xfrm>
              <a:off x="869654" y="4117975"/>
              <a:ext cx="228615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54"/>
            <p:cNvSpPr>
              <a:spLocks noChangeShapeType="1"/>
            </p:cNvSpPr>
            <p:nvPr/>
          </p:nvSpPr>
          <p:spPr bwMode="auto">
            <a:xfrm flipH="1">
              <a:off x="533400" y="3989070"/>
              <a:ext cx="336254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Line 8"/>
          <p:cNvSpPr>
            <a:spLocks noChangeShapeType="1"/>
          </p:cNvSpPr>
          <p:nvPr/>
        </p:nvSpPr>
        <p:spPr bwMode="auto">
          <a:xfrm rot="16200000">
            <a:off x="843286" y="3123613"/>
            <a:ext cx="0" cy="45085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984575" y="3028965"/>
            <a:ext cx="0" cy="320072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965841" y="3025147"/>
            <a:ext cx="365438" cy="7636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2" descr="MCj028081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38875" y="2510837"/>
            <a:ext cx="3635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540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628900" y="5145873"/>
            <a:ext cx="6134100" cy="52865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038600" y="4652947"/>
            <a:ext cx="2819400" cy="52865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“Energy Accumulation” and VRT Tripping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849" y="990600"/>
            <a:ext cx="7259951" cy="5052221"/>
          </a:xfrm>
        </p:spPr>
        <p:txBody>
          <a:bodyPr/>
          <a:lstStyle/>
          <a:p>
            <a:r>
              <a:rPr lang="en-US" dirty="0" smtClean="0"/>
              <a:t>Energy accumulates in capacitor during fault</a:t>
            </a:r>
            <a:endParaRPr lang="en-US" dirty="0"/>
          </a:p>
          <a:p>
            <a:r>
              <a:rPr lang="en-US" dirty="0" smtClean="0"/>
              <a:t>Fault clears, and energy discharges into IRR</a:t>
            </a:r>
          </a:p>
          <a:p>
            <a:r>
              <a:rPr lang="en-US" dirty="0" smtClean="0"/>
              <a:t>May reverse power flow leading to generator tripping</a:t>
            </a:r>
          </a:p>
          <a:p>
            <a:endParaRPr lang="en-US" dirty="0" smtClean="0"/>
          </a:p>
          <a:p>
            <a:r>
              <a:rPr lang="en-US" dirty="0" smtClean="0"/>
              <a:t>ERCOT expects generators to ride through (LVRT)</a:t>
            </a:r>
          </a:p>
          <a:p>
            <a:endParaRPr lang="en-US" dirty="0"/>
          </a:p>
          <a:p>
            <a:r>
              <a:rPr lang="en-US" dirty="0" smtClean="0"/>
              <a:t>May require </a:t>
            </a:r>
            <a:r>
              <a:rPr lang="en-US" dirty="0" smtClean="0">
                <a:solidFill>
                  <a:srgbClr val="FF0000"/>
                </a:solidFill>
              </a:rPr>
              <a:t>hardware changes </a:t>
            </a:r>
            <a:r>
              <a:rPr lang="en-US" dirty="0" smtClean="0"/>
              <a:t>to fix</a:t>
            </a:r>
          </a:p>
          <a:p>
            <a:pPr lvl="1"/>
            <a:r>
              <a:rPr lang="en-US" dirty="0" smtClean="0"/>
              <a:t>Custom engineering.  No “off-the-shelf” fix.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8132" y="1066800"/>
            <a:ext cx="1371600" cy="411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rot="16200000">
            <a:off x="800102" y="4386248"/>
            <a:ext cx="1" cy="53340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rot="16200000" flipV="1">
            <a:off x="336756" y="3838741"/>
            <a:ext cx="994328" cy="14918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rot="16200000">
            <a:off x="838202" y="1331602"/>
            <a:ext cx="0" cy="45720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54"/>
          <p:cNvSpPr>
            <a:spLocks noChangeShapeType="1"/>
          </p:cNvSpPr>
          <p:nvPr/>
        </p:nvSpPr>
        <p:spPr bwMode="auto">
          <a:xfrm rot="16200000">
            <a:off x="524327" y="1372056"/>
            <a:ext cx="376291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55"/>
          <p:cNvGrpSpPr>
            <a:grpSpLocks/>
          </p:cNvGrpSpPr>
          <p:nvPr/>
        </p:nvGrpSpPr>
        <p:grpSpPr bwMode="auto">
          <a:xfrm rot="10800000">
            <a:off x="698503" y="4117923"/>
            <a:ext cx="284163" cy="306408"/>
            <a:chOff x="4300" y="2421"/>
            <a:chExt cx="179" cy="193"/>
          </a:xfrm>
        </p:grpSpPr>
        <p:sp>
          <p:nvSpPr>
            <p:cNvPr id="15" name="Line 56"/>
            <p:cNvSpPr>
              <a:spLocks noChangeShapeType="1"/>
            </p:cNvSpPr>
            <p:nvPr/>
          </p:nvSpPr>
          <p:spPr bwMode="auto">
            <a:xfrm>
              <a:off x="4300" y="2421"/>
              <a:ext cx="179" cy="0"/>
            </a:xfrm>
            <a:prstGeom prst="lin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Arc 57"/>
            <p:cNvSpPr>
              <a:spLocks/>
            </p:cNvSpPr>
            <p:nvPr/>
          </p:nvSpPr>
          <p:spPr bwMode="auto">
            <a:xfrm>
              <a:off x="4308" y="2472"/>
              <a:ext cx="171" cy="142"/>
            </a:xfrm>
            <a:custGeom>
              <a:avLst/>
              <a:gdLst>
                <a:gd name="T0" fmla="*/ 0 w 26123"/>
                <a:gd name="T1" fmla="*/ 0 h 21600"/>
                <a:gd name="T2" fmla="*/ 1 w 26123"/>
                <a:gd name="T3" fmla="*/ 0 h 21600"/>
                <a:gd name="T4" fmla="*/ 1 w 26123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123" h="21600" fill="none" extrusionOk="0">
                  <a:moveTo>
                    <a:pt x="0" y="4041"/>
                  </a:moveTo>
                  <a:cubicBezTo>
                    <a:pt x="3668" y="1413"/>
                    <a:pt x="8067" y="-1"/>
                    <a:pt x="12580" y="0"/>
                  </a:cubicBezTo>
                  <a:cubicBezTo>
                    <a:pt x="17506" y="0"/>
                    <a:pt x="22285" y="1684"/>
                    <a:pt x="26122" y="4773"/>
                  </a:cubicBezTo>
                </a:path>
                <a:path w="26123" h="21600" stroke="0" extrusionOk="0">
                  <a:moveTo>
                    <a:pt x="0" y="4041"/>
                  </a:moveTo>
                  <a:cubicBezTo>
                    <a:pt x="3668" y="1413"/>
                    <a:pt x="8067" y="-1"/>
                    <a:pt x="12580" y="0"/>
                  </a:cubicBezTo>
                  <a:cubicBezTo>
                    <a:pt x="17506" y="0"/>
                    <a:pt x="22285" y="1684"/>
                    <a:pt x="26122" y="4773"/>
                  </a:cubicBezTo>
                  <a:lnTo>
                    <a:pt x="12580" y="21600"/>
                  </a:lnTo>
                  <a:lnTo>
                    <a:pt x="0" y="4041"/>
                  </a:lnTo>
                  <a:close/>
                </a:path>
              </a:pathLst>
            </a:cu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Line 58"/>
          <p:cNvSpPr>
            <a:spLocks noChangeShapeType="1"/>
          </p:cNvSpPr>
          <p:nvPr/>
        </p:nvSpPr>
        <p:spPr bwMode="auto">
          <a:xfrm rot="16200000">
            <a:off x="727070" y="4538640"/>
            <a:ext cx="228615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54"/>
          <p:cNvSpPr>
            <a:spLocks noChangeShapeType="1"/>
          </p:cNvSpPr>
          <p:nvPr/>
        </p:nvSpPr>
        <p:spPr bwMode="auto">
          <a:xfrm rot="16200000" flipH="1">
            <a:off x="544346" y="4821075"/>
            <a:ext cx="336254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 rot="16200000">
            <a:off x="843286" y="3123613"/>
            <a:ext cx="0" cy="45085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984575" y="3028965"/>
            <a:ext cx="0" cy="320072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965841" y="3025147"/>
            <a:ext cx="365438" cy="7636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2" descr="MCj028081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38875" y="2510837"/>
            <a:ext cx="3635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Line 7"/>
          <p:cNvSpPr>
            <a:spLocks noChangeShapeType="1"/>
          </p:cNvSpPr>
          <p:nvPr/>
        </p:nvSpPr>
        <p:spPr bwMode="auto">
          <a:xfrm rot="16200000" flipV="1">
            <a:off x="-62719" y="2449378"/>
            <a:ext cx="1788835" cy="10477"/>
          </a:xfrm>
          <a:prstGeom prst="line">
            <a:avLst/>
          </a:prstGeom>
          <a:noFill/>
          <a:ln w="28575">
            <a:solidFill>
              <a:srgbClr val="33CC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ghtning Bolt 21"/>
          <p:cNvSpPr/>
          <p:nvPr/>
        </p:nvSpPr>
        <p:spPr>
          <a:xfrm>
            <a:off x="388466" y="2358509"/>
            <a:ext cx="381000" cy="557158"/>
          </a:xfrm>
          <a:prstGeom prst="lightningBol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228850" y="5919591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Bypassing?  The CREZ series capacitors may not automatically bypass depending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on fault conditions.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Thus energy accumulation is a real possibility.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516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" y="1218778"/>
            <a:ext cx="6086472" cy="47248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 Profile on Series-Compensated 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81174" y="5504608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/>
              <a:t>AEP Presentation to RPG, 11/11/2011</a:t>
            </a:r>
            <a:endParaRPr lang="en-US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0" y="1416050"/>
            <a:ext cx="518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(Sample, for illustration)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0255" y="1806154"/>
            <a:ext cx="6146730" cy="3369096"/>
          </a:xfrm>
          <a:prstGeom prst="rect">
            <a:avLst/>
          </a:prstGeom>
        </p:spPr>
      </p:pic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6086474" y="990600"/>
            <a:ext cx="2752725" cy="5052221"/>
          </a:xfrm>
        </p:spPr>
        <p:txBody>
          <a:bodyPr/>
          <a:lstStyle/>
          <a:p>
            <a:r>
              <a:rPr lang="en-US" sz="2000" dirty="0" smtClean="0"/>
              <a:t>Voltage varies widely with flow</a:t>
            </a:r>
          </a:p>
          <a:p>
            <a:r>
              <a:rPr lang="en-US" sz="2000" dirty="0" smtClean="0"/>
              <a:t>Most CREZ lines are insulated for normal operation up to 110% voltage</a:t>
            </a:r>
          </a:p>
          <a:p>
            <a:r>
              <a:rPr lang="en-US" sz="2000" dirty="0" smtClean="0"/>
              <a:t>Possible to have voltages &gt;105% during contingency and heavy flows</a:t>
            </a:r>
          </a:p>
          <a:p>
            <a:r>
              <a:rPr lang="en-US" sz="2000" dirty="0" smtClean="0"/>
              <a:t>Voltage control more challenging </a:t>
            </a:r>
            <a:r>
              <a:rPr lang="en-US" sz="1600" dirty="0" smtClean="0"/>
              <a:t>(effective impedance varies)</a:t>
            </a:r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28850" y="3352800"/>
            <a:ext cx="0" cy="6096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86225" y="3352800"/>
            <a:ext cx="0" cy="6096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68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5052221"/>
          </a:xfrm>
        </p:spPr>
        <p:txBody>
          <a:bodyPr/>
          <a:lstStyle/>
          <a:p>
            <a:r>
              <a:rPr lang="en-US" dirty="0" smtClean="0"/>
              <a:t>Unique challenges locating close to series capacitors, especially tapping a series-compensated line</a:t>
            </a:r>
          </a:p>
          <a:p>
            <a:endParaRPr lang="en-US" dirty="0"/>
          </a:p>
          <a:p>
            <a:r>
              <a:rPr lang="en-US" dirty="0" smtClean="0"/>
              <a:t>May complicate studies</a:t>
            </a:r>
          </a:p>
          <a:p>
            <a:r>
              <a:rPr lang="en-US" dirty="0" smtClean="0"/>
              <a:t>May require custom engineering solutions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Takeaway:</a:t>
            </a: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GINR-FIS process may need more scrutiny</a:t>
            </a: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Highly recommended perform SSR study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wel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l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in advance (e.g. 1 year)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Expect challenges / difficulties</a:t>
            </a:r>
          </a:p>
          <a:p>
            <a:pPr lvl="1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Temporary taps create extra layer of complexity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898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269</Words>
  <Application>Microsoft Office PowerPoint</Application>
  <PresentationFormat>On-screen Show (4:3)</PresentationFormat>
  <Paragraphs>70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Purpose of Presentation</vt:lpstr>
      <vt:lpstr>Tapping a Series Compensated Line</vt:lpstr>
      <vt:lpstr>SSR Risk</vt:lpstr>
      <vt:lpstr>“Energy Accumulation” and VRT Tripping Issues</vt:lpstr>
      <vt:lpstr>Voltage Profile on Series-Compensated Line</vt:lpstr>
      <vt:lpstr>Summary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Rose, Jonathan</cp:lastModifiedBy>
  <cp:revision>52</cp:revision>
  <cp:lastPrinted>2016-01-21T20:53:15Z</cp:lastPrinted>
  <dcterms:created xsi:type="dcterms:W3CDTF">2016-01-21T15:20:31Z</dcterms:created>
  <dcterms:modified xsi:type="dcterms:W3CDTF">2017-10-25T12:37:46Z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