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67" r:id="rId8"/>
    <p:sldId id="270" r:id="rId9"/>
    <p:sldId id="271" r:id="rId10"/>
    <p:sldId id="27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84" y="6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 forecast trends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10594130279168"/>
          <c:y val="0.10868864468864468"/>
          <c:w val="0.85221638961796431"/>
          <c:h val="0.7532567988772521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Sheet1!$K$19</c:f>
              <c:strCache>
                <c:ptCount val="1"/>
                <c:pt idx="0">
                  <c:v>NCP - LTSA 2018 CT (2009 weather year) - Pun adjusted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Sheet1!$A$20:$A$40</c:f>
              <c:numCache>
                <c:formatCode>General</c:formatCode>
                <c:ptCount val="2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</c:numCache>
            </c:numRef>
          </c:cat>
          <c:val>
            <c:numRef>
              <c:f>Sheet1!$K$20:$K$40</c:f>
              <c:numCache>
                <c:formatCode>0</c:formatCode>
                <c:ptCount val="21"/>
                <c:pt idx="0">
                  <c:v>78496.562477668733</c:v>
                </c:pt>
                <c:pt idx="1">
                  <c:v>80071.414597119219</c:v>
                </c:pt>
                <c:pt idx="2">
                  <c:v>81233.829304339568</c:v>
                </c:pt>
                <c:pt idx="3">
                  <c:v>82381.102353701412</c:v>
                </c:pt>
                <c:pt idx="4">
                  <c:v>83703.835630203161</c:v>
                </c:pt>
                <c:pt idx="5">
                  <c:v>85017.849803944773</c:v>
                </c:pt>
                <c:pt idx="6">
                  <c:v>86184.193155138913</c:v>
                </c:pt>
                <c:pt idx="7">
                  <c:v>87273.631049098825</c:v>
                </c:pt>
                <c:pt idx="8">
                  <c:v>88506.442349659192</c:v>
                </c:pt>
                <c:pt idx="9">
                  <c:v>89748.719760375185</c:v>
                </c:pt>
                <c:pt idx="10">
                  <c:v>91005.254329179108</c:v>
                </c:pt>
                <c:pt idx="11">
                  <c:v>92328.316723722077</c:v>
                </c:pt>
                <c:pt idx="12">
                  <c:v>93639.497458864527</c:v>
                </c:pt>
                <c:pt idx="13">
                  <c:v>94961.175984180547</c:v>
                </c:pt>
                <c:pt idx="14">
                  <c:v>96237.7869706606</c:v>
                </c:pt>
                <c:pt idx="15">
                  <c:v>97503.023154718743</c:v>
                </c:pt>
                <c:pt idx="16">
                  <c:v>98777.515573880039</c:v>
                </c:pt>
                <c:pt idx="17">
                  <c:v>100056.96228159299</c:v>
                </c:pt>
                <c:pt idx="18">
                  <c:v>101323.43273701893</c:v>
                </c:pt>
                <c:pt idx="19">
                  <c:v>102584.66524401003</c:v>
                </c:pt>
                <c:pt idx="20">
                  <c:v>104069.83080640444</c:v>
                </c:pt>
              </c:numCache>
            </c:numRef>
          </c:val>
        </c:ser>
        <c:ser>
          <c:idx val="3"/>
          <c:order val="1"/>
          <c:tx>
            <c:strRef>
              <c:f>Sheet1!$A$66</c:f>
              <c:strCache>
                <c:ptCount val="1"/>
                <c:pt idx="0">
                  <c:v>LTSA 2016 CT - 2006 weather year - final pun adjusted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Sheet1!$A$20:$A$40</c:f>
              <c:numCache>
                <c:formatCode>General</c:formatCode>
                <c:ptCount val="2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</c:numCache>
            </c:numRef>
          </c:cat>
          <c:val>
            <c:numRef>
              <c:f>Sheet1!$B$67:$B$81</c:f>
              <c:numCache>
                <c:formatCode>General</c:formatCode>
                <c:ptCount val="15"/>
                <c:pt idx="0">
                  <c:v>74551.57266978352</c:v>
                </c:pt>
                <c:pt idx="1">
                  <c:v>74763.554170285075</c:v>
                </c:pt>
                <c:pt idx="2">
                  <c:v>75613.631113788084</c:v>
                </c:pt>
                <c:pt idx="3">
                  <c:v>76195.635664597925</c:v>
                </c:pt>
                <c:pt idx="4">
                  <c:v>76858.161514605818</c:v>
                </c:pt>
                <c:pt idx="5">
                  <c:v>77284.43249367013</c:v>
                </c:pt>
                <c:pt idx="6">
                  <c:v>77824.592686116812</c:v>
                </c:pt>
                <c:pt idx="7">
                  <c:v>78411.16772914106</c:v>
                </c:pt>
                <c:pt idx="8">
                  <c:v>78738.896883720619</c:v>
                </c:pt>
                <c:pt idx="9">
                  <c:v>79125.301722879536</c:v>
                </c:pt>
                <c:pt idx="10">
                  <c:v>79755.548445239678</c:v>
                </c:pt>
                <c:pt idx="11">
                  <c:v>80184.564772839265</c:v>
                </c:pt>
                <c:pt idx="12">
                  <c:v>80849.738796936887</c:v>
                </c:pt>
                <c:pt idx="13">
                  <c:v>81516.30223004632</c:v>
                </c:pt>
                <c:pt idx="14">
                  <c:v>81787.883311011159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7397376"/>
        <c:axId val="597397768"/>
      </c:barChart>
      <c:dateAx>
        <c:axId val="597397376"/>
        <c:scaling>
          <c:orientation val="minMax"/>
          <c:max val="2034"/>
          <c:min val="202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397768"/>
        <c:crosses val="autoZero"/>
        <c:auto val="0"/>
        <c:lblOffset val="100"/>
        <c:baseTimeUnit val="days"/>
      </c:dateAx>
      <c:valAx>
        <c:axId val="597397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ERCOT Peak Load 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397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58691905935999"/>
          <c:y val="9.629471568112713E-2"/>
          <c:w val="0.50692449428669906"/>
          <c:h val="0.138433455574010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9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15072" y="2438400"/>
            <a:ext cx="564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LTSA Current Trends </a:t>
            </a:r>
            <a:r>
              <a:rPr lang="en-US" sz="2000" b="1" dirty="0">
                <a:solidFill>
                  <a:schemeClr val="bg1"/>
                </a:solidFill>
              </a:rPr>
              <a:t>l</a:t>
            </a:r>
            <a:r>
              <a:rPr lang="en-US" sz="2000" b="1" dirty="0" smtClean="0">
                <a:solidFill>
                  <a:schemeClr val="bg1"/>
                </a:solidFill>
              </a:rPr>
              <a:t>oad forecast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November 2017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RPG </a:t>
            </a:r>
            <a:r>
              <a:rPr lang="en-US" sz="2000" b="1" dirty="0" smtClean="0">
                <a:solidFill>
                  <a:schemeClr val="bg1"/>
                </a:solidFill>
              </a:rPr>
              <a:t>Meeting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forecast trends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83985"/>
              </p:ext>
            </p:extLst>
          </p:nvPr>
        </p:nvGraphicFramePr>
        <p:xfrm>
          <a:off x="609600" y="1262062"/>
          <a:ext cx="7543800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40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 forecast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Based on 2017 LTDF for the 2009 weather year</a:t>
            </a:r>
            <a:endParaRPr lang="en-US" sz="2400" dirty="0"/>
          </a:p>
          <a:p>
            <a:r>
              <a:rPr lang="en-US" sz="2400" dirty="0" smtClean="0"/>
              <a:t>Existing EE savings included in the LTDF – no additional EE growth adjustments included</a:t>
            </a:r>
            <a:endParaRPr lang="en-US" sz="2400" dirty="0"/>
          </a:p>
          <a:p>
            <a:r>
              <a:rPr lang="en-US" sz="2400" dirty="0" smtClean="0"/>
              <a:t>1000 MW of rooftop PV distributed evenly on a load share basis across all weather zones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35367"/>
            <a:ext cx="4618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*values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for the 2031 summer peak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5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for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2016 CT forecast had 2,800 MW of EE and 300 MW of rooftop </a:t>
            </a:r>
            <a:r>
              <a:rPr lang="en-US" sz="2400" dirty="0" smtClean="0"/>
              <a:t>PV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2016 CT forecast was based on 2006’s weather which results in a peak forecast that is 1,200 MW less when compared to using 2009’s </a:t>
            </a:r>
            <a:r>
              <a:rPr lang="en-US" sz="2400" dirty="0" smtClean="0"/>
              <a:t>forecast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2018 CT forecast is 3,500 MW higher for Coast, 3,300 MW higher for Far West, 2,100 MW higher for South Central, and 1,700 MW higher for </a:t>
            </a:r>
            <a:r>
              <a:rPr lang="en-US" sz="2400" dirty="0" smtClean="0"/>
              <a:t>South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2018 CT forecast is 1,800 MW lower for North Central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35367"/>
            <a:ext cx="4618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*values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for the 2031 summer peak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326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8026</TotalTime>
  <Words>177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Load forecast trends</vt:lpstr>
      <vt:lpstr>Current Trends forecast assumptions</vt:lpstr>
      <vt:lpstr>Reasoning for increase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139</cp:revision>
  <cp:lastPrinted>2016-01-21T20:53:15Z</cp:lastPrinted>
  <dcterms:created xsi:type="dcterms:W3CDTF">2016-01-21T15:20:31Z</dcterms:created>
  <dcterms:modified xsi:type="dcterms:W3CDTF">2017-11-03T20:35:30Z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