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3"/>
  </p:notesMasterIdLst>
  <p:handoutMasterIdLst>
    <p:handoutMasterId r:id="rId14"/>
  </p:handoutMasterIdLst>
  <p:sldIdLst>
    <p:sldId id="260" r:id="rId7"/>
    <p:sldId id="261" r:id="rId8"/>
    <p:sldId id="263" r:id="rId9"/>
    <p:sldId id="264" r:id="rId10"/>
    <p:sldId id="267" r:id="rId11"/>
    <p:sldId id="266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23" autoAdjust="0"/>
    <p:restoredTop sz="94660"/>
  </p:normalViewPr>
  <p:slideViewPr>
    <p:cSldViewPr showGuides="1">
      <p:cViewPr varScale="1">
        <p:scale>
          <a:sx n="86" d="100"/>
          <a:sy n="86" d="100"/>
        </p:scale>
        <p:origin x="186" y="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81" d="100"/>
          <a:sy n="81" d="100"/>
        </p:scale>
        <p:origin x="2022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8914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373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4127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1388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1288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 smtClean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Settlements Timelines for 2017 Holiday</a:t>
            </a:r>
            <a:endParaRPr lang="en-US" dirty="0" smtClean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November 2017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 smtClean="0"/>
              <a:t>Settlements Timelines - 2017 Holidays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914400"/>
            <a:ext cx="86868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Protocol Review:</a:t>
            </a:r>
          </a:p>
          <a:p>
            <a:pPr eaLnBrk="0" fontAlgn="base" hangingPunct="0">
              <a:spcBef>
                <a:spcPts val="400"/>
              </a:spcBef>
              <a:defRPr/>
            </a:pPr>
            <a:r>
              <a:rPr lang="en-US" sz="1600" kern="0" dirty="0" smtClean="0">
                <a:solidFill>
                  <a:srgbClr val="000000"/>
                </a:solidFill>
              </a:rPr>
              <a:t>DAM Statements issued on the 2</a:t>
            </a:r>
            <a:r>
              <a:rPr lang="en-US" sz="1600" kern="0" baseline="30000" dirty="0" smtClean="0">
                <a:solidFill>
                  <a:srgbClr val="000000"/>
                </a:solidFill>
              </a:rPr>
              <a:t>nd</a:t>
            </a:r>
            <a:r>
              <a:rPr lang="en-US" sz="1600" kern="0" dirty="0" smtClean="0">
                <a:solidFill>
                  <a:srgbClr val="000000"/>
                </a:solidFill>
              </a:rPr>
              <a:t> Business Day after Operating Day</a:t>
            </a:r>
          </a:p>
          <a:p>
            <a:pPr eaLnBrk="0" fontAlgn="base" hangingPunct="0">
              <a:spcBef>
                <a:spcPts val="400"/>
              </a:spcBef>
              <a:defRPr/>
            </a:pPr>
            <a:r>
              <a:rPr lang="en-US" sz="1600" kern="0" dirty="0" smtClean="0">
                <a:solidFill>
                  <a:srgbClr val="000000"/>
                </a:solidFill>
              </a:rPr>
              <a:t>RTM Initial issued on 5</a:t>
            </a:r>
            <a:r>
              <a:rPr lang="en-US" sz="1600" kern="0" baseline="30000" dirty="0" smtClean="0">
                <a:solidFill>
                  <a:srgbClr val="000000"/>
                </a:solidFill>
              </a:rPr>
              <a:t>th</a:t>
            </a:r>
            <a:r>
              <a:rPr lang="en-US" sz="1600" kern="0" dirty="0" smtClean="0">
                <a:solidFill>
                  <a:srgbClr val="000000"/>
                </a:solidFill>
              </a:rPr>
              <a:t> day after OD, or next Business Day</a:t>
            </a:r>
          </a:p>
          <a:p>
            <a:pPr eaLnBrk="0" fontAlgn="base" hangingPunct="0">
              <a:spcBef>
                <a:spcPts val="400"/>
              </a:spcBef>
              <a:defRPr/>
            </a:pPr>
            <a:r>
              <a:rPr lang="en-US" sz="1600" kern="0" dirty="0" smtClean="0">
                <a:solidFill>
                  <a:srgbClr val="000000"/>
                </a:solidFill>
              </a:rPr>
              <a:t>RTM Final issued on 55</a:t>
            </a:r>
            <a:r>
              <a:rPr lang="en-US" sz="1600" kern="0" baseline="30000" dirty="0" smtClean="0">
                <a:solidFill>
                  <a:srgbClr val="000000"/>
                </a:solidFill>
              </a:rPr>
              <a:t>th</a:t>
            </a:r>
            <a:r>
              <a:rPr lang="en-US" sz="1600" kern="0" dirty="0" smtClean="0">
                <a:solidFill>
                  <a:srgbClr val="000000"/>
                </a:solidFill>
              </a:rPr>
              <a:t> day after OD, or next Business Day</a:t>
            </a:r>
          </a:p>
          <a:p>
            <a:pPr eaLnBrk="0" fontAlgn="base" hangingPunct="0">
              <a:spcBef>
                <a:spcPts val="400"/>
              </a:spcBef>
              <a:defRPr/>
            </a:pPr>
            <a:r>
              <a:rPr lang="en-US" sz="1600" kern="0" dirty="0" smtClean="0">
                <a:solidFill>
                  <a:srgbClr val="000000"/>
                </a:solidFill>
              </a:rPr>
              <a:t>RTM </a:t>
            </a:r>
            <a:r>
              <a:rPr lang="en-US" sz="1600" kern="0" dirty="0" err="1" smtClean="0">
                <a:solidFill>
                  <a:srgbClr val="000000"/>
                </a:solidFill>
              </a:rPr>
              <a:t>TrueUp</a:t>
            </a:r>
            <a:r>
              <a:rPr lang="en-US" sz="1600" kern="0" dirty="0" smtClean="0">
                <a:solidFill>
                  <a:srgbClr val="000000"/>
                </a:solidFill>
              </a:rPr>
              <a:t> issued on 180</a:t>
            </a:r>
            <a:r>
              <a:rPr lang="en-US" sz="1600" kern="0" baseline="30000" dirty="0" smtClean="0">
                <a:solidFill>
                  <a:srgbClr val="000000"/>
                </a:solidFill>
              </a:rPr>
              <a:t>th</a:t>
            </a:r>
            <a:r>
              <a:rPr lang="en-US" sz="1600" kern="0" dirty="0" smtClean="0">
                <a:solidFill>
                  <a:srgbClr val="000000"/>
                </a:solidFill>
              </a:rPr>
              <a:t> day after OD, or next Business Day</a:t>
            </a:r>
          </a:p>
          <a:p>
            <a:pPr eaLnBrk="0" fontAlgn="base" hangingPunct="0">
              <a:spcBef>
                <a:spcPts val="400"/>
              </a:spcBef>
              <a:defRPr/>
            </a:pPr>
            <a:r>
              <a:rPr lang="en-US" sz="1600" kern="0" dirty="0" smtClean="0">
                <a:solidFill>
                  <a:srgbClr val="000000"/>
                </a:solidFill>
              </a:rPr>
              <a:t>Settlement Invoices (STL) payments are due on the 2</a:t>
            </a:r>
            <a:r>
              <a:rPr lang="en-US" sz="1600" kern="0" baseline="30000" dirty="0" smtClean="0">
                <a:solidFill>
                  <a:srgbClr val="000000"/>
                </a:solidFill>
              </a:rPr>
              <a:t>nd</a:t>
            </a:r>
            <a:r>
              <a:rPr lang="en-US" sz="1600" kern="0" dirty="0" smtClean="0">
                <a:solidFill>
                  <a:srgbClr val="000000"/>
                </a:solidFill>
              </a:rPr>
              <a:t> Bank Business Day</a:t>
            </a:r>
          </a:p>
          <a:p>
            <a:pPr eaLnBrk="0" fontAlgn="base" hangingPunct="0">
              <a:spcBef>
                <a:spcPts val="400"/>
              </a:spcBef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mar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2017 ERCOT Holidays</a:t>
            </a:r>
          </a:p>
          <a:p>
            <a:pPr eaLnBrk="0" fontAlgn="base" hangingPunct="0">
              <a:spcBef>
                <a:spcPts val="400"/>
              </a:spcBef>
              <a:defRPr/>
            </a:pPr>
            <a:r>
              <a:rPr lang="en-US" sz="1600" kern="0" dirty="0" smtClean="0">
                <a:solidFill>
                  <a:srgbClr val="000000"/>
                </a:solidFill>
              </a:rPr>
              <a:t>11/23/2017, Thursday</a:t>
            </a:r>
          </a:p>
          <a:p>
            <a:pPr eaLnBrk="0" fontAlgn="base" hangingPunct="0">
              <a:spcBef>
                <a:spcPts val="400"/>
              </a:spcBef>
              <a:defRPr/>
            </a:pPr>
            <a:r>
              <a:rPr lang="en-US" sz="1600" kern="0" dirty="0" smtClean="0">
                <a:solidFill>
                  <a:srgbClr val="000000"/>
                </a:solidFill>
              </a:rPr>
              <a:t>11/24/2017, Friday </a:t>
            </a:r>
          </a:p>
          <a:p>
            <a:pPr eaLnBrk="0" fontAlgn="base" hangingPunct="0">
              <a:spcBef>
                <a:spcPts val="400"/>
              </a:spcBef>
              <a:defRPr/>
            </a:pPr>
            <a:r>
              <a:rPr lang="en-US" sz="1600" kern="0" dirty="0" smtClean="0">
                <a:solidFill>
                  <a:srgbClr val="000000"/>
                </a:solidFill>
              </a:rPr>
              <a:t>12/25/2017, Monday </a:t>
            </a:r>
          </a:p>
          <a:p>
            <a:pPr eaLnBrk="0" fontAlgn="base" hangingPunct="0">
              <a:spcBef>
                <a:spcPts val="400"/>
              </a:spcBef>
              <a:defRPr/>
            </a:pPr>
            <a:r>
              <a:rPr lang="en-US" sz="1600" kern="0" dirty="0" smtClean="0">
                <a:solidFill>
                  <a:srgbClr val="000000"/>
                </a:solidFill>
              </a:rPr>
              <a:t>12/26/2017, Tuesday</a:t>
            </a:r>
          </a:p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2017 Bank Holidays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ts val="400"/>
              </a:spcBef>
              <a:defRPr/>
            </a:pPr>
            <a:r>
              <a:rPr lang="en-US" sz="1600" kern="0" dirty="0" smtClean="0">
                <a:solidFill>
                  <a:srgbClr val="000000"/>
                </a:solidFill>
              </a:rPr>
              <a:t>11/23/2017, Thursday</a:t>
            </a:r>
            <a:endParaRPr lang="en-US" sz="1600" kern="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ts val="400"/>
              </a:spcBef>
              <a:defRPr/>
            </a:pPr>
            <a:r>
              <a:rPr lang="en-US" sz="1600" kern="0" dirty="0" smtClean="0">
                <a:solidFill>
                  <a:srgbClr val="000000"/>
                </a:solidFill>
              </a:rPr>
              <a:t>12/25/2017, </a:t>
            </a:r>
            <a:r>
              <a:rPr lang="en-US" sz="1600" kern="0" dirty="0">
                <a:solidFill>
                  <a:srgbClr val="000000"/>
                </a:solidFill>
              </a:rPr>
              <a:t>Monday </a:t>
            </a:r>
            <a:endParaRPr lang="en-US" sz="1600" b="1" kern="0" dirty="0" smtClean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21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 smtClean="0"/>
              <a:t>Thanksgiving 2017 Timelines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9567246"/>
              </p:ext>
            </p:extLst>
          </p:nvPr>
        </p:nvGraphicFramePr>
        <p:xfrm>
          <a:off x="533400" y="1676400"/>
          <a:ext cx="7848602" cy="2931191"/>
        </p:xfrm>
        <a:graphic>
          <a:graphicData uri="http://schemas.openxmlformats.org/drawingml/2006/table">
            <a:tbl>
              <a:tblPr/>
              <a:tblGrid>
                <a:gridCol w="1600200"/>
                <a:gridCol w="1828800"/>
                <a:gridCol w="1905000"/>
                <a:gridCol w="1828800"/>
                <a:gridCol w="381000"/>
                <a:gridCol w="304802"/>
              </a:tblGrid>
              <a:tr h="421607">
                <a:tc>
                  <a:txBody>
                    <a:bodyPr/>
                    <a:lstStyle/>
                    <a:p>
                      <a:pPr algn="ctr" fontAlgn="b"/>
                      <a:endParaRPr lang="en-US" sz="15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11/27, Mon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11/28, Tue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11/29, Wed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Th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F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74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DAM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11/21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11/22 – 11/26 (5 ODs)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11/27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84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RTM Initial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11/18, 11/19, 11/20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11/21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11/22,</a:t>
                      </a:r>
                      <a:r>
                        <a:rPr lang="en-US" sz="150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11/23, 11/24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84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RTM</a:t>
                      </a:r>
                      <a:r>
                        <a:rPr lang="en-US" sz="150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Final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9/29 – 10/3 (5 ODs)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10/4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10/5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84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RTM</a:t>
                      </a:r>
                      <a:r>
                        <a:rPr lang="en-US" sz="150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en-US" sz="1500" b="0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TrueUps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5/27 – 5/31 (5 ODs)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6/1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6/2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84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STL Invoice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will be due on 11/29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will be due on 11/30</a:t>
                      </a: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will be due on 12/1</a:t>
                      </a: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5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5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84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Payments</a:t>
                      </a:r>
                      <a:r>
                        <a:rPr lang="en-US" sz="150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Due for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11/21 &amp; 11/22 STL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none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11/27 STL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92642" y="5105400"/>
            <a:ext cx="8422758" cy="914400"/>
          </a:xfrm>
        </p:spPr>
        <p:txBody>
          <a:bodyPr/>
          <a:lstStyle/>
          <a:p>
            <a:pPr lvl="0" eaLnBrk="0" fontAlgn="base" hangingPunct="0">
              <a:spcBef>
                <a:spcPts val="400"/>
              </a:spcBef>
              <a:defRPr/>
            </a:pPr>
            <a:r>
              <a:rPr lang="en-US" sz="1400" kern="0" dirty="0" smtClean="0">
                <a:solidFill>
                  <a:srgbClr val="000000"/>
                </a:solidFill>
              </a:rPr>
              <a:t>DAM, Initial, Final and </a:t>
            </a:r>
            <a:r>
              <a:rPr lang="en-US" sz="1400" kern="0" dirty="0" err="1" smtClean="0">
                <a:solidFill>
                  <a:srgbClr val="000000"/>
                </a:solidFill>
              </a:rPr>
              <a:t>Trueup</a:t>
            </a:r>
            <a:r>
              <a:rPr lang="en-US" sz="1400" kern="0" dirty="0" smtClean="0">
                <a:solidFill>
                  <a:srgbClr val="000000"/>
                </a:solidFill>
              </a:rPr>
              <a:t> dates are </a:t>
            </a:r>
            <a:r>
              <a:rPr lang="en-US" sz="1400" kern="0" dirty="0" smtClean="0">
                <a:solidFill>
                  <a:srgbClr val="000000"/>
                </a:solidFill>
              </a:rPr>
              <a:t>Operating </a:t>
            </a:r>
            <a:r>
              <a:rPr lang="en-US" sz="1400" kern="0" dirty="0" smtClean="0">
                <a:solidFill>
                  <a:srgbClr val="000000"/>
                </a:solidFill>
              </a:rPr>
              <a:t>Dates being issued</a:t>
            </a:r>
          </a:p>
          <a:p>
            <a:pPr lvl="0" eaLnBrk="0" fontAlgn="base" hangingPunct="0">
              <a:spcBef>
                <a:spcPts val="400"/>
              </a:spcBef>
              <a:defRPr/>
            </a:pPr>
            <a:r>
              <a:rPr lang="en-US" sz="1400" kern="0" dirty="0" smtClean="0">
                <a:solidFill>
                  <a:srgbClr val="000000"/>
                </a:solidFill>
              </a:rPr>
              <a:t>CARD Invoice </a:t>
            </a:r>
            <a:r>
              <a:rPr lang="en-US" sz="1400" kern="0" dirty="0">
                <a:solidFill>
                  <a:srgbClr val="000000"/>
                </a:solidFill>
              </a:rPr>
              <a:t>being </a:t>
            </a:r>
            <a:r>
              <a:rPr lang="en-US" sz="1400" kern="0" dirty="0" smtClean="0">
                <a:solidFill>
                  <a:srgbClr val="000000"/>
                </a:solidFill>
              </a:rPr>
              <a:t>issued Tuesday, 11/28</a:t>
            </a:r>
          </a:p>
          <a:p>
            <a:pPr lvl="0" eaLnBrk="0" fontAlgn="base" hangingPunct="0">
              <a:spcBef>
                <a:spcPts val="400"/>
              </a:spcBef>
              <a:defRPr/>
            </a:pPr>
            <a:r>
              <a:rPr lang="en-US" sz="1400" kern="0" dirty="0" smtClean="0">
                <a:solidFill>
                  <a:srgbClr val="000000"/>
                </a:solidFill>
              </a:rPr>
              <a:t>CRR Auction Invoice being issued Friday, 12/1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26020"/>
            <a:ext cx="1295400" cy="1480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59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 smtClean="0"/>
              <a:t>Christmas 2017 Timelines (week before)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9811827"/>
              </p:ext>
            </p:extLst>
          </p:nvPr>
        </p:nvGraphicFramePr>
        <p:xfrm>
          <a:off x="533400" y="1676400"/>
          <a:ext cx="8077199" cy="2944365"/>
        </p:xfrm>
        <a:graphic>
          <a:graphicData uri="http://schemas.openxmlformats.org/drawingml/2006/table">
            <a:tbl>
              <a:tblPr/>
              <a:tblGrid>
                <a:gridCol w="1600200"/>
                <a:gridCol w="304800"/>
                <a:gridCol w="304800"/>
                <a:gridCol w="1905000"/>
                <a:gridCol w="2133600"/>
                <a:gridCol w="1828799"/>
              </a:tblGrid>
              <a:tr h="421607">
                <a:tc>
                  <a:txBody>
                    <a:bodyPr/>
                    <a:lstStyle/>
                    <a:p>
                      <a:pPr algn="ctr" fontAlgn="b"/>
                      <a:endParaRPr lang="en-US" sz="15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500" b="1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M</a:t>
                      </a:r>
                      <a:endParaRPr lang="en-US" sz="1500" b="1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500" b="1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T</a:t>
                      </a:r>
                      <a:endParaRPr lang="en-US" sz="1500" b="1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12/20, Wed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12/21, Thu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12/22, Fri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4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DAM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5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5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12/18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12/19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12/20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4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RTM Initial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5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5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12/15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12/16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12/17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4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RTM</a:t>
                      </a:r>
                      <a:r>
                        <a:rPr lang="en-US" sz="150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Final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5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5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10/26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10/27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10/28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4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RTM</a:t>
                      </a:r>
                      <a:r>
                        <a:rPr lang="en-US" sz="150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en-US" sz="1500" b="0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TrueUps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5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5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6/23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6/24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6/25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4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STL Invoice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5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5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will be due on 12/22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will be due on 12/27</a:t>
                      </a: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will be due on 12/27</a:t>
                      </a: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6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Payments</a:t>
                      </a:r>
                      <a:r>
                        <a:rPr lang="en-US" sz="150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Due for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5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5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12/18 STL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12/19 STL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12/20 STL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566057" y="4876800"/>
            <a:ext cx="67056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66057" y="5105400"/>
            <a:ext cx="76635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Note </a:t>
            </a:r>
            <a:r>
              <a:rPr lang="en-US" sz="1600" dirty="0" smtClean="0"/>
              <a:t>for CRR Auction Invoice posted 12/15</a:t>
            </a:r>
            <a:r>
              <a:rPr lang="en-US" sz="1600" dirty="0"/>
              <a:t>, </a:t>
            </a:r>
            <a:r>
              <a:rPr lang="en-US" sz="1600" dirty="0" smtClean="0"/>
              <a:t>payments are due on 12/20</a:t>
            </a:r>
            <a:endParaRPr lang="en-US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378" y="121589"/>
            <a:ext cx="1138221" cy="1312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925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Christmas </a:t>
            </a:r>
            <a:r>
              <a:rPr lang="en-US" sz="2400" dirty="0" smtClean="0"/>
              <a:t>2017 Timelines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1464539"/>
              </p:ext>
            </p:extLst>
          </p:nvPr>
        </p:nvGraphicFramePr>
        <p:xfrm>
          <a:off x="533400" y="1676400"/>
          <a:ext cx="8001000" cy="2944365"/>
        </p:xfrm>
        <a:graphic>
          <a:graphicData uri="http://schemas.openxmlformats.org/drawingml/2006/table">
            <a:tbl>
              <a:tblPr/>
              <a:tblGrid>
                <a:gridCol w="1600200"/>
                <a:gridCol w="304800"/>
                <a:gridCol w="304800"/>
                <a:gridCol w="2057400"/>
                <a:gridCol w="1905000"/>
                <a:gridCol w="1828800"/>
              </a:tblGrid>
              <a:tr h="421607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5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776" marR="7776" marT="77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500" b="1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M</a:t>
                      </a:r>
                      <a:endParaRPr lang="en-US" sz="1500" b="1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500" b="1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T</a:t>
                      </a:r>
                      <a:endParaRPr lang="en-US" sz="1500" b="1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500" b="1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12/27, Wed</a:t>
                      </a:r>
                      <a:endParaRPr lang="en-US" sz="1500" b="1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500" b="1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12/28, Thu</a:t>
                      </a:r>
                      <a:endParaRPr lang="en-US" sz="1500" b="1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500" b="1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12/29, Fri</a:t>
                      </a:r>
                      <a:endParaRPr lang="en-US" sz="1500" b="1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41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5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DAM</a:t>
                      </a:r>
                      <a:endParaRPr lang="en-US" sz="15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776" marR="7776" marT="77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5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5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5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12/21</a:t>
                      </a:r>
                      <a:endParaRPr lang="en-US" sz="15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5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12/22 – 12/26 (5 ODs)</a:t>
                      </a:r>
                      <a:endParaRPr lang="en-US" sz="15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5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12/27</a:t>
                      </a:r>
                      <a:endParaRPr lang="en-US" sz="15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433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5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RTM Initial</a:t>
                      </a:r>
                      <a:endParaRPr lang="en-US" sz="15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776" marR="7776" marT="77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5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5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5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12/18, 12/19, 12/20</a:t>
                      </a:r>
                      <a:endParaRPr lang="en-US" sz="15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5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12/21</a:t>
                      </a:r>
                      <a:endParaRPr lang="en-US" sz="15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5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12/22, 12/23, 12/24</a:t>
                      </a:r>
                      <a:endParaRPr lang="en-US" sz="15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433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5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RTM Final</a:t>
                      </a:r>
                      <a:endParaRPr lang="en-US" sz="15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776" marR="7776" marT="77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5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5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5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10/29 – 11/2 (5 ODs)</a:t>
                      </a:r>
                      <a:endParaRPr lang="en-US" sz="15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5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11/3</a:t>
                      </a:r>
                      <a:endParaRPr lang="en-US" sz="15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5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11/4</a:t>
                      </a:r>
                      <a:endParaRPr lang="en-US" sz="15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433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5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RTM </a:t>
                      </a:r>
                      <a:r>
                        <a:rPr lang="en-US" sz="1500" b="0" i="0" u="none" strike="noStrike" kern="1200" dirty="0" err="1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TrueUps</a:t>
                      </a:r>
                      <a:endParaRPr lang="en-US" sz="15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776" marR="7776" marT="77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5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5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5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6/26 – 6/30 (5 ODs)</a:t>
                      </a:r>
                      <a:endParaRPr lang="en-US" sz="15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5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7/1</a:t>
                      </a:r>
                      <a:endParaRPr lang="en-US" sz="15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5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7/2</a:t>
                      </a:r>
                      <a:endParaRPr lang="en-US" sz="15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433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5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STL Invoice</a:t>
                      </a:r>
                      <a:endParaRPr lang="en-US" sz="15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776" marR="7776" marT="77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5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5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5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will be due on 12/29</a:t>
                      </a:r>
                      <a:endParaRPr lang="en-US" sz="15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will be due on 1/2/18</a:t>
                      </a: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will be due on 1/3/18</a:t>
                      </a: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607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5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Payments Due for</a:t>
                      </a:r>
                      <a:endParaRPr lang="en-US" sz="15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776" marR="7776" marT="77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5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5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5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12/21 and 12/22 STL</a:t>
                      </a:r>
                      <a:endParaRPr lang="en-US" sz="15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5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none</a:t>
                      </a:r>
                      <a:endParaRPr lang="en-US" sz="15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5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12/27 STL</a:t>
                      </a:r>
                      <a:endParaRPr lang="en-US" sz="15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92642" y="5105400"/>
            <a:ext cx="8420100" cy="533400"/>
          </a:xfrm>
        </p:spPr>
        <p:txBody>
          <a:bodyPr/>
          <a:lstStyle/>
          <a:p>
            <a:pPr lvl="0" eaLnBrk="0" fontAlgn="base" hangingPunct="0">
              <a:spcBef>
                <a:spcPts val="400"/>
              </a:spcBef>
              <a:defRPr/>
            </a:pPr>
            <a:r>
              <a:rPr lang="en-US" sz="1600" kern="0" dirty="0" smtClean="0">
                <a:solidFill>
                  <a:srgbClr val="000000"/>
                </a:solidFill>
              </a:rPr>
              <a:t>CARD </a:t>
            </a:r>
            <a:r>
              <a:rPr lang="en-US" sz="1600" kern="0" dirty="0" smtClean="0">
                <a:solidFill>
                  <a:srgbClr val="000000"/>
                </a:solidFill>
              </a:rPr>
              <a:t>Invoice being issued on Thursday, 12/28.</a:t>
            </a:r>
          </a:p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endParaRPr lang="en-US" sz="1600" kern="0" dirty="0" smtClean="0">
              <a:solidFill>
                <a:srgbClr val="000000"/>
              </a:solidFill>
            </a:endParaRPr>
          </a:p>
          <a:p>
            <a:pPr lvl="0" eaLnBrk="0" fontAlgn="base" hangingPunct="0">
              <a:spcBef>
                <a:spcPts val="400"/>
              </a:spcBef>
              <a:defRPr/>
            </a:pPr>
            <a:endParaRPr lang="en-US" sz="1600" b="1" kern="0" dirty="0" smtClean="0">
              <a:solidFill>
                <a:srgbClr val="0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167152"/>
            <a:ext cx="1342096" cy="1342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39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 smtClean="0"/>
              <a:t>New Year 2018 Timelines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8257791"/>
              </p:ext>
            </p:extLst>
          </p:nvPr>
        </p:nvGraphicFramePr>
        <p:xfrm>
          <a:off x="533400" y="1686812"/>
          <a:ext cx="8229600" cy="2839046"/>
        </p:xfrm>
        <a:graphic>
          <a:graphicData uri="http://schemas.openxmlformats.org/drawingml/2006/table">
            <a:tbl>
              <a:tblPr/>
              <a:tblGrid>
                <a:gridCol w="1708030"/>
                <a:gridCol w="388189"/>
                <a:gridCol w="1785668"/>
                <a:gridCol w="1863306"/>
                <a:gridCol w="1265207"/>
                <a:gridCol w="1219200"/>
              </a:tblGrid>
              <a:tr h="388760">
                <a:tc>
                  <a:txBody>
                    <a:bodyPr/>
                    <a:lstStyle/>
                    <a:p>
                      <a:pPr algn="ctr" fontAlgn="b"/>
                      <a:endParaRPr lang="en-US" sz="15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M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01/02, Tue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01/03, Wed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01/04, </a:t>
                      </a:r>
                      <a:r>
                        <a:rPr lang="en-US" sz="1500" b="1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Th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01/05, F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29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DAM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12/28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12/29 – 1/1/18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(4 ODs)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1/2/18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1/3/18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7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RTM Initial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12/25, 12/26, 12/27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12/28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12/29,</a:t>
                      </a:r>
                      <a:r>
                        <a:rPr lang="en-US" sz="150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12/30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12/31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6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RTM</a:t>
                      </a:r>
                      <a:r>
                        <a:rPr lang="en-US" sz="150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Final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11/5 – 11/8</a:t>
                      </a:r>
                      <a:r>
                        <a:rPr lang="en-US" sz="150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(4 ODs)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11/9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11/10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11/11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6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RTM</a:t>
                      </a:r>
                      <a:r>
                        <a:rPr lang="en-US" sz="150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en-US" sz="1500" b="0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TrueUps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7/3 – 7/6 </a:t>
                      </a:r>
                      <a:r>
                        <a:rPr lang="en-US" sz="15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(4 ODs)</a:t>
                      </a:r>
                      <a:endParaRPr lang="en-US" sz="15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7/7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7/8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7/9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6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STL Invoice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will be due on 1/4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will be due on 1/5</a:t>
                      </a: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will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be due on 1/8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will be due on 1/9</a:t>
                      </a: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7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Payments</a:t>
                      </a:r>
                      <a:r>
                        <a:rPr lang="en-US" sz="150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Due for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12/28</a:t>
                      </a:r>
                      <a:r>
                        <a:rPr lang="en-US" sz="150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STL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12/29 STL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1/2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STL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1/3 STL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33400" y="5029200"/>
            <a:ext cx="6934200" cy="636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eaLnBrk="0" fontAlgn="base" hangingPunct="0">
              <a:spcBef>
                <a:spcPts val="4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CARD Invoice </a:t>
            </a:r>
            <a:r>
              <a:rPr lang="en-US" sz="1600" kern="0" dirty="0" smtClean="0">
                <a:solidFill>
                  <a:srgbClr val="000000"/>
                </a:solidFill>
              </a:rPr>
              <a:t>payments due 1/5</a:t>
            </a:r>
            <a:endParaRPr lang="en-US" sz="1600" kern="0" dirty="0">
              <a:solidFill>
                <a:srgbClr val="000000"/>
              </a:solidFill>
            </a:endParaRPr>
          </a:p>
          <a:p>
            <a:pPr marL="285750" lvl="0" indent="-285750" eaLnBrk="0" fontAlgn="base" hangingPunct="0">
              <a:spcBef>
                <a:spcPts val="4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CRR Auction Invoice being issued Friday, </a:t>
            </a:r>
            <a:r>
              <a:rPr lang="en-US" sz="1600" kern="0" dirty="0" smtClean="0">
                <a:solidFill>
                  <a:srgbClr val="000000"/>
                </a:solidFill>
              </a:rPr>
              <a:t>1/5</a:t>
            </a:r>
            <a:endParaRPr lang="en-US" sz="1600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5471" y="0"/>
            <a:ext cx="2697529" cy="1578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699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schemas.openxmlformats.org/package/2006/metadata/core-properties"/>
    <ds:schemaRef ds:uri="c34af464-7aa1-4edd-9be4-83dffc1cb926"/>
    <ds:schemaRef ds:uri="http://schemas.microsoft.com/office/2006/documentManagement/types"/>
    <ds:schemaRef ds:uri="http://purl.org/dc/dcmitype/"/>
    <ds:schemaRef ds:uri="http://www.w3.org/XML/1998/namespace"/>
    <ds:schemaRef ds:uri="http://purl.org/dc/elements/1.1/"/>
    <ds:schemaRef ds:uri="http://purl.org/dc/terms/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7304</TotalTime>
  <Words>510</Words>
  <Application>Microsoft Office PowerPoint</Application>
  <PresentationFormat>On-screen Show (4:3)</PresentationFormat>
  <Paragraphs>167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Arial Black</vt:lpstr>
      <vt:lpstr>Calibri</vt:lpstr>
      <vt:lpstr>1_Custom Design</vt:lpstr>
      <vt:lpstr>Office Theme</vt:lpstr>
      <vt:lpstr>Custom Design</vt:lpstr>
      <vt:lpstr>PowerPoint Presentation</vt:lpstr>
      <vt:lpstr>Settlements Timelines - 2017 Holidays</vt:lpstr>
      <vt:lpstr>Thanksgiving 2017 Timelines</vt:lpstr>
      <vt:lpstr>Christmas 2017 Timelines (week before)</vt:lpstr>
      <vt:lpstr>Christmas 2017 Timelines</vt:lpstr>
      <vt:lpstr>New Year 2018 Timelines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Dinopol, Ohlen</cp:lastModifiedBy>
  <cp:revision>120</cp:revision>
  <cp:lastPrinted>2017-01-18T21:25:24Z</cp:lastPrinted>
  <dcterms:created xsi:type="dcterms:W3CDTF">2016-01-21T15:20:31Z</dcterms:created>
  <dcterms:modified xsi:type="dcterms:W3CDTF">2017-10-09T22:16:41Z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