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7" r:id="rId8"/>
    <p:sldId id="266" r:id="rId9"/>
    <p:sldId id="263" r:id="rId10"/>
    <p:sldId id="265" r:id="rId11"/>
    <p:sldId id="261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r>
              <a:rPr lang="en-US" dirty="0" smtClean="0"/>
              <a:t>Vanessa Spells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November 15,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533400" y="5843275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6647161" cy="450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3682"/>
            <a:ext cx="8458200" cy="518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Outstanding Revision/Change Requests</a:t>
            </a:r>
          </a:p>
          <a:p>
            <a:pPr lvl="1"/>
            <a:r>
              <a:rPr lang="en-US" sz="1100" dirty="0" smtClean="0"/>
              <a:t>None</a:t>
            </a:r>
            <a:endParaRPr lang="en-US" sz="1050" dirty="0" smtClean="0"/>
          </a:p>
          <a:p>
            <a:pPr marL="457200" lvl="1" indent="0">
              <a:buNone/>
            </a:pPr>
            <a:endParaRPr lang="en-US" sz="1050" dirty="0" smtClean="0"/>
          </a:p>
          <a:p>
            <a:pPr marL="457200" lvl="1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1600" dirty="0" smtClean="0"/>
              <a:t>Project Update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600" dirty="0" smtClean="0"/>
              <a:t>Regular CWG/MCWG update at December F&amp;A/Board</a:t>
            </a:r>
          </a:p>
          <a:p>
            <a:pPr lvl="1"/>
            <a:r>
              <a:rPr lang="en-US" sz="1200" dirty="0"/>
              <a:t>Periodic Report on CWG Activity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24578"/>
              </p:ext>
            </p:extLst>
          </p:nvPr>
        </p:nvGraphicFramePr>
        <p:xfrm>
          <a:off x="1524000" y="1981200"/>
          <a:ext cx="475488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237744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CMM Tech</a:t>
                      </a:r>
                      <a:r>
                        <a:rPr lang="en-US" sz="1100" baseline="0" dirty="0" smtClean="0"/>
                        <a:t> Refresh Project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Phase 1A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Execution</a:t>
                      </a:r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Phase</a:t>
                      </a:r>
                      <a:r>
                        <a:rPr lang="en-US" sz="1100" baseline="0" dirty="0" smtClean="0"/>
                        <a:t> 1B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Execution</a:t>
                      </a:r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Phas</a:t>
                      </a:r>
                      <a:r>
                        <a:rPr lang="en-US" sz="1100" baseline="0" dirty="0" smtClean="0"/>
                        <a:t>e 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Planning</a:t>
                      </a:r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Phase 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 Started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Implemented only language clarifications part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/>
              <a:t>C</a:t>
            </a:r>
            <a:r>
              <a:rPr lang="en-US" sz="1200" dirty="0" smtClean="0"/>
              <a:t>hange for removal of “abs” from MCE formula is not yet implemented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</a:t>
            </a:r>
            <a:r>
              <a:rPr lang="en-US" sz="1600" dirty="0" smtClean="0"/>
              <a:t>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808 – Three-Year CRR Auction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/>
              <a:t>Withdrawn Change Requests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</a:t>
            </a:r>
            <a:r>
              <a:rPr lang="en-US" sz="1600" dirty="0" smtClean="0"/>
              <a:t>components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811 – Two Day Cure Period for Foreign Market Participant Guarantee Agreements 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2017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Provide support to the ERCOT stakeholder process incorporating a forward price curve-based methodology (NPRR800) in collateral requirement calculations</a:t>
            </a:r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r>
              <a:rPr lang="en-US" sz="2000" dirty="0" smtClean="0">
                <a:latin typeface="+mj-lt"/>
              </a:rPr>
              <a:t>Explore methodologies to  incorporate Counter-Party specific ratings into ERCOT collateral requirement calculations</a:t>
            </a:r>
          </a:p>
          <a:p>
            <a:r>
              <a:rPr lang="en-US" sz="2000" dirty="0" smtClean="0">
                <a:latin typeface="+mj-lt"/>
              </a:rPr>
              <a:t>Participate in TAC/WMS-lead discussions related to credit in the event of a market continuity business interruption</a:t>
            </a:r>
          </a:p>
          <a:p>
            <a:r>
              <a:rPr lang="en-US" sz="2000" dirty="0" smtClean="0">
                <a:latin typeface="+mj-lt"/>
              </a:rPr>
              <a:t>Explore potential usage of letter of credit/credit insurance</a:t>
            </a:r>
          </a:p>
          <a:p>
            <a:r>
              <a:rPr lang="en-US" sz="2000" dirty="0"/>
              <a:t>Pursue a calculator to allow market participants to calculate their requirements for CRR auctions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</TotalTime>
  <Words>346</Words>
  <Application>Microsoft Office PowerPoint</Application>
  <PresentationFormat>On-screen Show (4:3)</PresentationFormat>
  <Paragraphs>109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2017 Credit Working Group Goals 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119</cp:revision>
  <cp:lastPrinted>2017-10-05T14:42:15Z</cp:lastPrinted>
  <dcterms:created xsi:type="dcterms:W3CDTF">2016-01-21T15:20:31Z</dcterms:created>
  <dcterms:modified xsi:type="dcterms:W3CDTF">2017-11-07T15:57:55Z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