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258" r:id="rId8"/>
    <p:sldId id="275" r:id="rId9"/>
    <p:sldId id="288" r:id="rId10"/>
    <p:sldId id="302" r:id="rId11"/>
    <p:sldId id="303" r:id="rId12"/>
    <p:sldId id="298" r:id="rId13"/>
    <p:sldId id="299" r:id="rId14"/>
    <p:sldId id="300" r:id="rId15"/>
    <p:sldId id="301" r:id="rId16"/>
    <p:sldId id="295" r:id="rId17"/>
    <p:sldId id="296" r:id="rId18"/>
    <p:sldId id="257" r:id="rId19"/>
    <p:sldId id="304" r:id="rId20"/>
    <p:sldId id="293" r:id="rId21"/>
    <p:sldId id="282" r:id="rId22"/>
    <p:sldId id="290" r:id="rId23"/>
    <p:sldId id="291" r:id="rId24"/>
    <p:sldId id="294" r:id="rId25"/>
    <p:sldId id="297" r:id="rId26"/>
    <p:sldId id="26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4660"/>
  </p:normalViewPr>
  <p:slideViewPr>
    <p:cSldViewPr showGuides="1">
      <p:cViewPr varScale="1">
        <p:scale>
          <a:sx n="130" d="100"/>
          <a:sy n="130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1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42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7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36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34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94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9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Credit Exposure Update</a:t>
            </a:r>
          </a:p>
          <a:p>
            <a:endParaRPr lang="en-US" b="1" dirty="0"/>
          </a:p>
          <a:p>
            <a:r>
              <a:rPr lang="en-US" dirty="0" smtClean="0"/>
              <a:t>Spoorthy Papudesi</a:t>
            </a:r>
          </a:p>
          <a:p>
            <a:r>
              <a:rPr lang="en-US" dirty="0" smtClean="0"/>
              <a:t>ERCOT Credit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November 15,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1"/>
            <a:ext cx="7708697" cy="397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5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80010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62" y="1028700"/>
            <a:ext cx="799147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748" y="2514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Appendix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market category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38400"/>
            <a:ext cx="7924800" cy="198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4239" y="896087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Appendix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81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rating group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" y="1524000"/>
            <a:ext cx="783336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Active Counter-Parties distribution by rating and category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286000"/>
            <a:ext cx="7239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5484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Total Potential Exposure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828800"/>
            <a:ext cx="79248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4700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Excess Collateral distribution</a:t>
            </a:r>
            <a:r>
              <a:rPr lang="en-US" baseline="30000" dirty="0"/>
              <a:t>*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6019800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600" dirty="0" smtClean="0"/>
              <a:t>*Excess Collateral is a voluntary disposition by Counterparty</a:t>
            </a:r>
            <a:endParaRPr lang="en-US" sz="6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600"/>
            <a:ext cx="7772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Excess Collateral distribution in the Bottom Quintile</a:t>
            </a:r>
            <a:r>
              <a:rPr lang="en-US" baseline="30000" dirty="0"/>
              <a:t>*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6074779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600" dirty="0"/>
              <a:t>*Excess Collateral is a voluntary </a:t>
            </a:r>
            <a:r>
              <a:rPr lang="en-US" sz="600" dirty="0" smtClean="0"/>
              <a:t>disposition </a:t>
            </a:r>
            <a:r>
              <a:rPr lang="en-US" sz="600" dirty="0"/>
              <a:t>by Counterparty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2057400"/>
            <a:ext cx="8410575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Inputs and assumptions</a:t>
            </a:r>
          </a:p>
          <a:p>
            <a:r>
              <a:rPr lang="en-US" dirty="0" smtClean="0"/>
              <a:t>Observations</a:t>
            </a:r>
          </a:p>
          <a:p>
            <a:r>
              <a:rPr lang="en-US" dirty="0" smtClean="0"/>
              <a:t>Exposure distributions</a:t>
            </a:r>
          </a:p>
          <a:p>
            <a:r>
              <a:rPr lang="en-US" dirty="0" smtClean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Average TPE distribution in the Bottom Quintile Based on Excess Collateral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390" y="2057400"/>
            <a:ext cx="840105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Only Active Counter-Parties are </a:t>
            </a:r>
            <a:r>
              <a:rPr lang="en-US" sz="2000" dirty="0" smtClean="0"/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are classified by </a:t>
            </a:r>
            <a:r>
              <a:rPr lang="en-US" sz="2000" dirty="0" smtClean="0"/>
              <a:t>rating </a:t>
            </a:r>
            <a:r>
              <a:rPr lang="en-US" sz="2000" dirty="0"/>
              <a:t>and </a:t>
            </a:r>
            <a:r>
              <a:rPr lang="en-US" sz="2000" dirty="0" smtClean="0"/>
              <a:t>market activity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and collateral balances used are averages for </a:t>
            </a:r>
            <a:r>
              <a:rPr lang="en-US" sz="2000" dirty="0" smtClean="0"/>
              <a:t>September and October 2017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Counter-Parties </a:t>
            </a:r>
            <a:r>
              <a:rPr lang="en-US" sz="2000" dirty="0"/>
              <a:t>that are subsidiaries of, or guaranteed by, rated entities are given the parent/guarantor’s rating, adjusted down one </a:t>
            </a:r>
            <a:r>
              <a:rPr lang="en-US" sz="2000" dirty="0" smtClean="0"/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/>
              <a:t>Changes from August 2017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* </a:t>
            </a:r>
            <a:r>
              <a:rPr lang="en-US" sz="2400" b="1" dirty="0" smtClean="0"/>
              <a:t>to October 2017</a:t>
            </a:r>
            <a:r>
              <a:rPr lang="en-US" sz="2400" baseline="30000" dirty="0"/>
              <a:t> *</a:t>
            </a:r>
            <a:endParaRPr lang="en-US" sz="2400" baseline="30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Number of active Counter-Parties increased from 213 to 216.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Market-wide TPE slightly increased </a:t>
            </a:r>
            <a:r>
              <a:rPr lang="en-US" sz="2000" dirty="0"/>
              <a:t>from </a:t>
            </a:r>
            <a:r>
              <a:rPr lang="en-US" sz="2000" dirty="0" smtClean="0"/>
              <a:t>360 million to 362 million.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Excess </a:t>
            </a:r>
            <a:r>
              <a:rPr lang="en-US" sz="2000" dirty="0"/>
              <a:t>Collateral </a:t>
            </a:r>
            <a:r>
              <a:rPr lang="en-US" sz="2000" dirty="0" smtClean="0"/>
              <a:t>decreased from 1,599 million to 1,573 million.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TPE of </a:t>
            </a:r>
            <a:r>
              <a:rPr lang="en-US" sz="2000" i="1" dirty="0" smtClean="0"/>
              <a:t>Load and Generation </a:t>
            </a:r>
            <a:r>
              <a:rPr lang="en-US" sz="2000" dirty="0" smtClean="0"/>
              <a:t>category</a:t>
            </a:r>
            <a:r>
              <a:rPr lang="en-US" sz="2000" i="1" dirty="0" smtClean="0"/>
              <a:t> </a:t>
            </a:r>
            <a:r>
              <a:rPr lang="en-US" sz="2000" dirty="0" smtClean="0"/>
              <a:t>as a percentage of Total TPE decreased by 10% while it increased for </a:t>
            </a:r>
            <a:r>
              <a:rPr lang="en-US" sz="2000" i="1" dirty="0" smtClean="0"/>
              <a:t>CRR only </a:t>
            </a:r>
            <a:r>
              <a:rPr lang="en-US" sz="2000" dirty="0" smtClean="0"/>
              <a:t>category by 6.27%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Relatively higher Real Time prices on October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 and October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Increase in CRR-related exposure due to Hurricane Harvey  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600" dirty="0" smtClean="0"/>
              <a:t>*</a:t>
            </a:r>
            <a:r>
              <a:rPr lang="en-US" sz="600" dirty="0"/>
              <a:t>Numbers presented are averages of </a:t>
            </a:r>
            <a:r>
              <a:rPr lang="en-US" sz="600" dirty="0" smtClean="0"/>
              <a:t>Jul-Aug 2017  and Sep-Oct 2017</a:t>
            </a: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712" y="1066800"/>
            <a:ext cx="8120576" cy="44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1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49491"/>
            <a:ext cx="8382000" cy="435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1" y="1066800"/>
            <a:ext cx="7632490" cy="443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7839772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792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3563</TotalTime>
  <Words>330</Words>
  <Application>Microsoft Office PowerPoint</Application>
  <PresentationFormat>On-screen Show (4:3)</PresentationFormat>
  <Paragraphs>104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146</cp:revision>
  <cp:lastPrinted>2017-07-24T18:39:06Z</cp:lastPrinted>
  <dcterms:created xsi:type="dcterms:W3CDTF">2016-01-21T15:20:31Z</dcterms:created>
  <dcterms:modified xsi:type="dcterms:W3CDTF">2017-11-08T17:16:23Z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