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28"/>
  </p:notesMasterIdLst>
  <p:handoutMasterIdLst>
    <p:handoutMasterId r:id="rId29"/>
  </p:handoutMasterIdLst>
  <p:sldIdLst>
    <p:sldId id="260" r:id="rId7"/>
    <p:sldId id="258" r:id="rId8"/>
    <p:sldId id="275" r:id="rId9"/>
    <p:sldId id="288" r:id="rId10"/>
    <p:sldId id="302" r:id="rId11"/>
    <p:sldId id="303" r:id="rId12"/>
    <p:sldId id="298" r:id="rId13"/>
    <p:sldId id="299" r:id="rId14"/>
    <p:sldId id="300" r:id="rId15"/>
    <p:sldId id="301" r:id="rId16"/>
    <p:sldId id="295" r:id="rId17"/>
    <p:sldId id="296" r:id="rId18"/>
    <p:sldId id="257" r:id="rId19"/>
    <p:sldId id="304" r:id="rId20"/>
    <p:sldId id="293" r:id="rId21"/>
    <p:sldId id="282" r:id="rId22"/>
    <p:sldId id="290" r:id="rId23"/>
    <p:sldId id="291" r:id="rId24"/>
    <p:sldId id="294" r:id="rId25"/>
    <p:sldId id="297" r:id="rId26"/>
    <p:sldId id="261" r:id="rId2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54" autoAdjust="0"/>
    <p:restoredTop sz="94660"/>
  </p:normalViewPr>
  <p:slideViewPr>
    <p:cSldViewPr showGuides="1">
      <p:cViewPr varScale="1">
        <p:scale>
          <a:sx n="130" d="100"/>
          <a:sy n="130" d="100"/>
        </p:scale>
        <p:origin x="1164" y="13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1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30" tIns="45715" rIns="91430" bIns="45715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36127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1177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19149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5427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7701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09945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878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008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71363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6826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94636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23449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2943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9921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352800" y="2438400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Credit Exposure Update</a:t>
            </a:r>
          </a:p>
          <a:p>
            <a:endParaRPr lang="en-US" b="1" dirty="0"/>
          </a:p>
          <a:p>
            <a:r>
              <a:rPr lang="en-US" dirty="0" smtClean="0"/>
              <a:t>Spoorthy Papudesi</a:t>
            </a:r>
          </a:p>
          <a:p>
            <a:r>
              <a:rPr lang="en-US" dirty="0" smtClean="0"/>
              <a:t>ERCOT Credit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 smtClean="0"/>
              <a:t>November 15, 2017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1"/>
            <a:ext cx="7708697" cy="3974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4358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11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990600"/>
            <a:ext cx="8001000" cy="4581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83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12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6262" y="1028700"/>
            <a:ext cx="7991475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32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5748" y="2514600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534400" cy="4267200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market category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14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" y="2438400"/>
            <a:ext cx="7924800" cy="19812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84239" y="896087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Appendix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948137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4604"/>
            <a:ext cx="8534400" cy="43198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Summary statistics by rating group</a:t>
            </a:r>
          </a:p>
          <a:p>
            <a:pPr marL="0" indent="0">
              <a:buNone/>
            </a:pPr>
            <a:endParaRPr lang="en-US" sz="280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15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6240" y="1524000"/>
            <a:ext cx="7833360" cy="2514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910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6827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Active Counter-Parties distribution by rating and category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4400" y="2286000"/>
            <a:ext cx="7239000" cy="2667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507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90600"/>
            <a:ext cx="8534400" cy="45484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Total Potential Exposure distribution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17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" y="1828800"/>
            <a:ext cx="79248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058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838200"/>
            <a:ext cx="8534400" cy="47008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</a:t>
            </a:r>
            <a:r>
              <a:rPr lang="en-US" baseline="30000" dirty="0"/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609600" y="6019800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 smtClean="0"/>
              <a:t>*Excess Collateral is a voluntary disposition by Counterparty</a:t>
            </a:r>
            <a:endParaRPr lang="en-US" sz="600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" y="1752600"/>
            <a:ext cx="7772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346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Average Excess Collateral distribution in the Bottom Quintile</a:t>
            </a:r>
            <a:r>
              <a:rPr lang="en-US" baseline="30000" dirty="0"/>
              <a:t>* 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19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533400" y="6074779"/>
            <a:ext cx="2247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/>
            <a:r>
              <a:rPr lang="en-US" sz="600" dirty="0"/>
              <a:t>*Excess Collateral is a voluntary </a:t>
            </a:r>
            <a:r>
              <a:rPr lang="en-US" sz="600" dirty="0" smtClean="0"/>
              <a:t>disposition </a:t>
            </a:r>
            <a:r>
              <a:rPr lang="en-US" sz="600" dirty="0"/>
              <a:t>by Counterparty</a:t>
            </a:r>
          </a:p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625" y="2057400"/>
            <a:ext cx="8410575" cy="3705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8595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Agenda</a:t>
            </a:r>
          </a:p>
          <a:p>
            <a:r>
              <a:rPr lang="en-US" dirty="0" smtClean="0"/>
              <a:t>Inputs and assumptions</a:t>
            </a:r>
          </a:p>
          <a:p>
            <a:r>
              <a:rPr lang="en-US" dirty="0" smtClean="0"/>
              <a:t>Observations</a:t>
            </a:r>
          </a:p>
          <a:p>
            <a:r>
              <a:rPr lang="en-US" dirty="0" smtClean="0"/>
              <a:t>Exposure distributions</a:t>
            </a:r>
          </a:p>
          <a:p>
            <a:r>
              <a:rPr lang="en-US" dirty="0" smtClean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53049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534400" cy="4624632"/>
          </a:xfrm>
        </p:spPr>
        <p:txBody>
          <a:bodyPr/>
          <a:lstStyle/>
          <a:p>
            <a:pPr marL="0" indent="0">
              <a:buNone/>
            </a:pPr>
            <a:r>
              <a:rPr lang="en-US" sz="2800" dirty="0" smtClean="0"/>
              <a:t>Average TPE distribution in the Bottom Quintile Based on Excess Collateral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20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3390" y="2057400"/>
            <a:ext cx="8401050" cy="3543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127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</p:spPr>
        <p:txBody>
          <a:bodyPr/>
          <a:lstStyle/>
          <a:p>
            <a:pPr marL="0" indent="0" algn="ctr">
              <a:buNone/>
            </a:pPr>
            <a:endParaRPr lang="en-US" sz="6000" dirty="0" smtClean="0"/>
          </a:p>
          <a:p>
            <a:pPr marL="0" indent="0" algn="ctr">
              <a:buNone/>
            </a:pPr>
            <a:r>
              <a:rPr lang="en-US" sz="6000" dirty="0" smtClean="0"/>
              <a:t>Questions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358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4953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800" b="1" dirty="0"/>
              <a:t>Inputs </a:t>
            </a:r>
            <a:r>
              <a:rPr lang="en-US" sz="2800" b="1" dirty="0" smtClean="0"/>
              <a:t>and </a:t>
            </a:r>
            <a:r>
              <a:rPr lang="en-US" sz="2800" b="1" dirty="0"/>
              <a:t>Assumptions:</a:t>
            </a:r>
            <a:endParaRPr lang="en-US" sz="2800" dirty="0"/>
          </a:p>
          <a:p>
            <a:pPr lvl="1">
              <a:spcAft>
                <a:spcPts val="600"/>
              </a:spcAft>
            </a:pPr>
            <a:r>
              <a:rPr lang="en-US" sz="2000" dirty="0"/>
              <a:t>Only Active Counter-Parties are </a:t>
            </a:r>
            <a:r>
              <a:rPr lang="en-US" sz="2000" dirty="0" smtClean="0"/>
              <a:t>included</a:t>
            </a:r>
          </a:p>
          <a:p>
            <a:pPr lvl="1">
              <a:spcAft>
                <a:spcPts val="600"/>
              </a:spcAft>
            </a:pPr>
            <a:r>
              <a:rPr lang="en-US" sz="2000" dirty="0"/>
              <a:t>Counter-Parties are classified by </a:t>
            </a:r>
            <a:r>
              <a:rPr lang="en-US" sz="2000" dirty="0" smtClean="0"/>
              <a:t>rating </a:t>
            </a:r>
            <a:r>
              <a:rPr lang="en-US" sz="2000" dirty="0"/>
              <a:t>and </a:t>
            </a:r>
            <a:r>
              <a:rPr lang="en-US" sz="2000" dirty="0" smtClean="0"/>
              <a:t>market activity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TPE </a:t>
            </a:r>
            <a:r>
              <a:rPr lang="en-US" sz="2000" dirty="0"/>
              <a:t>and collateral balances used are averages for </a:t>
            </a:r>
            <a:r>
              <a:rPr lang="en-US" sz="2000" dirty="0" smtClean="0"/>
              <a:t>September and October 2017</a:t>
            </a:r>
            <a:endParaRPr lang="en-US" sz="2000" dirty="0"/>
          </a:p>
          <a:p>
            <a:pPr lvl="1">
              <a:spcAft>
                <a:spcPts val="600"/>
              </a:spcAft>
            </a:pPr>
            <a:r>
              <a:rPr lang="en-US" sz="2000" dirty="0" smtClean="0"/>
              <a:t>Counter-Parties </a:t>
            </a:r>
            <a:r>
              <a:rPr lang="en-US" sz="2000" dirty="0"/>
              <a:t>that are subsidiaries of, or guaranteed by, rated entities are given the parent/guarantor’s rating, adjusted down one </a:t>
            </a:r>
            <a:r>
              <a:rPr lang="en-US" sz="2000" dirty="0" smtClean="0"/>
              <a:t>notch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508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382000" cy="47244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en-US" sz="2400" b="1" dirty="0" smtClean="0"/>
              <a:t>Changes from August 2017</a:t>
            </a:r>
            <a:r>
              <a:rPr lang="en-US" sz="2400" baseline="30000" dirty="0"/>
              <a:t> </a:t>
            </a:r>
            <a:r>
              <a:rPr lang="en-US" sz="2400" baseline="30000" dirty="0" smtClean="0"/>
              <a:t>* </a:t>
            </a:r>
            <a:r>
              <a:rPr lang="en-US" sz="2400" b="1" dirty="0" smtClean="0"/>
              <a:t>to October 2017</a:t>
            </a:r>
            <a:r>
              <a:rPr lang="en-US" sz="2400" baseline="30000" dirty="0"/>
              <a:t> *</a:t>
            </a:r>
            <a:endParaRPr lang="en-US" sz="2400" baseline="30000" dirty="0" smtClean="0"/>
          </a:p>
          <a:p>
            <a:pPr>
              <a:spcAft>
                <a:spcPts val="600"/>
              </a:spcAft>
            </a:pPr>
            <a:r>
              <a:rPr lang="en-US" sz="2000" dirty="0" smtClean="0"/>
              <a:t>Number of active Counter-Parties increased from 213 to 216.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Market-wide TPE slightly increased </a:t>
            </a:r>
            <a:r>
              <a:rPr lang="en-US" sz="2000" dirty="0"/>
              <a:t>from </a:t>
            </a:r>
            <a:r>
              <a:rPr lang="en-US" sz="2000" dirty="0" smtClean="0"/>
              <a:t>360 million to 362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Excess </a:t>
            </a:r>
            <a:r>
              <a:rPr lang="en-US" sz="2000" dirty="0"/>
              <a:t>Collateral </a:t>
            </a:r>
            <a:r>
              <a:rPr lang="en-US" sz="2000" dirty="0" smtClean="0"/>
              <a:t>decreased from 1,599 million to 1,573 million.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TPE of </a:t>
            </a:r>
            <a:r>
              <a:rPr lang="en-US" sz="2000" i="1" dirty="0" smtClean="0"/>
              <a:t>Load and Generation </a:t>
            </a:r>
            <a:r>
              <a:rPr lang="en-US" sz="2000" dirty="0" smtClean="0"/>
              <a:t>category</a:t>
            </a:r>
            <a:r>
              <a:rPr lang="en-US" sz="2000" i="1" dirty="0" smtClean="0"/>
              <a:t> </a:t>
            </a:r>
            <a:r>
              <a:rPr lang="en-US" sz="2000" dirty="0" smtClean="0"/>
              <a:t>as a percentage of Total TPE decreased by 10% while it increased for </a:t>
            </a:r>
            <a:r>
              <a:rPr lang="en-US" sz="2000" i="1" dirty="0" smtClean="0"/>
              <a:t>CRR only </a:t>
            </a:r>
            <a:r>
              <a:rPr lang="en-US" sz="2000" dirty="0" smtClean="0"/>
              <a:t>category by 6.27%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Relatively higher Real Time prices on October 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 and October 9</a:t>
            </a:r>
            <a:r>
              <a:rPr lang="en-US" sz="2000" baseline="30000" dirty="0" smtClean="0"/>
              <a:t>th</a:t>
            </a:r>
            <a:r>
              <a:rPr lang="en-US" sz="2000" dirty="0" smtClean="0"/>
              <a:t> </a:t>
            </a:r>
          </a:p>
          <a:p>
            <a:pPr>
              <a:spcAft>
                <a:spcPts val="600"/>
              </a:spcAft>
            </a:pPr>
            <a:r>
              <a:rPr lang="en-US" sz="2000" dirty="0" smtClean="0"/>
              <a:t>Increase in CRR-related exposure due to Hurricane Harvey  </a:t>
            </a:r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r>
              <a:rPr lang="en-US" sz="600" dirty="0" smtClean="0"/>
              <a:t>*</a:t>
            </a:r>
            <a:r>
              <a:rPr lang="en-US" sz="600" dirty="0"/>
              <a:t>Numbers presented are averages of </a:t>
            </a:r>
            <a:r>
              <a:rPr lang="en-US" sz="600" dirty="0" smtClean="0"/>
              <a:t>Jul-Aug 2017  and Sep-Oct 2017</a:t>
            </a: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600" dirty="0" smtClean="0"/>
          </a:p>
          <a:p>
            <a:pPr marL="457200" lvl="1" indent="0"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750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1712" y="1066800"/>
            <a:ext cx="8120576" cy="4407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018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49491"/>
            <a:ext cx="8382000" cy="4359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8862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1" y="1066800"/>
            <a:ext cx="7632490" cy="4438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1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219200"/>
            <a:ext cx="7839772" cy="403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61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Credit Exposure U</a:t>
            </a:r>
            <a:r>
              <a:rPr lang="en-US" dirty="0" smtClean="0"/>
              <a:t>pdate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1000" y="1143000"/>
            <a:ext cx="7924800" cy="411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07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48F63C-08AC-4CDD-B36F-0851B11853CB}">
  <ds:schemaRefs>
    <ds:schemaRef ds:uri="http://schemas.openxmlformats.org/package/2006/metadata/core-properties"/>
    <ds:schemaRef ds:uri="c34af464-7aa1-4edd-9be4-83dffc1cb926"/>
    <ds:schemaRef ds:uri="http://schemas.microsoft.com/office/2006/metadata/properti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documentManagement/typ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3563</TotalTime>
  <Words>330</Words>
  <Application>Microsoft Office PowerPoint</Application>
  <PresentationFormat>On-screen Show (4:3)</PresentationFormat>
  <Paragraphs>104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Arial</vt:lpstr>
      <vt:lpstr>Calibri</vt:lpstr>
      <vt:lpstr>1_Custom Design</vt:lpstr>
      <vt:lpstr>Office Theme</vt:lpstr>
      <vt:lpstr>Custom Design</vt:lpstr>
      <vt:lpstr>PowerPoint Presentation</vt:lpstr>
      <vt:lpstr>PowerPoint Presentation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  <vt:lpstr>Credit Exposure Update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Papudesi, Spoorthy</cp:lastModifiedBy>
  <cp:revision>146</cp:revision>
  <cp:lastPrinted>2017-07-24T18:39:06Z</cp:lastPrinted>
  <dcterms:created xsi:type="dcterms:W3CDTF">2016-01-21T15:20:31Z</dcterms:created>
  <dcterms:modified xsi:type="dcterms:W3CDTF">2017-11-08T17:16:23Z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