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6" r:id="rId3"/>
  </p:sldMasterIdLst>
  <p:notesMasterIdLst>
    <p:notesMasterId r:id="rId24"/>
  </p:notesMasterIdLst>
  <p:handoutMasterIdLst>
    <p:handoutMasterId r:id="rId25"/>
  </p:handoutMasterIdLst>
  <p:sldIdLst>
    <p:sldId id="367" r:id="rId4"/>
    <p:sldId id="378" r:id="rId5"/>
    <p:sldId id="375" r:id="rId6"/>
    <p:sldId id="379" r:id="rId7"/>
    <p:sldId id="380" r:id="rId8"/>
    <p:sldId id="381" r:id="rId9"/>
    <p:sldId id="382" r:id="rId10"/>
    <p:sldId id="383" r:id="rId11"/>
    <p:sldId id="384" r:id="rId12"/>
    <p:sldId id="386" r:id="rId13"/>
    <p:sldId id="387" r:id="rId14"/>
    <p:sldId id="393" r:id="rId15"/>
    <p:sldId id="388" r:id="rId16"/>
    <p:sldId id="391" r:id="rId17"/>
    <p:sldId id="389" r:id="rId18"/>
    <p:sldId id="390" r:id="rId19"/>
    <p:sldId id="392" r:id="rId20"/>
    <p:sldId id="394" r:id="rId21"/>
    <p:sldId id="395" r:id="rId22"/>
    <p:sldId id="369" r:id="rId23"/>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0" autoAdjust="0"/>
    <p:restoredTop sz="98990" autoAdjust="0"/>
  </p:normalViewPr>
  <p:slideViewPr>
    <p:cSldViewPr>
      <p:cViewPr>
        <p:scale>
          <a:sx n="100" d="100"/>
          <a:sy n="100" d="100"/>
        </p:scale>
        <p:origin x="-1182" y="66"/>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7D394A-84D6-47DE-BE59-6A4F6CB23A23}" type="slidenum">
              <a:rPr lang="en-US" altLang="en-US">
                <a:solidFill>
                  <a:srgbClr val="000000"/>
                </a:solidFill>
                <a:latin typeface="Times New Roman" pitchFamily="18" charset="0"/>
              </a:rPr>
              <a:pPr eaLnBrk="1" hangingPunct="1">
                <a:spcBef>
                  <a:spcPct val="0"/>
                </a:spcBef>
              </a:pPr>
              <a:t>1</a:t>
            </a:fld>
            <a:endParaRPr lang="en-US" altLang="en-US">
              <a:solidFill>
                <a:srgbClr val="000000"/>
              </a:solidFill>
              <a:latin typeface="Times New Roman"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5F4670-5DBD-4008-92E7-E19F0BEB3F2F}" type="slidenum">
              <a:rPr lang="en-US"/>
              <a:pPr>
                <a:defRPr/>
              </a:pPr>
              <a:t>‹#›</a:t>
            </a:fld>
            <a:endParaRPr lang="en-US"/>
          </a:p>
        </p:txBody>
      </p:sp>
    </p:spTree>
    <p:extLst>
      <p:ext uri="{BB962C8B-B14F-4D97-AF65-F5344CB8AC3E}">
        <p14:creationId xmlns:p14="http://schemas.microsoft.com/office/powerpoint/2010/main" val="14730073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6E9479-8F82-4118-BFCC-1F40E29349E2}" type="slidenum">
              <a:rPr lang="en-US"/>
              <a:pPr>
                <a:defRPr/>
              </a:pPr>
              <a:t>‹#›</a:t>
            </a:fld>
            <a:endParaRPr lang="en-US"/>
          </a:p>
        </p:txBody>
      </p:sp>
    </p:spTree>
    <p:extLst>
      <p:ext uri="{BB962C8B-B14F-4D97-AF65-F5344CB8AC3E}">
        <p14:creationId xmlns:p14="http://schemas.microsoft.com/office/powerpoint/2010/main" val="4162560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CA08-318B-4F92-9492-5B6B4221DB2C}" type="slidenum">
              <a:rPr lang="en-US"/>
              <a:pPr>
                <a:defRPr/>
              </a:pPr>
              <a:t>‹#›</a:t>
            </a:fld>
            <a:endParaRPr lang="en-US"/>
          </a:p>
        </p:txBody>
      </p:sp>
    </p:spTree>
    <p:extLst>
      <p:ext uri="{BB962C8B-B14F-4D97-AF65-F5344CB8AC3E}">
        <p14:creationId xmlns:p14="http://schemas.microsoft.com/office/powerpoint/2010/main" val="146072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C3DDD-ED95-46B8-866E-6F4836A13B11}" type="slidenum">
              <a:rPr lang="en-US"/>
              <a:pPr>
                <a:defRPr/>
              </a:pPr>
              <a:t>‹#›</a:t>
            </a:fld>
            <a:endParaRPr lang="en-US"/>
          </a:p>
        </p:txBody>
      </p:sp>
    </p:spTree>
    <p:extLst>
      <p:ext uri="{BB962C8B-B14F-4D97-AF65-F5344CB8AC3E}">
        <p14:creationId xmlns:p14="http://schemas.microsoft.com/office/powerpoint/2010/main" val="2511630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C508D7-BA96-4A66-BD03-0CBBAD118DD5}" type="slidenum">
              <a:rPr lang="en-US"/>
              <a:pPr>
                <a:defRPr/>
              </a:pPr>
              <a:t>‹#›</a:t>
            </a:fld>
            <a:endParaRPr lang="en-US"/>
          </a:p>
        </p:txBody>
      </p:sp>
    </p:spTree>
    <p:extLst>
      <p:ext uri="{BB962C8B-B14F-4D97-AF65-F5344CB8AC3E}">
        <p14:creationId xmlns:p14="http://schemas.microsoft.com/office/powerpoint/2010/main" val="338376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BA748-1F16-4BFC-9C49-1FCF25EB69B7}" type="slidenum">
              <a:rPr lang="en-US"/>
              <a:pPr>
                <a:defRPr/>
              </a:pPr>
              <a:t>‹#›</a:t>
            </a:fld>
            <a:endParaRPr lang="en-US"/>
          </a:p>
        </p:txBody>
      </p:sp>
    </p:spTree>
    <p:extLst>
      <p:ext uri="{BB962C8B-B14F-4D97-AF65-F5344CB8AC3E}">
        <p14:creationId xmlns:p14="http://schemas.microsoft.com/office/powerpoint/2010/main" val="8574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D24F9D-8EFC-41BB-8EF5-C1FFB68BE931}" type="slidenum">
              <a:rPr lang="en-US"/>
              <a:pPr>
                <a:defRPr/>
              </a:pPr>
              <a:t>‹#›</a:t>
            </a:fld>
            <a:endParaRPr lang="en-US"/>
          </a:p>
        </p:txBody>
      </p:sp>
    </p:spTree>
    <p:extLst>
      <p:ext uri="{BB962C8B-B14F-4D97-AF65-F5344CB8AC3E}">
        <p14:creationId xmlns:p14="http://schemas.microsoft.com/office/powerpoint/2010/main" val="27111179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0C1CAA-C21C-43D8-B1F0-8CF532775CD8}" type="slidenum">
              <a:rPr lang="en-US"/>
              <a:pPr>
                <a:defRPr/>
              </a:pPr>
              <a:t>‹#›</a:t>
            </a:fld>
            <a:endParaRPr lang="en-US"/>
          </a:p>
        </p:txBody>
      </p:sp>
    </p:spTree>
    <p:extLst>
      <p:ext uri="{BB962C8B-B14F-4D97-AF65-F5344CB8AC3E}">
        <p14:creationId xmlns:p14="http://schemas.microsoft.com/office/powerpoint/2010/main" val="696995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F7F55-3ABA-4EFD-BE55-E332C295F4AC}" type="slidenum">
              <a:rPr lang="en-US"/>
              <a:pPr>
                <a:defRPr/>
              </a:pPr>
              <a:t>‹#›</a:t>
            </a:fld>
            <a:endParaRPr lang="en-US"/>
          </a:p>
        </p:txBody>
      </p:sp>
    </p:spTree>
    <p:extLst>
      <p:ext uri="{BB962C8B-B14F-4D97-AF65-F5344CB8AC3E}">
        <p14:creationId xmlns:p14="http://schemas.microsoft.com/office/powerpoint/2010/main" val="392786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9F65E-61FA-43A7-8F90-91A0AFD8969F}" type="slidenum">
              <a:rPr lang="en-US"/>
              <a:pPr>
                <a:defRPr/>
              </a:pPr>
              <a:t>‹#›</a:t>
            </a:fld>
            <a:endParaRPr lang="en-US"/>
          </a:p>
        </p:txBody>
      </p:sp>
    </p:spTree>
    <p:extLst>
      <p:ext uri="{BB962C8B-B14F-4D97-AF65-F5344CB8AC3E}">
        <p14:creationId xmlns:p14="http://schemas.microsoft.com/office/powerpoint/2010/main" val="3955141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DB467-09BE-4E5D-B289-08DEC0548BE4}" type="slidenum">
              <a:rPr lang="en-US"/>
              <a:pPr>
                <a:defRPr/>
              </a:pPr>
              <a:t>‹#›</a:t>
            </a:fld>
            <a:endParaRPr lang="en-US"/>
          </a:p>
        </p:txBody>
      </p:sp>
    </p:spTree>
    <p:extLst>
      <p:ext uri="{BB962C8B-B14F-4D97-AF65-F5344CB8AC3E}">
        <p14:creationId xmlns:p14="http://schemas.microsoft.com/office/powerpoint/2010/main" val="4166512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D215C4-7D49-4ADE-A53E-474382352C97}" type="slidenum">
              <a:rPr lang="en-US"/>
              <a:pPr>
                <a:defRPr/>
              </a:pPr>
              <a:t>‹#›</a:t>
            </a:fld>
            <a:endParaRPr lang="en-US"/>
          </a:p>
        </p:txBody>
      </p:sp>
    </p:spTree>
    <p:extLst>
      <p:ext uri="{BB962C8B-B14F-4D97-AF65-F5344CB8AC3E}">
        <p14:creationId xmlns:p14="http://schemas.microsoft.com/office/powerpoint/2010/main" val="9236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82415EB-9420-4D29-AD2C-62CB4724C165}" type="slidenum">
              <a:rPr lang="en-US" b="0"/>
              <a:pPr>
                <a:defRPr/>
              </a:pPr>
              <a:t>‹#›</a:t>
            </a:fld>
            <a:endParaRPr lang="en-US" b="0"/>
          </a:p>
        </p:txBody>
      </p:sp>
      <p:pic>
        <p:nvPicPr>
          <p:cNvPr id="3079"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3081"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409666335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Microsoft_Excel_97-2003_Worksheet1.xls"/></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hyperlink" Target="mailto:RetailMarketTesting@ercot.com" TargetMode="Externa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3F8BC6B-D245-4D3D-ADD6-8D139605027A}" type="slidenum">
              <a:rPr lang="en-US" altLang="en-US" sz="1400" smtClean="0">
                <a:solidFill>
                  <a:srgbClr val="000000"/>
                </a:solidFill>
              </a:rPr>
              <a:pPr eaLnBrk="1" hangingPunct="1">
                <a:spcBef>
                  <a:spcPct val="0"/>
                </a:spcBef>
                <a:buFontTx/>
                <a:buNone/>
              </a:pPr>
              <a:t>1</a:t>
            </a:fld>
            <a:endParaRPr lang="en-US" altLang="en-US" sz="1400" dirty="0" smtClean="0">
              <a:solidFill>
                <a:srgbClr val="000000"/>
              </a:solidFill>
            </a:endParaRPr>
          </a:p>
        </p:txBody>
      </p:sp>
      <p:sp>
        <p:nvSpPr>
          <p:cNvPr id="2051" name="Rectangle 3"/>
          <p:cNvSpPr>
            <a:spLocks noGrp="1" noChangeArrowheads="1"/>
          </p:cNvSpPr>
          <p:nvPr>
            <p:ph type="body" idx="1"/>
          </p:nvPr>
        </p:nvSpPr>
        <p:spPr>
          <a:xfrm>
            <a:off x="762000" y="1600200"/>
            <a:ext cx="7543800" cy="4495800"/>
          </a:xfrm>
        </p:spPr>
        <p:txBody>
          <a:bodyPr/>
          <a:lstStyle/>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RMS Workshop:</a:t>
            </a:r>
          </a:p>
          <a:p>
            <a:pPr algn="ctr" eaLnBrk="1" hangingPunct="1">
              <a:lnSpc>
                <a:spcPct val="90000"/>
              </a:lnSpc>
              <a:buFontTx/>
              <a:buNone/>
              <a:defRPr/>
            </a:pPr>
            <a:endParaRPr lang="en-US" altLang="en-US" sz="36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NPRR778 – Modifications to</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Date Change &amp; Cancellation </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Evaluation Window</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October 19, 2017</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4050362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Retail Market Testing Environment (RMTE)</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10</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635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285750" indent="-285750"/>
            <a:r>
              <a:rPr lang="en-US" sz="1800" b="0" dirty="0"/>
              <a:t>Prerequisites for Testing Participants within the Retail Market Testing Environment: </a:t>
            </a:r>
          </a:p>
          <a:p>
            <a:pPr marL="1085850" lvl="1" indent="-342900"/>
            <a:r>
              <a:rPr lang="en-US" sz="1800" b="0" dirty="0" smtClean="0"/>
              <a:t>Be </a:t>
            </a:r>
            <a:r>
              <a:rPr lang="en-US" sz="1800" b="0" dirty="0"/>
              <a:t>registered with ERCOT; </a:t>
            </a:r>
          </a:p>
          <a:p>
            <a:pPr marL="1085850" lvl="1" indent="-342900"/>
            <a:r>
              <a:rPr lang="en-US" sz="1800" b="0" dirty="0" smtClean="0"/>
              <a:t>Update </a:t>
            </a:r>
            <a:r>
              <a:rPr lang="en-US" sz="1800" b="0" dirty="0"/>
              <a:t>their Testing Worksheet (TW), where applicable, to allow </a:t>
            </a:r>
            <a:r>
              <a:rPr lang="en-US" sz="1800" b="0" dirty="0" smtClean="0"/>
              <a:t>TDSPs to coordinate testing scripts with testing CRs; </a:t>
            </a:r>
            <a:endParaRPr lang="en-US" sz="1800" b="0" dirty="0"/>
          </a:p>
          <a:p>
            <a:pPr marL="1085850" lvl="1" indent="-342900"/>
            <a:r>
              <a:rPr lang="en-US" sz="1800" b="0" dirty="0"/>
              <a:t>Coordinate with their service provider, if applicable, before testing in the Retail Market Testing Environment;</a:t>
            </a:r>
          </a:p>
          <a:p>
            <a:pPr marL="1085850" lvl="1" indent="-342900"/>
            <a:endParaRPr lang="en-US" sz="1800" b="0" dirty="0" smtClean="0"/>
          </a:p>
          <a:p>
            <a:pPr marL="342900" indent="-342900"/>
            <a:r>
              <a:rPr lang="en-US" sz="1800" b="0" dirty="0" smtClean="0"/>
              <a:t>RMTE Connectivity Success Criteria – </a:t>
            </a:r>
            <a:br>
              <a:rPr lang="en-US" sz="1800" b="0" dirty="0" smtClean="0"/>
            </a:br>
            <a:r>
              <a:rPr lang="en-US" sz="800" b="0" dirty="0" smtClean="0"/>
              <a:t/>
            </a:r>
            <a:br>
              <a:rPr lang="en-US" sz="800" b="0" dirty="0" smtClean="0"/>
            </a:br>
            <a:r>
              <a:rPr lang="en-US" sz="1800" b="0" dirty="0" smtClean="0"/>
              <a:t>Prior to November 10</a:t>
            </a:r>
            <a:r>
              <a:rPr lang="en-US" sz="1800" b="0" baseline="30000" dirty="0" smtClean="0"/>
              <a:t>th</a:t>
            </a:r>
            <a:r>
              <a:rPr lang="en-US" sz="1800" b="0" dirty="0" smtClean="0"/>
              <a:t>, all testing participants should send an encrypted connectivity “handshake” test transaction to NAESB to confirm connectivity. Once a positive response transaction is received back from NAESB, testing participants can consider themselves successfully connected to the RMTE.</a:t>
            </a:r>
            <a:br>
              <a:rPr lang="en-US" sz="1800" b="0" dirty="0" smtClean="0"/>
            </a:br>
            <a:r>
              <a:rPr lang="en-US" sz="1800" b="0" dirty="0" smtClean="0"/>
              <a:t/>
            </a:r>
            <a:br>
              <a:rPr lang="en-US" sz="1800" b="0" dirty="0" smtClean="0"/>
            </a:br>
            <a:r>
              <a:rPr lang="en-US" sz="1800" b="0" i="1" dirty="0" smtClean="0">
                <a:solidFill>
                  <a:srgbClr val="00B050"/>
                </a:solidFill>
              </a:rPr>
              <a:t>**Once RMTE connectivity has been established, Testing Participants can begin their own individual testing prior to and separate from the end-to-end coordinated testing that begins on November 20, 2017.**</a:t>
            </a:r>
            <a:endParaRPr lang="en-US" sz="1400" b="0" i="1" dirty="0">
              <a:solidFill>
                <a:srgbClr val="00B050"/>
              </a:solidFill>
            </a:endParaRPr>
          </a:p>
          <a:p>
            <a:pPr marL="342900" indent="-342900"/>
            <a:endParaRPr lang="en-US" sz="1800" b="0" dirty="0" smtClean="0"/>
          </a:p>
          <a:p>
            <a:pPr>
              <a:buNone/>
            </a:pPr>
            <a:endParaRPr lang="en-US" sz="1800" b="0" dirty="0">
              <a:solidFill>
                <a:srgbClr val="FF0000"/>
              </a:solidFill>
            </a:endParaRPr>
          </a:p>
          <a:p>
            <a:pPr>
              <a:buNone/>
            </a:pPr>
            <a:r>
              <a:rPr lang="en-US" sz="1800" b="0" dirty="0"/>
              <a:t> </a:t>
            </a:r>
          </a:p>
        </p:txBody>
      </p:sp>
    </p:spTree>
    <p:extLst>
      <p:ext uri="{BB962C8B-B14F-4D97-AF65-F5344CB8AC3E}">
        <p14:creationId xmlns:p14="http://schemas.microsoft.com/office/powerpoint/2010/main" val="2115906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K-I-S-S</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11</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16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dirty="0" smtClean="0"/>
              <a:t>Keeping it as simple as possible, each TDSP will assign each testing CR two (2) ESI IDs to test the two Test Scripts developed by TXSET.</a:t>
            </a:r>
            <a:br>
              <a:rPr lang="en-US" sz="1800" b="0" dirty="0" smtClean="0"/>
            </a:br>
            <a:endParaRPr lang="en-US" sz="800" b="0" dirty="0"/>
          </a:p>
          <a:p>
            <a:pPr>
              <a:buNone/>
            </a:pPr>
            <a:r>
              <a:rPr lang="en-US" sz="1800" b="0" dirty="0" smtClean="0"/>
              <a:t>Prior to the start of testing, ERCOT will help refresh the ESIID characteristics to reflect the same status that is shown in the ERCOT Production environment.</a:t>
            </a:r>
          </a:p>
          <a:p>
            <a:pPr>
              <a:buNone/>
            </a:pPr>
            <a:endParaRPr lang="en-US" sz="1800" b="0" dirty="0"/>
          </a:p>
          <a:p>
            <a:pPr>
              <a:buNone/>
            </a:pPr>
            <a:r>
              <a:rPr lang="en-US" sz="1800" b="0" dirty="0" smtClean="0"/>
              <a:t>Test Scripts can be run in parallel:</a:t>
            </a:r>
          </a:p>
          <a:p>
            <a:pPr>
              <a:buNone/>
            </a:pPr>
            <a:endParaRPr lang="en-US" sz="800" b="0" dirty="0"/>
          </a:p>
          <a:p>
            <a:pPr marL="1028700" lvl="1">
              <a:buFont typeface="Wingdings" panose="05000000000000000000" pitchFamily="2" charset="2"/>
              <a:buChar char="§"/>
            </a:pPr>
            <a:r>
              <a:rPr lang="en-US" sz="1800" b="0" dirty="0" smtClean="0"/>
              <a:t>Test Script “</a:t>
            </a:r>
            <a:r>
              <a:rPr lang="en-US" sz="1800" b="0" dirty="0" err="1" smtClean="0"/>
              <a:t>DayPrior</a:t>
            </a:r>
            <a:r>
              <a:rPr lang="en-US" sz="1800" b="0" dirty="0" smtClean="0"/>
              <a:t> 001” is expected to take 4 days to complete. (details in following slides)</a:t>
            </a:r>
            <a:br>
              <a:rPr lang="en-US" sz="1800" b="0" dirty="0" smtClean="0"/>
            </a:br>
            <a:endParaRPr lang="en-US" sz="800" b="0" dirty="0" smtClean="0"/>
          </a:p>
          <a:p>
            <a:pPr lvl="1">
              <a:buFont typeface="Wingdings" panose="05000000000000000000" pitchFamily="2" charset="2"/>
              <a:buChar char="§"/>
            </a:pPr>
            <a:endParaRPr lang="en-US" sz="800" b="0" dirty="0" smtClean="0"/>
          </a:p>
          <a:p>
            <a:pPr marL="1028700" lvl="1">
              <a:buFont typeface="Wingdings" panose="05000000000000000000" pitchFamily="2" charset="2"/>
              <a:buChar char="§"/>
            </a:pPr>
            <a:r>
              <a:rPr lang="en-US" sz="1800" b="0" dirty="0" smtClean="0"/>
              <a:t>Test Script “</a:t>
            </a:r>
            <a:r>
              <a:rPr lang="en-US" sz="1800" b="0" dirty="0" err="1" smtClean="0"/>
              <a:t>DayPrior</a:t>
            </a:r>
            <a:r>
              <a:rPr lang="en-US" sz="1800" b="0" dirty="0" smtClean="0"/>
              <a:t> 002” is expected to take 3 days to complete. </a:t>
            </a:r>
            <a:r>
              <a:rPr lang="en-US" sz="1800" b="0" dirty="0"/>
              <a:t>(details in following slides</a:t>
            </a:r>
            <a:r>
              <a:rPr lang="en-US" sz="1800" b="0" dirty="0" smtClean="0"/>
              <a:t>)</a:t>
            </a:r>
          </a:p>
          <a:p>
            <a:pPr marL="285750" indent="-285750"/>
            <a:endParaRPr lang="en-US" sz="1800" b="0" dirty="0" smtClean="0"/>
          </a:p>
          <a:p>
            <a:pPr>
              <a:buNone/>
            </a:pPr>
            <a:endParaRPr lang="en-US" sz="1800" b="0" dirty="0"/>
          </a:p>
          <a:p>
            <a:pPr>
              <a:buNone/>
            </a:pPr>
            <a:endParaRPr lang="en-US" sz="1800" b="0" dirty="0" smtClean="0"/>
          </a:p>
          <a:p>
            <a:pPr>
              <a:buNone/>
            </a:pPr>
            <a:r>
              <a:rPr lang="en-US" sz="1800" b="0" dirty="0" smtClean="0"/>
              <a:t>Testing window for E2E coordinated testing: November 20</a:t>
            </a:r>
            <a:r>
              <a:rPr lang="en-US" sz="1800" b="0" baseline="30000" dirty="0" smtClean="0"/>
              <a:t>th</a:t>
            </a:r>
            <a:r>
              <a:rPr lang="en-US" sz="1800" b="0" dirty="0" smtClean="0"/>
              <a:t> – Dec 7</a:t>
            </a:r>
            <a:r>
              <a:rPr lang="en-US" sz="1800" b="0" baseline="30000" dirty="0" smtClean="0"/>
              <a:t>th</a:t>
            </a:r>
            <a:endParaRPr lang="en-US" sz="1800" b="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2904657982"/>
              </p:ext>
            </p:extLst>
          </p:nvPr>
        </p:nvGraphicFramePr>
        <p:xfrm>
          <a:off x="3761014" y="5029200"/>
          <a:ext cx="914400" cy="771525"/>
        </p:xfrm>
        <a:graphic>
          <a:graphicData uri="http://schemas.openxmlformats.org/presentationml/2006/ole">
            <mc:AlternateContent xmlns:mc="http://schemas.openxmlformats.org/markup-compatibility/2006">
              <mc:Choice xmlns:v="urn:schemas-microsoft-com:vml" Requires="v">
                <p:oleObj spid="_x0000_s1039" name="Worksheet" showAsIcon="1" r:id="rId4" imgW="914400" imgH="771480" progId="Excel.Sheet.8">
                  <p:embed/>
                </p:oleObj>
              </mc:Choice>
              <mc:Fallback>
                <p:oleObj name="Worksheet" showAsIcon="1" r:id="rId4" imgW="914400" imgH="771480" progId="Excel.Sheet.8">
                  <p:embed/>
                  <p:pic>
                    <p:nvPicPr>
                      <p:cNvPr id="0" name=""/>
                      <p:cNvPicPr/>
                      <p:nvPr/>
                    </p:nvPicPr>
                    <p:blipFill>
                      <a:blip r:embed="rId5"/>
                      <a:stretch>
                        <a:fillRect/>
                      </a:stretch>
                    </p:blipFill>
                    <p:spPr>
                      <a:xfrm>
                        <a:off x="3761014" y="5029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501197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12</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mj-lt"/>
              <a:buAutoNum type="arabicPeriod"/>
            </a:pPr>
            <a:endParaRPr lang="en-US" sz="1800" b="0" u="sng" dirty="0" smtClean="0"/>
          </a:p>
          <a:p>
            <a:pPr>
              <a:buNone/>
            </a:pPr>
            <a:r>
              <a:rPr lang="en-US" sz="1800" b="0" u="sng" dirty="0" smtClean="0"/>
              <a:t>Test Scenario “DayPrior_001”: </a:t>
            </a:r>
          </a:p>
          <a:p>
            <a:pPr>
              <a:buNone/>
            </a:pPr>
            <a:r>
              <a:rPr lang="en-US" sz="1800" b="0" dirty="0" smtClean="0"/>
              <a:t>	Testing: 	</a:t>
            </a:r>
          </a:p>
          <a:p>
            <a:pPr>
              <a:buNone/>
            </a:pPr>
            <a:r>
              <a:rPr lang="en-US" sz="1800" b="0" dirty="0"/>
              <a:t>	</a:t>
            </a:r>
            <a:r>
              <a:rPr lang="en-US" sz="1800" b="0" dirty="0" smtClean="0"/>
              <a:t>	MVI Cancel;</a:t>
            </a:r>
          </a:p>
          <a:p>
            <a:pPr>
              <a:buNone/>
            </a:pPr>
            <a:r>
              <a:rPr lang="en-US" sz="1800" b="0" dirty="0" smtClean="0"/>
              <a:t>		Switch Cancel; </a:t>
            </a:r>
            <a:r>
              <a:rPr lang="en-US" sz="1800" b="0" dirty="0"/>
              <a:t>and </a:t>
            </a:r>
            <a:endParaRPr lang="en-US" sz="1800" b="0" dirty="0" smtClean="0"/>
          </a:p>
          <a:p>
            <a:pPr>
              <a:buNone/>
            </a:pPr>
            <a:r>
              <a:rPr lang="en-US" sz="1800" b="0" dirty="0"/>
              <a:t>	</a:t>
            </a:r>
            <a:r>
              <a:rPr lang="en-US" sz="1800" b="0" dirty="0" smtClean="0"/>
              <a:t>	MVI </a:t>
            </a:r>
            <a:r>
              <a:rPr lang="en-US" sz="1800" b="0" dirty="0"/>
              <a:t>Date </a:t>
            </a:r>
            <a:r>
              <a:rPr lang="en-US" sz="1800" b="0" dirty="0" smtClean="0"/>
              <a:t>Change</a:t>
            </a:r>
          </a:p>
          <a:p>
            <a:pPr>
              <a:buNone/>
            </a:pPr>
            <a:endParaRPr lang="en-US" sz="1800" b="0" dirty="0" smtClean="0"/>
          </a:p>
          <a:p>
            <a:pPr>
              <a:buNone/>
            </a:pPr>
            <a:r>
              <a:rPr lang="en-US" sz="1800" b="0" dirty="0" smtClean="0"/>
              <a:t>	… on </a:t>
            </a:r>
            <a:r>
              <a:rPr lang="en-US" sz="1800" b="0" dirty="0"/>
              <a:t>Day Prior </a:t>
            </a:r>
            <a:r>
              <a:rPr lang="en-US" sz="1800" b="0" dirty="0" smtClean="0"/>
              <a:t>to the </a:t>
            </a:r>
            <a:r>
              <a:rPr lang="en-US" sz="1800" b="0" dirty="0"/>
              <a:t>Scheduled </a:t>
            </a:r>
            <a:r>
              <a:rPr lang="en-US" sz="1800" b="0" dirty="0" smtClean="0"/>
              <a:t>Request Date.</a:t>
            </a:r>
          </a:p>
          <a:p>
            <a:pPr>
              <a:buNone/>
            </a:pPr>
            <a:endParaRPr lang="en-US" sz="1800" b="0" dirty="0"/>
          </a:p>
          <a:p>
            <a:pPr>
              <a:buNone/>
            </a:pPr>
            <a:endParaRPr lang="en-US" sz="1800" b="0" dirty="0" smtClean="0"/>
          </a:p>
          <a:p>
            <a:pPr>
              <a:buNone/>
            </a:pPr>
            <a:endParaRPr lang="en-US" sz="800" b="0" dirty="0" smtClean="0"/>
          </a:p>
          <a:p>
            <a:pPr lvl="1">
              <a:buNone/>
            </a:pPr>
            <a:endParaRPr lang="en-US" sz="1800" b="0" dirty="0" smtClean="0"/>
          </a:p>
        </p:txBody>
      </p:sp>
    </p:spTree>
    <p:extLst>
      <p:ext uri="{BB962C8B-B14F-4D97-AF65-F5344CB8AC3E}">
        <p14:creationId xmlns:p14="http://schemas.microsoft.com/office/powerpoint/2010/main" val="3210274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13</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3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u="sng" dirty="0" smtClean="0"/>
              <a:t>Storyline for </a:t>
            </a:r>
            <a:r>
              <a:rPr lang="en-US" sz="1800" b="0" u="sng" dirty="0" err="1" smtClean="0"/>
              <a:t>DayPrior</a:t>
            </a:r>
            <a:r>
              <a:rPr lang="en-US" sz="1800" b="0" u="sng" dirty="0" smtClean="0"/>
              <a:t> 001:</a:t>
            </a:r>
          </a:p>
          <a:p>
            <a:pPr marL="342900" indent="-342900">
              <a:buFont typeface="+mj-lt"/>
              <a:buAutoNum type="arabicPeriod"/>
            </a:pPr>
            <a:r>
              <a:rPr lang="en-US" sz="1800" b="0" dirty="0" smtClean="0"/>
              <a:t>TDSP </a:t>
            </a:r>
            <a:r>
              <a:rPr lang="en-US" sz="1800" b="0" dirty="0"/>
              <a:t>assigns testing CR ESIID(s) for which they are non REP of Record.</a:t>
            </a:r>
          </a:p>
          <a:p>
            <a:pPr marL="342900" indent="-342900">
              <a:buFont typeface="+mj-lt"/>
              <a:buAutoNum type="arabicPeriod"/>
            </a:pPr>
            <a:r>
              <a:rPr lang="en-US" sz="1800" b="0" dirty="0"/>
              <a:t>On </a:t>
            </a:r>
            <a:r>
              <a:rPr lang="en-US" sz="1800" dirty="0"/>
              <a:t>Day </a:t>
            </a:r>
            <a:r>
              <a:rPr lang="en-US" sz="1800" dirty="0" smtClean="0"/>
              <a:t>1</a:t>
            </a:r>
            <a:r>
              <a:rPr lang="en-US" sz="1800" b="0" dirty="0" smtClean="0"/>
              <a:t>:</a:t>
            </a:r>
            <a:endParaRPr lang="en-US" sz="1800" b="0" dirty="0"/>
          </a:p>
          <a:p>
            <a:pPr lvl="1">
              <a:buNone/>
            </a:pPr>
            <a:r>
              <a:rPr lang="en-US" sz="1600" b="0" dirty="0"/>
              <a:t>• CR submits a Move-In Request for Day 2. ERCOT forwards the request to the TDSP and the TDSP schedules the Move-In Request.</a:t>
            </a:r>
          </a:p>
          <a:p>
            <a:pPr lvl="1">
              <a:buNone/>
            </a:pPr>
            <a:r>
              <a:rPr lang="en-US" sz="1600" b="0" dirty="0"/>
              <a:t>• CR submits a Move-In Cancel Request. ERCOT forwards the Cancel Request to the TDSP and the TDSP cancels the move in. </a:t>
            </a:r>
          </a:p>
          <a:p>
            <a:pPr lvl="1">
              <a:buNone/>
            </a:pPr>
            <a:r>
              <a:rPr lang="en-US" sz="1600" b="0" dirty="0"/>
              <a:t>• CR submits a Switch Request for Day 2. ERCOT forwards the Switch for Day 2.</a:t>
            </a:r>
          </a:p>
          <a:p>
            <a:pPr lvl="1">
              <a:buNone/>
            </a:pPr>
            <a:r>
              <a:rPr lang="en-US" sz="1600" b="0" dirty="0"/>
              <a:t>• CR submits a Switch Cancel Request. ERCOT forwards the Cancel Request to the TDSP and the TDSP cancels the Switch.</a:t>
            </a:r>
          </a:p>
          <a:p>
            <a:pPr lvl="1">
              <a:buNone/>
            </a:pPr>
            <a:r>
              <a:rPr lang="en-US" sz="1600" b="0" dirty="0"/>
              <a:t>• CR submits a Move-In Request for Day 3. ERCOT forwards the Move-In Request  to the TDSP and the TDSP schedules the Move-In Request for Day 3</a:t>
            </a:r>
          </a:p>
          <a:p>
            <a:pPr>
              <a:buNone/>
            </a:pPr>
            <a:endParaRPr lang="en-US" sz="800" b="0" dirty="0" smtClean="0"/>
          </a:p>
          <a:p>
            <a:pPr marL="342900" indent="-342900">
              <a:buFont typeface="+mj-lt"/>
              <a:buAutoNum type="arabicPeriod" startAt="3"/>
            </a:pPr>
            <a:r>
              <a:rPr lang="en-US" sz="1800" b="0" dirty="0" smtClean="0"/>
              <a:t>On </a:t>
            </a:r>
            <a:r>
              <a:rPr lang="en-US" sz="1800" dirty="0"/>
              <a:t>Day 2</a:t>
            </a:r>
            <a:r>
              <a:rPr lang="en-US" sz="1800" b="0" dirty="0"/>
              <a:t>  CR submits a Move-In Date Change Request to move the Day 3 Move-In Request to Day 4. ERCOT forwards the Date Change Request to the TDSP and the TDSP schedules the move in for Day 4.</a:t>
            </a:r>
          </a:p>
          <a:p>
            <a:pPr marL="228600" indent="-228600">
              <a:buFont typeface="+mj-lt"/>
              <a:buAutoNum type="arabicPeriod" startAt="3"/>
            </a:pPr>
            <a:endParaRPr lang="en-US" sz="800" b="0" dirty="0" smtClean="0"/>
          </a:p>
          <a:p>
            <a:pPr marL="342900" indent="-342900">
              <a:buFont typeface="+mj-lt"/>
              <a:buAutoNum type="arabicPeriod" startAt="3"/>
            </a:pPr>
            <a:r>
              <a:rPr lang="en-US" sz="1800" b="0" dirty="0" smtClean="0"/>
              <a:t>On </a:t>
            </a:r>
            <a:r>
              <a:rPr lang="en-US" sz="1800" dirty="0"/>
              <a:t>Day 4</a:t>
            </a:r>
            <a:r>
              <a:rPr lang="en-US" sz="1800" b="0" dirty="0"/>
              <a:t> the Move-In effectuates and the Initial Read is sent to the CR. </a:t>
            </a:r>
          </a:p>
          <a:p>
            <a:pPr>
              <a:buNone/>
            </a:pPr>
            <a:endParaRPr lang="en-US" sz="1800" b="0" dirty="0" smtClean="0">
              <a:solidFill>
                <a:srgbClr val="FF0000"/>
              </a:solidFill>
            </a:endParaRPr>
          </a:p>
        </p:txBody>
      </p:sp>
    </p:spTree>
    <p:extLst>
      <p:ext uri="{BB962C8B-B14F-4D97-AF65-F5344CB8AC3E}">
        <p14:creationId xmlns:p14="http://schemas.microsoft.com/office/powerpoint/2010/main" val="774158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14</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217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800" b="0" u="sng" dirty="0"/>
          </a:p>
          <a:p>
            <a:pPr>
              <a:buNone/>
            </a:pPr>
            <a:endParaRPr lang="en-US" sz="800" b="0" dirty="0" smtClean="0"/>
          </a:p>
          <a:p>
            <a:pPr lvl="1">
              <a:buNone/>
            </a:pPr>
            <a:r>
              <a:rPr lang="en-US" sz="1800" b="0" u="sng" dirty="0" smtClean="0"/>
              <a:t>Success Criteria: </a:t>
            </a:r>
          </a:p>
          <a:p>
            <a:pPr marL="1028700" lvl="1">
              <a:buFont typeface="Wingdings" panose="05000000000000000000" pitchFamily="2" charset="2"/>
              <a:buChar char="ü"/>
            </a:pPr>
            <a:r>
              <a:rPr lang="en-US" sz="1800" b="0" dirty="0" smtClean="0"/>
              <a:t>A move in is scheduled and cancelled the day prior</a:t>
            </a:r>
          </a:p>
          <a:p>
            <a:pPr marL="1028700" lvl="1">
              <a:buFont typeface="Wingdings" panose="05000000000000000000" pitchFamily="2" charset="2"/>
              <a:buChar char="ü"/>
            </a:pPr>
            <a:r>
              <a:rPr lang="en-US" sz="1800" b="0" dirty="0" smtClean="0"/>
              <a:t>A switch is scheduled and cancelled the day prior</a:t>
            </a:r>
          </a:p>
          <a:p>
            <a:pPr marL="1028700" lvl="1">
              <a:buFont typeface="Wingdings" panose="05000000000000000000" pitchFamily="2" charset="2"/>
              <a:buChar char="ü"/>
            </a:pPr>
            <a:r>
              <a:rPr lang="en-US" sz="1800" b="0" dirty="0" smtClean="0"/>
              <a:t>A move in is scheduled and the date changed on the day prior</a:t>
            </a:r>
          </a:p>
          <a:p>
            <a:pPr lvl="1">
              <a:buNone/>
            </a:pPr>
            <a:endParaRPr lang="en-US" sz="1800" b="0" dirty="0" smtClean="0"/>
          </a:p>
        </p:txBody>
      </p:sp>
    </p:spTree>
    <p:extLst>
      <p:ext uri="{BB962C8B-B14F-4D97-AF65-F5344CB8AC3E}">
        <p14:creationId xmlns:p14="http://schemas.microsoft.com/office/powerpoint/2010/main" val="4083528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15</a:t>
            </a:fld>
            <a:endParaRPr lang="en-US" altLang="en-US" sz="1400" smtClean="0">
              <a:solidFill>
                <a:srgbClr val="000000"/>
              </a:solidFill>
            </a:endParaRPr>
          </a:p>
        </p:txBody>
      </p:sp>
      <p:sp>
        <p:nvSpPr>
          <p:cNvPr id="7" name="TextBox 1"/>
          <p:cNvSpPr txBox="1">
            <a:spLocks noChangeArrowheads="1"/>
          </p:cNvSpPr>
          <p:nvPr/>
        </p:nvSpPr>
        <p:spPr bwMode="auto">
          <a:xfrm>
            <a:off x="219075" y="1104371"/>
            <a:ext cx="8686800" cy="2843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None/>
            </a:pPr>
            <a:endParaRPr lang="en-US" sz="1800" b="0" dirty="0" smtClean="0"/>
          </a:p>
          <a:p>
            <a:pPr>
              <a:buNone/>
            </a:pPr>
            <a:r>
              <a:rPr lang="en-US" sz="1800" b="0" u="sng" dirty="0" smtClean="0"/>
              <a:t>Test </a:t>
            </a:r>
            <a:r>
              <a:rPr lang="en-US" sz="1800" b="0" u="sng" dirty="0"/>
              <a:t>Scenario </a:t>
            </a:r>
            <a:r>
              <a:rPr lang="en-US" sz="1800" b="0" u="sng" dirty="0" smtClean="0"/>
              <a:t>“DayPrior_002”: </a:t>
            </a:r>
            <a:endParaRPr lang="en-US" sz="1800" b="0" u="sng" dirty="0"/>
          </a:p>
          <a:p>
            <a:pPr>
              <a:buNone/>
            </a:pPr>
            <a:r>
              <a:rPr lang="en-US" sz="1800" b="0" dirty="0" smtClean="0"/>
              <a:t>	Testing:</a:t>
            </a:r>
          </a:p>
          <a:p>
            <a:pPr>
              <a:buNone/>
            </a:pPr>
            <a:r>
              <a:rPr lang="en-US" sz="1800" b="0" dirty="0"/>
              <a:t>	</a:t>
            </a:r>
            <a:r>
              <a:rPr lang="en-US" sz="1800" b="0" dirty="0" smtClean="0"/>
              <a:t>	 Move Out with Date Change and Cancel </a:t>
            </a:r>
          </a:p>
          <a:p>
            <a:pPr>
              <a:buNone/>
            </a:pPr>
            <a:endParaRPr lang="en-US" sz="1800" b="0" dirty="0"/>
          </a:p>
          <a:p>
            <a:pPr>
              <a:buNone/>
            </a:pPr>
            <a:r>
              <a:rPr lang="en-US" sz="1800" b="0" dirty="0" smtClean="0"/>
              <a:t>	… on Day Prior to the Scheduled Request Date.</a:t>
            </a:r>
          </a:p>
          <a:p>
            <a:pPr>
              <a:buNone/>
            </a:pPr>
            <a:endParaRPr lang="en-US" sz="1800" b="0" dirty="0"/>
          </a:p>
          <a:p>
            <a:pPr>
              <a:buNone/>
            </a:pPr>
            <a:endParaRPr lang="en-US" sz="1800" b="0" dirty="0" smtClean="0"/>
          </a:p>
          <a:p>
            <a:pPr>
              <a:buNone/>
            </a:pPr>
            <a:endParaRPr lang="en-US" sz="800" b="0" dirty="0"/>
          </a:p>
        </p:txBody>
      </p:sp>
    </p:spTree>
    <p:extLst>
      <p:ext uri="{BB962C8B-B14F-4D97-AF65-F5344CB8AC3E}">
        <p14:creationId xmlns:p14="http://schemas.microsoft.com/office/powerpoint/2010/main" val="840740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16</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4592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u="sng" dirty="0" smtClean="0"/>
              <a:t>Storyline for </a:t>
            </a:r>
            <a:r>
              <a:rPr lang="en-US" sz="1800" b="0" u="sng" dirty="0" err="1" smtClean="0"/>
              <a:t>DayPrior</a:t>
            </a:r>
            <a:r>
              <a:rPr lang="en-US" sz="1800" b="0" u="sng" dirty="0" smtClean="0"/>
              <a:t> 002:</a:t>
            </a:r>
          </a:p>
          <a:p>
            <a:pPr>
              <a:buNone/>
            </a:pPr>
            <a:endParaRPr lang="en-US" sz="800" b="0" u="sng" dirty="0" smtClean="0"/>
          </a:p>
          <a:p>
            <a:pPr marL="342900" indent="-342900">
              <a:buFont typeface="+mj-lt"/>
              <a:buAutoNum type="arabicPeriod"/>
            </a:pPr>
            <a:r>
              <a:rPr lang="en-US" sz="1800" b="0" dirty="0" smtClean="0"/>
              <a:t>TDSP </a:t>
            </a:r>
            <a:r>
              <a:rPr lang="en-US" sz="1800" b="0" dirty="0"/>
              <a:t>assigns testing CR ESIID(s) for which they are the REP of </a:t>
            </a:r>
            <a:r>
              <a:rPr lang="en-US" sz="1800" b="0" dirty="0" smtClean="0"/>
              <a:t>Record.</a:t>
            </a:r>
          </a:p>
          <a:p>
            <a:pPr marL="228600" indent="-228600">
              <a:buFont typeface="+mj-lt"/>
              <a:buAutoNum type="arabicPeriod"/>
            </a:pPr>
            <a:endParaRPr lang="en-US" sz="800" b="0" dirty="0"/>
          </a:p>
          <a:p>
            <a:pPr>
              <a:buNone/>
            </a:pPr>
            <a:r>
              <a:rPr lang="en-US" sz="1600" b="0" dirty="0">
                <a:solidFill>
                  <a:srgbClr val="FF0000"/>
                </a:solidFill>
              </a:rPr>
              <a:t>** NOTE:  </a:t>
            </a:r>
            <a:r>
              <a:rPr lang="en-US" sz="1600" b="0" dirty="0" smtClean="0">
                <a:solidFill>
                  <a:srgbClr val="FF0000"/>
                </a:solidFill>
              </a:rPr>
              <a:t>In </a:t>
            </a:r>
            <a:r>
              <a:rPr lang="en-US" sz="1600" b="0" dirty="0">
                <a:solidFill>
                  <a:srgbClr val="FF0000"/>
                </a:solidFill>
              </a:rPr>
              <a:t>the event a Testing CR is not REP of Record for any ESIIDs in the RMTE ESIID List, the Testing CR will need to set themselves up prior to Day 1 testing by coordinating with the TDSP and submit a Move In transaction to establish them as REP of Record.**</a:t>
            </a:r>
          </a:p>
          <a:p>
            <a:pPr marL="228600" indent="-228600">
              <a:buFont typeface="+mj-lt"/>
              <a:buAutoNum type="arabicPeriod"/>
            </a:pPr>
            <a:endParaRPr lang="en-US" sz="800" b="0" dirty="0" smtClean="0"/>
          </a:p>
          <a:p>
            <a:pPr marL="342900" indent="-342900">
              <a:buFont typeface="+mj-lt"/>
              <a:buAutoNum type="arabicPeriod" startAt="2"/>
            </a:pPr>
            <a:r>
              <a:rPr lang="en-US" sz="1800" b="0" dirty="0" smtClean="0"/>
              <a:t>On </a:t>
            </a:r>
            <a:r>
              <a:rPr lang="en-US" sz="1800" dirty="0"/>
              <a:t>Day 1</a:t>
            </a:r>
            <a:r>
              <a:rPr lang="en-US" sz="1800" b="0" dirty="0"/>
              <a:t> the CR submits a Move-Out Request for Day 3. ERCOT forwards the Move-Out Request to the TDSP and the TDSP schedules the Move-Out Request. </a:t>
            </a:r>
            <a:endParaRPr lang="en-US" sz="1800" b="0" dirty="0" smtClean="0"/>
          </a:p>
          <a:p>
            <a:pPr marL="342900" indent="-342900">
              <a:buFont typeface="+mj-lt"/>
              <a:buAutoNum type="arabicPeriod" startAt="2"/>
            </a:pPr>
            <a:r>
              <a:rPr lang="en-US" sz="1800" b="0" dirty="0" smtClean="0"/>
              <a:t>On </a:t>
            </a:r>
            <a:r>
              <a:rPr lang="en-US" sz="1800" dirty="0"/>
              <a:t>Day 2</a:t>
            </a:r>
            <a:r>
              <a:rPr lang="en-US" sz="1800" b="0" dirty="0"/>
              <a:t> the CR submits a Move-Out Date Change Request for the Move Out scheduled for Day 4. ERCOT forwards the Move-Out Date Change Request to the TDSP and the TDSP changes Move-Out Request to Day </a:t>
            </a:r>
            <a:r>
              <a:rPr lang="en-US" sz="1800" b="0" dirty="0" smtClean="0"/>
              <a:t>4.</a:t>
            </a:r>
          </a:p>
          <a:p>
            <a:pPr marL="342900" indent="-342900">
              <a:buFont typeface="+mj-lt"/>
              <a:buAutoNum type="arabicPeriod" startAt="2"/>
            </a:pPr>
            <a:r>
              <a:rPr lang="en-US" sz="1800" b="0" dirty="0" smtClean="0"/>
              <a:t>On </a:t>
            </a:r>
            <a:r>
              <a:rPr lang="en-US" sz="1800" dirty="0"/>
              <a:t>Day 3</a:t>
            </a:r>
            <a:r>
              <a:rPr lang="en-US" sz="1800" b="0" dirty="0"/>
              <a:t> the CR submits a Move-Out Cancel Request for the scheduled Move-Out. ERCOT forwards the Move-Out Cancel Request to the TDSP and the TDSP cancels the Move-Out Request.</a:t>
            </a:r>
            <a:endParaRPr lang="en-US" sz="1800" b="0" dirty="0" smtClean="0">
              <a:solidFill>
                <a:srgbClr val="FF0000"/>
              </a:solidFill>
            </a:endParaRPr>
          </a:p>
        </p:txBody>
      </p:sp>
    </p:spTree>
    <p:extLst>
      <p:ext uri="{BB962C8B-B14F-4D97-AF65-F5344CB8AC3E}">
        <p14:creationId xmlns:p14="http://schemas.microsoft.com/office/powerpoint/2010/main" val="996191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17</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None/>
            </a:pPr>
            <a:endParaRPr lang="en-US" sz="1800" b="0" dirty="0" smtClean="0"/>
          </a:p>
          <a:p>
            <a:pPr lvl="1">
              <a:buNone/>
            </a:pPr>
            <a:endParaRPr lang="en-US" sz="1800" b="0" u="sng" dirty="0" smtClean="0"/>
          </a:p>
          <a:p>
            <a:pPr lvl="1">
              <a:buNone/>
            </a:pPr>
            <a:r>
              <a:rPr lang="en-US" sz="1800" b="0" u="sng" dirty="0" smtClean="0"/>
              <a:t>Success </a:t>
            </a:r>
            <a:r>
              <a:rPr lang="en-US" sz="1800" b="0" u="sng" dirty="0"/>
              <a:t>Criteria: </a:t>
            </a:r>
          </a:p>
          <a:p>
            <a:pPr marL="1028700" lvl="1">
              <a:buFont typeface="Wingdings" panose="05000000000000000000" pitchFamily="2" charset="2"/>
              <a:buChar char="ü"/>
            </a:pPr>
            <a:r>
              <a:rPr lang="en-US" sz="1800" b="0" dirty="0"/>
              <a:t>A move </a:t>
            </a:r>
            <a:r>
              <a:rPr lang="en-US" sz="1800" b="0" dirty="0" smtClean="0"/>
              <a:t>out is scheduled</a:t>
            </a:r>
          </a:p>
          <a:p>
            <a:pPr marL="1028700" lvl="1">
              <a:buFont typeface="Wingdings" panose="05000000000000000000" pitchFamily="2" charset="2"/>
              <a:buChar char="ü"/>
            </a:pPr>
            <a:r>
              <a:rPr lang="en-US" sz="1800" b="0" dirty="0" smtClean="0"/>
              <a:t>Move out date is changed one day prior</a:t>
            </a:r>
          </a:p>
          <a:p>
            <a:pPr marL="1028700" lvl="1">
              <a:buFont typeface="Wingdings" panose="05000000000000000000" pitchFamily="2" charset="2"/>
              <a:buChar char="ü"/>
            </a:pPr>
            <a:r>
              <a:rPr lang="en-US" sz="1800" b="0" dirty="0" smtClean="0"/>
              <a:t>Move out is cancelled one day prior</a:t>
            </a:r>
          </a:p>
        </p:txBody>
      </p:sp>
    </p:spTree>
    <p:extLst>
      <p:ext uri="{BB962C8B-B14F-4D97-AF65-F5344CB8AC3E}">
        <p14:creationId xmlns:p14="http://schemas.microsoft.com/office/powerpoint/2010/main" val="29202593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Key Dates</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18</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09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Wingdings" panose="05000000000000000000" pitchFamily="2" charset="2"/>
              <a:buChar char="ü"/>
            </a:pPr>
            <a:r>
              <a:rPr lang="en-US" sz="1600" dirty="0" smtClean="0"/>
              <a:t>Oct 16, 2017</a:t>
            </a:r>
            <a:r>
              <a:rPr lang="en-US" sz="1600" b="0" dirty="0" smtClean="0"/>
              <a:t>: ERCOT code uploaded to Retail Market Testing Environment (RMTE) available for ad-hoc testing.</a:t>
            </a:r>
            <a:endParaRPr lang="en-US" sz="800" b="0" dirty="0" smtClean="0"/>
          </a:p>
          <a:p>
            <a:pPr marL="342900" indent="-342900">
              <a:buFont typeface="Wingdings" panose="05000000000000000000" pitchFamily="2" charset="2"/>
              <a:buChar char="ü"/>
            </a:pPr>
            <a:r>
              <a:rPr lang="en-US" sz="1600" dirty="0" smtClean="0"/>
              <a:t>Oct 19, 2017</a:t>
            </a:r>
            <a:r>
              <a:rPr lang="en-US" sz="1600" b="0" dirty="0" smtClean="0"/>
              <a:t>: RMS Workshop – NPRR778</a:t>
            </a:r>
          </a:p>
          <a:p>
            <a:pPr marL="342900" indent="-342900">
              <a:buFont typeface="+mj-lt"/>
              <a:buAutoNum type="arabicPeriod"/>
            </a:pPr>
            <a:r>
              <a:rPr lang="en-US" sz="1600" dirty="0" smtClean="0"/>
              <a:t>Nov 1, 2017</a:t>
            </a:r>
            <a:r>
              <a:rPr lang="en-US" sz="1600" b="0" dirty="0" smtClean="0"/>
              <a:t>: Market Notice to include Testing Details; Kick-Off Call reminder; End-to-End coordinated testing sign up reminder</a:t>
            </a:r>
            <a:br>
              <a:rPr lang="en-US" sz="1600" b="0" dirty="0" smtClean="0"/>
            </a:br>
            <a:endParaRPr lang="en-US" sz="800" b="0" dirty="0"/>
          </a:p>
          <a:p>
            <a:pPr marL="342900" indent="-342900">
              <a:buFont typeface="+mj-lt"/>
              <a:buAutoNum type="arabicPeriod"/>
            </a:pPr>
            <a:r>
              <a:rPr lang="en-US" sz="1600" dirty="0" smtClean="0">
                <a:solidFill>
                  <a:srgbClr val="FF0000"/>
                </a:solidFill>
              </a:rPr>
              <a:t>Nov 10, 2017: End-to-End coordinated testing sign up deadline</a:t>
            </a:r>
            <a:r>
              <a:rPr lang="en-US" sz="1600" b="0" dirty="0" smtClean="0"/>
              <a:t/>
            </a:r>
            <a:br>
              <a:rPr lang="en-US" sz="1600" b="0" dirty="0" smtClean="0"/>
            </a:br>
            <a:endParaRPr lang="en-US" sz="800" b="0" dirty="0" smtClean="0"/>
          </a:p>
          <a:p>
            <a:pPr marL="342900" indent="-342900">
              <a:buFont typeface="+mj-lt"/>
              <a:buAutoNum type="arabicPeriod"/>
            </a:pPr>
            <a:r>
              <a:rPr lang="en-US" sz="1600" dirty="0" smtClean="0">
                <a:solidFill>
                  <a:srgbClr val="FF0000"/>
                </a:solidFill>
              </a:rPr>
              <a:t>Nov 15, 2017: NPRR778 Testing Kick-Off Call </a:t>
            </a:r>
            <a:br>
              <a:rPr lang="en-US" sz="1600" dirty="0" smtClean="0">
                <a:solidFill>
                  <a:srgbClr val="FF0000"/>
                </a:solidFill>
              </a:rPr>
            </a:br>
            <a:r>
              <a:rPr lang="en-US" sz="1600" b="0" dirty="0" smtClean="0"/>
              <a:t>(9:30am – 11:30am during TDTMS meeting)</a:t>
            </a:r>
            <a:br>
              <a:rPr lang="en-US" sz="1600" b="0" dirty="0" smtClean="0"/>
            </a:br>
            <a:endParaRPr lang="en-US" sz="800" b="0" dirty="0"/>
          </a:p>
          <a:p>
            <a:pPr marL="342900" indent="-342900">
              <a:buFont typeface="+mj-lt"/>
              <a:buAutoNum type="arabicPeriod"/>
            </a:pPr>
            <a:r>
              <a:rPr lang="en-US" sz="1600" dirty="0" smtClean="0"/>
              <a:t>Nov 20 – Dec 7, 2017</a:t>
            </a:r>
            <a:r>
              <a:rPr lang="en-US" sz="1600" b="0" dirty="0" smtClean="0"/>
              <a:t>: End-to-End coordinated testing window</a:t>
            </a:r>
            <a:br>
              <a:rPr lang="en-US" sz="1600" b="0" dirty="0" smtClean="0"/>
            </a:br>
            <a:endParaRPr lang="en-US" sz="800" b="0" dirty="0"/>
          </a:p>
          <a:p>
            <a:pPr marL="342900" indent="-342900">
              <a:buFont typeface="+mj-lt"/>
              <a:buAutoNum type="arabicPeriod"/>
            </a:pPr>
            <a:r>
              <a:rPr lang="en-US" sz="1600" dirty="0" smtClean="0">
                <a:solidFill>
                  <a:srgbClr val="FF0000"/>
                </a:solidFill>
              </a:rPr>
              <a:t>Dec 9-10, 2017: NPRR778/RMGRR139 Go-Live</a:t>
            </a:r>
            <a:r>
              <a:rPr lang="en-US" sz="1600" b="0" dirty="0" smtClean="0"/>
              <a:t/>
            </a:r>
            <a:br>
              <a:rPr lang="en-US" sz="1600" b="0" dirty="0" smtClean="0"/>
            </a:br>
            <a:endParaRPr lang="en-US" sz="800" b="0" dirty="0" smtClean="0"/>
          </a:p>
          <a:p>
            <a:pPr marL="342900" indent="-342900">
              <a:buFont typeface="+mj-lt"/>
              <a:buAutoNum type="arabicPeriod"/>
            </a:pPr>
            <a:r>
              <a:rPr lang="en-US" sz="1600" dirty="0" smtClean="0"/>
              <a:t>Dec 11, 2017</a:t>
            </a:r>
            <a:r>
              <a:rPr lang="en-US" sz="1600" b="0" dirty="0" smtClean="0"/>
              <a:t>: Market Notice to remind MPs to utilize transactions in lieu of day-to-day usage of MarkeTrak Cancel w/ Approval (per NPRR778)</a:t>
            </a:r>
            <a:br>
              <a:rPr lang="en-US" sz="1600" b="0" dirty="0" smtClean="0"/>
            </a:br>
            <a:endParaRPr lang="en-US" sz="800" b="0" dirty="0" smtClean="0"/>
          </a:p>
          <a:p>
            <a:pPr marL="342900" indent="-342900">
              <a:buFont typeface="+mj-lt"/>
              <a:buAutoNum type="arabicPeriod"/>
            </a:pPr>
            <a:r>
              <a:rPr lang="en-US" sz="1600" dirty="0" smtClean="0"/>
              <a:t>Feb 1, 2018</a:t>
            </a:r>
            <a:r>
              <a:rPr lang="en-US" sz="1600" b="0" dirty="0" smtClean="0"/>
              <a:t>: Market Notice to remind MPs that </a:t>
            </a:r>
            <a:r>
              <a:rPr lang="en-US" sz="1600" b="0" dirty="0"/>
              <a:t>TDSPs </a:t>
            </a:r>
            <a:r>
              <a:rPr lang="en-US" sz="1600" b="0" dirty="0" smtClean="0"/>
              <a:t>will </a:t>
            </a:r>
            <a:r>
              <a:rPr lang="en-US" sz="1600" b="0" dirty="0"/>
              <a:t>cease support of daily use of MarkeTrak Cancel w/ </a:t>
            </a:r>
            <a:r>
              <a:rPr lang="en-US" sz="1600" b="0" dirty="0" smtClean="0"/>
              <a:t>Approval on March 1, 2018</a:t>
            </a:r>
            <a:br>
              <a:rPr lang="en-US" sz="1600" b="0" dirty="0" smtClean="0"/>
            </a:br>
            <a:endParaRPr lang="en-US" sz="800" b="0" dirty="0" smtClean="0"/>
          </a:p>
          <a:p>
            <a:pPr marL="342900" indent="-342900">
              <a:buFont typeface="+mj-lt"/>
              <a:buAutoNum type="arabicPeriod"/>
            </a:pPr>
            <a:r>
              <a:rPr lang="en-US" sz="1600" dirty="0" smtClean="0">
                <a:solidFill>
                  <a:srgbClr val="FF0000"/>
                </a:solidFill>
              </a:rPr>
              <a:t>Mar 1, 2018: TDSPs to cease support of daily use of MarkeTrak Cancel w/ Approval</a:t>
            </a:r>
            <a:endParaRPr lang="en-US" sz="1600" dirty="0">
              <a:solidFill>
                <a:srgbClr val="FF0000"/>
              </a:solidFill>
            </a:endParaRPr>
          </a:p>
        </p:txBody>
      </p:sp>
    </p:spTree>
    <p:extLst>
      <p:ext uri="{BB962C8B-B14F-4D97-AF65-F5344CB8AC3E}">
        <p14:creationId xmlns:p14="http://schemas.microsoft.com/office/powerpoint/2010/main" val="3374765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Exceptions to the Rule</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19</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617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2000" b="0" dirty="0" smtClean="0"/>
              <a:t>When should the MarkeTrak “Cancel w/ Approval” subtype be used after December 10, 2017?</a:t>
            </a:r>
          </a:p>
          <a:p>
            <a:pPr lvl="1">
              <a:buNone/>
            </a:pPr>
            <a:endParaRPr lang="en-US" sz="800" b="0" dirty="0" smtClean="0"/>
          </a:p>
          <a:p>
            <a:pPr marL="800100" lvl="1" indent="-342900">
              <a:buFont typeface="+mj-lt"/>
              <a:buAutoNum type="arabicPeriod"/>
            </a:pPr>
            <a:r>
              <a:rPr lang="en-US" sz="1800" b="0" dirty="0"/>
              <a:t>When ERCOT, CR and/or TDSP is experiencing Planned or Unplanned system outage and is unable to send/receive an 814_08 Cancel transaction.</a:t>
            </a:r>
          </a:p>
          <a:p>
            <a:pPr marL="800100" lvl="1" indent="-342900">
              <a:buFont typeface="+mj-lt"/>
              <a:buAutoNum type="arabicPeriod"/>
            </a:pPr>
            <a:endParaRPr lang="en-US" sz="800" b="0" dirty="0" smtClean="0"/>
          </a:p>
          <a:p>
            <a:pPr marL="800100" lvl="1" indent="-342900">
              <a:buFont typeface="+mj-lt"/>
              <a:buAutoNum type="arabicPeriod"/>
            </a:pPr>
            <a:r>
              <a:rPr lang="en-US" sz="1800" b="0" dirty="0" smtClean="0"/>
              <a:t>If a CR or TDSP wants to cancel a MVI or MVO in a Scheduled state where the “key date” on ERCOT MIS is in the past.</a:t>
            </a:r>
          </a:p>
          <a:p>
            <a:pPr marL="800100" lvl="1" indent="-342900">
              <a:buFont typeface="+mj-lt"/>
              <a:buAutoNum type="arabicPeriod"/>
            </a:pPr>
            <a:endParaRPr lang="en-US" sz="800" b="0" dirty="0"/>
          </a:p>
          <a:p>
            <a:pPr indent="-285750">
              <a:buNone/>
            </a:pPr>
            <a:r>
              <a:rPr lang="en-US" sz="1800" b="0" dirty="0" smtClean="0">
                <a:solidFill>
                  <a:srgbClr val="FF0000"/>
                </a:solidFill>
              </a:rPr>
              <a:t>When submitting, CRs must specify reasons why MT Cancel w/ Approval is being used. Otherwise, requesting CR will receive the following message:</a:t>
            </a:r>
            <a:br>
              <a:rPr lang="en-US" sz="1800" b="0" dirty="0" smtClean="0">
                <a:solidFill>
                  <a:srgbClr val="FF0000"/>
                </a:solidFill>
              </a:rPr>
            </a:br>
            <a:r>
              <a:rPr lang="en-US" sz="1800" b="0" dirty="0" smtClean="0">
                <a:solidFill>
                  <a:srgbClr val="FF0000"/>
                </a:solidFill>
              </a:rPr>
              <a:t/>
            </a:r>
            <a:br>
              <a:rPr lang="en-US" sz="1800" b="0" dirty="0" smtClean="0">
                <a:solidFill>
                  <a:srgbClr val="FF0000"/>
                </a:solidFill>
              </a:rPr>
            </a:br>
            <a:r>
              <a:rPr lang="en-US" sz="1800" b="0" dirty="0" smtClean="0">
                <a:solidFill>
                  <a:srgbClr val="FF0000"/>
                </a:solidFill>
              </a:rPr>
              <a:t>“</a:t>
            </a:r>
            <a:r>
              <a:rPr lang="en-US" sz="1800" b="0" dirty="0">
                <a:solidFill>
                  <a:srgbClr val="FF0000"/>
                </a:solidFill>
              </a:rPr>
              <a:t>Per ERCOT Protocols Section 15.1.8, the CR must send an 814_08, Cancel Request unless there is a system outage and the CR is unable to send/receive TXSET EDI </a:t>
            </a:r>
            <a:r>
              <a:rPr lang="en-US" sz="1800" b="0" dirty="0" smtClean="0">
                <a:solidFill>
                  <a:srgbClr val="FF0000"/>
                </a:solidFill>
              </a:rPr>
              <a:t>transactions.”</a:t>
            </a:r>
            <a:endParaRPr lang="en-US" sz="2200" b="0" dirty="0">
              <a:solidFill>
                <a:srgbClr val="FF0000"/>
              </a:solidFill>
            </a:endParaRPr>
          </a:p>
          <a:p>
            <a:pPr indent="-285750">
              <a:buNone/>
            </a:pPr>
            <a:endParaRPr lang="en-US" sz="800" b="0" dirty="0" smtClean="0">
              <a:solidFill>
                <a:srgbClr val="00B050"/>
              </a:solidFill>
            </a:endParaRPr>
          </a:p>
          <a:p>
            <a:pPr indent="-285750">
              <a:buNone/>
            </a:pPr>
            <a:r>
              <a:rPr lang="en-US" sz="1800" b="0" dirty="0" smtClean="0">
                <a:solidFill>
                  <a:srgbClr val="00B050"/>
                </a:solidFill>
              </a:rPr>
              <a:t>** For all other scenarios, the TXSET 814_08 (Cancel) and/or 814_12 (Date Change) should be utilized to execute the Cancel or Date Change order request.**</a:t>
            </a:r>
          </a:p>
          <a:p>
            <a:pPr lvl="1"/>
            <a:endParaRPr lang="en-US" sz="1800" b="0" dirty="0"/>
          </a:p>
          <a:p>
            <a:pPr lvl="1">
              <a:buNone/>
            </a:pPr>
            <a:endParaRPr lang="en-US" sz="1800" b="0" dirty="0" smtClean="0"/>
          </a:p>
          <a:p>
            <a:pPr lvl="1">
              <a:buNone/>
            </a:pPr>
            <a:endParaRPr lang="en-US" sz="1800" b="0" dirty="0"/>
          </a:p>
          <a:p>
            <a:pPr lvl="1">
              <a:buNone/>
            </a:pPr>
            <a:endParaRPr lang="en-US" sz="1800" b="0" dirty="0" smtClean="0"/>
          </a:p>
        </p:txBody>
      </p:sp>
    </p:spTree>
    <p:extLst>
      <p:ext uri="{BB962C8B-B14F-4D97-AF65-F5344CB8AC3E}">
        <p14:creationId xmlns:p14="http://schemas.microsoft.com/office/powerpoint/2010/main" val="309490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Agenda</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 name="TextBox 1"/>
          <p:cNvSpPr txBox="1">
            <a:spLocks noChangeArrowheads="1"/>
          </p:cNvSpPr>
          <p:nvPr/>
        </p:nvSpPr>
        <p:spPr bwMode="auto">
          <a:xfrm>
            <a:off x="371998" y="1104371"/>
            <a:ext cx="8342312" cy="454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mj-lt"/>
              <a:buAutoNum type="arabicPeriod"/>
            </a:pPr>
            <a:endParaRPr lang="en-US" sz="1800" b="0" dirty="0" smtClean="0"/>
          </a:p>
          <a:p>
            <a:pPr marL="342900" indent="-342900">
              <a:buFont typeface="+mj-lt"/>
              <a:buAutoNum type="arabicPeriod"/>
            </a:pPr>
            <a:r>
              <a:rPr lang="en-US" sz="1800" b="0" dirty="0" smtClean="0"/>
              <a:t>Antitrust Admonition</a:t>
            </a:r>
          </a:p>
          <a:p>
            <a:pPr marL="342900" indent="-342900">
              <a:buFont typeface="+mj-lt"/>
              <a:buAutoNum type="arabicPeriod"/>
            </a:pPr>
            <a:endParaRPr lang="en-US" sz="800" b="0" dirty="0"/>
          </a:p>
          <a:p>
            <a:pPr marL="342900" indent="-342900">
              <a:buFont typeface="+mj-lt"/>
              <a:buAutoNum type="arabicPeriod"/>
            </a:pPr>
            <a:r>
              <a:rPr lang="en-US" sz="1800" b="0" dirty="0" smtClean="0"/>
              <a:t>Introductions</a:t>
            </a:r>
          </a:p>
          <a:p>
            <a:pPr marL="342900" indent="-342900">
              <a:buFont typeface="+mj-lt"/>
              <a:buAutoNum type="arabicPeriod"/>
            </a:pPr>
            <a:endParaRPr lang="en-US" sz="800" b="0" dirty="0"/>
          </a:p>
          <a:p>
            <a:pPr marL="342900" indent="-342900">
              <a:buFont typeface="+mj-lt"/>
              <a:buAutoNum type="arabicPeriod"/>
            </a:pPr>
            <a:r>
              <a:rPr lang="en-US" sz="1800" b="0" dirty="0"/>
              <a:t>Background &amp; Purpose of </a:t>
            </a:r>
            <a:r>
              <a:rPr lang="en-US" sz="1800" b="0" dirty="0" smtClean="0"/>
              <a:t>NPRR778</a:t>
            </a:r>
          </a:p>
          <a:p>
            <a:pPr marL="342900" indent="-342900">
              <a:buFont typeface="+mj-lt"/>
              <a:buAutoNum type="arabicPeriod"/>
            </a:pPr>
            <a:endParaRPr lang="en-US" sz="800" b="0" dirty="0" smtClean="0"/>
          </a:p>
          <a:p>
            <a:pPr marL="342900" indent="-342900">
              <a:buFont typeface="+mj-lt"/>
              <a:buAutoNum type="arabicPeriod"/>
            </a:pPr>
            <a:r>
              <a:rPr lang="en-US" sz="1800" b="0" dirty="0" smtClean="0"/>
              <a:t>Discontinuation of MarkeTrak Cancel w/ Approval</a:t>
            </a:r>
          </a:p>
          <a:p>
            <a:pPr marL="342900" indent="-342900">
              <a:buFont typeface="+mj-lt"/>
              <a:buAutoNum type="arabicPeriod"/>
            </a:pPr>
            <a:endParaRPr lang="en-US" sz="800" b="0" dirty="0"/>
          </a:p>
          <a:p>
            <a:pPr marL="342900" indent="-342900">
              <a:buFont typeface="+mj-lt"/>
              <a:buAutoNum type="arabicPeriod"/>
            </a:pPr>
            <a:r>
              <a:rPr lang="en-US" sz="1800" b="0" dirty="0"/>
              <a:t>Testing Information &amp; </a:t>
            </a:r>
            <a:r>
              <a:rPr lang="en-US" sz="1800" b="0" dirty="0" smtClean="0"/>
              <a:t>Details</a:t>
            </a:r>
          </a:p>
          <a:p>
            <a:pPr marL="342900" indent="-342900">
              <a:buFont typeface="+mj-lt"/>
              <a:buAutoNum type="arabicPeriod"/>
            </a:pPr>
            <a:endParaRPr lang="en-US" sz="800" b="0" dirty="0"/>
          </a:p>
          <a:p>
            <a:pPr marL="342900" indent="-342900">
              <a:buFont typeface="+mj-lt"/>
              <a:buAutoNum type="arabicPeriod"/>
            </a:pPr>
            <a:r>
              <a:rPr lang="en-US" sz="1800" b="0" dirty="0" smtClean="0"/>
              <a:t>Retail </a:t>
            </a:r>
            <a:r>
              <a:rPr lang="en-US" sz="1800" b="0" dirty="0"/>
              <a:t>Market Testing Environment (RMTE) Information &amp; </a:t>
            </a:r>
            <a:r>
              <a:rPr lang="en-US" sz="1800" b="0" dirty="0" smtClean="0"/>
              <a:t>Connectivity</a:t>
            </a:r>
          </a:p>
          <a:p>
            <a:pPr marL="342900" indent="-342900">
              <a:buFont typeface="+mj-lt"/>
              <a:buAutoNum type="arabicPeriod"/>
            </a:pPr>
            <a:endParaRPr lang="en-US" sz="800" b="0" dirty="0"/>
          </a:p>
          <a:p>
            <a:pPr marL="342900" indent="-342900">
              <a:buFont typeface="+mj-lt"/>
              <a:buAutoNum type="arabicPeriod"/>
            </a:pPr>
            <a:r>
              <a:rPr lang="en-US" sz="1800" b="0" dirty="0"/>
              <a:t>Test Scripts – activities &amp; </a:t>
            </a:r>
            <a:r>
              <a:rPr lang="en-US" sz="1800" b="0" dirty="0" smtClean="0"/>
              <a:t>timelines</a:t>
            </a:r>
          </a:p>
          <a:p>
            <a:pPr marL="342900" indent="-342900">
              <a:buFont typeface="+mj-lt"/>
              <a:buAutoNum type="arabicPeriod"/>
            </a:pPr>
            <a:endParaRPr lang="en-US" sz="800" b="0" dirty="0"/>
          </a:p>
          <a:p>
            <a:pPr marL="342900" indent="-342900">
              <a:buFont typeface="+mj-lt"/>
              <a:buAutoNum type="arabicPeriod"/>
            </a:pPr>
            <a:r>
              <a:rPr lang="en-US" sz="1800" b="0" dirty="0" smtClean="0"/>
              <a:t>Key Dates</a:t>
            </a:r>
          </a:p>
          <a:p>
            <a:pPr marL="342900" indent="-342900">
              <a:buFont typeface="+mj-lt"/>
              <a:buAutoNum type="arabicPeriod"/>
            </a:pPr>
            <a:endParaRPr lang="en-US" sz="800" b="0" dirty="0"/>
          </a:p>
          <a:p>
            <a:pPr marL="342900" indent="-342900">
              <a:buFont typeface="+mj-lt"/>
              <a:buAutoNum type="arabicPeriod"/>
            </a:pPr>
            <a:r>
              <a:rPr lang="en-US" sz="1800" b="0" dirty="0" smtClean="0"/>
              <a:t>Q&amp;A</a:t>
            </a:r>
            <a:endParaRPr lang="en-US" sz="1800" b="0" dirty="0"/>
          </a:p>
        </p:txBody>
      </p:sp>
    </p:spTree>
    <p:extLst>
      <p:ext uri="{BB962C8B-B14F-4D97-AF65-F5344CB8AC3E}">
        <p14:creationId xmlns:p14="http://schemas.microsoft.com/office/powerpoint/2010/main" val="29699251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1D0BDB3-5CB2-4BCE-BB17-FB327FBD0A59}" type="slidenum">
              <a:rPr lang="en-US" altLang="en-US" sz="1400" smtClean="0">
                <a:solidFill>
                  <a:srgbClr val="000000"/>
                </a:solidFill>
              </a:rPr>
              <a:pPr eaLnBrk="1" hangingPunct="1">
                <a:spcBef>
                  <a:spcPct val="0"/>
                </a:spcBef>
                <a:buFontTx/>
                <a:buNone/>
              </a:pPr>
              <a:t>20</a:t>
            </a:fld>
            <a:endParaRPr lang="en-US" altLang="en-US" sz="1400" dirty="0" smtClean="0">
              <a:solidFill>
                <a:srgbClr val="000000"/>
              </a:solidFill>
            </a:endParaRPr>
          </a:p>
        </p:txBody>
      </p:sp>
      <p:sp>
        <p:nvSpPr>
          <p:cNvPr id="9219"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pic>
        <p:nvPicPr>
          <p:cNvPr id="922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788" y="1219200"/>
            <a:ext cx="4416425"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4858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Antitrust Admonition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 name="TextBox 1"/>
          <p:cNvSpPr txBox="1">
            <a:spLocks noChangeArrowheads="1"/>
          </p:cNvSpPr>
          <p:nvPr/>
        </p:nvSpPr>
        <p:spPr bwMode="auto">
          <a:xfrm>
            <a:off x="371998" y="1104371"/>
            <a:ext cx="8342312" cy="491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US" sz="1800" b="0" dirty="0" smtClean="0"/>
              <a:t>Antitrust </a:t>
            </a:r>
            <a:r>
              <a:rPr lang="en-US" sz="1800" b="0" dirty="0"/>
              <a:t>Admonition </a:t>
            </a:r>
            <a:endParaRPr lang="en-US" sz="1800" b="0" dirty="0" smtClean="0"/>
          </a:p>
          <a:p>
            <a:pPr algn="ctr">
              <a:buNone/>
            </a:pPr>
            <a:endParaRPr lang="en-US" sz="1800" b="0" dirty="0" smtClean="0"/>
          </a:p>
          <a:p>
            <a:pPr>
              <a:buNone/>
            </a:pPr>
            <a:r>
              <a:rPr lang="en-US" sz="1800" b="0" dirty="0" smtClean="0"/>
              <a:t>To </a:t>
            </a:r>
            <a:r>
              <a:rPr lang="en-US" sz="1800" b="0" dirty="0"/>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800" b="0" i="1" dirty="0"/>
              <a:t>Statement of Position on Antitrust Issues for Members of ERCOT Committees, Subcommittees, and Working Groups</a:t>
            </a:r>
            <a:r>
              <a:rPr lang="en-US" sz="1800" b="0" dirty="0"/>
              <a:t>, which is posted on the ERCOT website.1 </a:t>
            </a:r>
          </a:p>
          <a:p>
            <a:pPr>
              <a:buNone/>
            </a:pPr>
            <a:endParaRPr lang="en-US" sz="1800" b="0" dirty="0" smtClean="0"/>
          </a:p>
          <a:p>
            <a:pPr>
              <a:buNone/>
            </a:pPr>
            <a:endParaRPr lang="en-US" sz="1800" b="0" dirty="0" smtClean="0"/>
          </a:p>
          <a:p>
            <a:pPr algn="ctr">
              <a:buNone/>
            </a:pPr>
            <a:r>
              <a:rPr lang="en-US" sz="1800" b="0" dirty="0" smtClean="0"/>
              <a:t>Disclaimer </a:t>
            </a:r>
            <a:endParaRPr lang="en-US" sz="1800" b="0" dirty="0"/>
          </a:p>
          <a:p>
            <a:pPr>
              <a:buNone/>
            </a:pPr>
            <a:endParaRPr lang="en-US" sz="1800" b="0" dirty="0" smtClean="0"/>
          </a:p>
          <a:p>
            <a:pPr>
              <a:buNone/>
            </a:pPr>
            <a:r>
              <a:rPr lang="en-US" sz="1800" b="0" dirty="0" smtClean="0"/>
              <a:t>All </a:t>
            </a:r>
            <a:r>
              <a:rPr lang="en-US" sz="1800" b="0" dirty="0"/>
              <a:t>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800" dirty="0"/>
          </a:p>
        </p:txBody>
      </p:sp>
    </p:spTree>
    <p:extLst>
      <p:ext uri="{BB962C8B-B14F-4D97-AF65-F5344CB8AC3E}">
        <p14:creationId xmlns:p14="http://schemas.microsoft.com/office/powerpoint/2010/main" val="1151073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Background &amp; Purpose of NPRR778</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4</a:t>
            </a:fld>
            <a:endParaRPr lang="en-US" altLang="en-US" sz="1400" smtClean="0">
              <a:solidFill>
                <a:srgbClr val="000000"/>
              </a:solidFill>
            </a:endParaRPr>
          </a:p>
        </p:txBody>
      </p:sp>
      <p:sp>
        <p:nvSpPr>
          <p:cNvPr id="7" name="TextBox 1"/>
          <p:cNvSpPr txBox="1">
            <a:spLocks noChangeArrowheads="1"/>
          </p:cNvSpPr>
          <p:nvPr/>
        </p:nvSpPr>
        <p:spPr bwMode="auto">
          <a:xfrm>
            <a:off x="457200" y="1104371"/>
            <a:ext cx="8229600" cy="4385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950" b="0" dirty="0" smtClean="0"/>
          </a:p>
          <a:p>
            <a:pPr>
              <a:buNone/>
            </a:pPr>
            <a:r>
              <a:rPr lang="en-US" sz="1950" b="0" dirty="0" smtClean="0"/>
              <a:t>NPRR778: Modifications to Date Change and Cancellation Evaluation Window</a:t>
            </a:r>
          </a:p>
          <a:p>
            <a:pPr>
              <a:buNone/>
            </a:pPr>
            <a:endParaRPr lang="en-US" sz="1800" b="0" dirty="0" smtClean="0"/>
          </a:p>
          <a:p>
            <a:pPr marL="342900" indent="-342900"/>
            <a:r>
              <a:rPr lang="en-US" sz="1950" b="0" dirty="0" smtClean="0"/>
              <a:t>Modifies the ERCOT evaluation window for date changes and cancellations currently performed by ERCOT systems</a:t>
            </a:r>
          </a:p>
          <a:p>
            <a:pPr marL="342900" indent="-342900"/>
            <a:endParaRPr lang="en-US" sz="1950" b="0" dirty="0" smtClean="0"/>
          </a:p>
          <a:p>
            <a:pPr marL="342900" indent="-342900"/>
            <a:r>
              <a:rPr lang="en-US" sz="1950" b="0" dirty="0"/>
              <a:t>R</a:t>
            </a:r>
            <a:r>
              <a:rPr lang="en-US" sz="1950" b="0" dirty="0" smtClean="0"/>
              <a:t>emoves the one Retail Business Day evaluation window for date changes and cancellations.</a:t>
            </a:r>
          </a:p>
          <a:p>
            <a:pPr>
              <a:buNone/>
            </a:pPr>
            <a:endParaRPr lang="en-US" sz="1950" b="0" dirty="0" smtClean="0"/>
          </a:p>
          <a:p>
            <a:pPr>
              <a:buNone/>
            </a:pPr>
            <a:r>
              <a:rPr lang="en-US" sz="1950" b="0" dirty="0" smtClean="0"/>
              <a:t>In other words, it allows the Competitive Retailer (CR) the ability to send the 814_08 (Cancel) or the 814_12 (Date Change) transactions in lieu of a MarkeTrak Cancel w/ Approval issue.</a:t>
            </a:r>
            <a:endParaRPr lang="en-US" sz="1950" dirty="0"/>
          </a:p>
        </p:txBody>
      </p:sp>
    </p:spTree>
    <p:extLst>
      <p:ext uri="{BB962C8B-B14F-4D97-AF65-F5344CB8AC3E}">
        <p14:creationId xmlns:p14="http://schemas.microsoft.com/office/powerpoint/2010/main" val="216497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Background &amp; Purpose of NPRR778</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5</a:t>
            </a:fld>
            <a:endParaRPr lang="en-US" altLang="en-US" sz="1400" smtClean="0">
              <a:solidFill>
                <a:srgbClr val="000000"/>
              </a:solidFill>
            </a:endParaRPr>
          </a:p>
        </p:txBody>
      </p:sp>
      <p:sp>
        <p:nvSpPr>
          <p:cNvPr id="7" name="TextBox 1"/>
          <p:cNvSpPr txBox="1">
            <a:spLocks noChangeArrowheads="1"/>
          </p:cNvSpPr>
          <p:nvPr/>
        </p:nvSpPr>
        <p:spPr bwMode="auto">
          <a:xfrm>
            <a:off x="533400" y="1104371"/>
            <a:ext cx="8153400" cy="4111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800" b="0" dirty="0" smtClean="0"/>
          </a:p>
          <a:p>
            <a:pPr lvl="0">
              <a:buNone/>
            </a:pPr>
            <a:r>
              <a:rPr lang="en-US" sz="1800" u="sng" dirty="0" smtClean="0">
                <a:solidFill>
                  <a:srgbClr val="00B050"/>
                </a:solidFill>
              </a:rPr>
              <a:t>Benefit #1:</a:t>
            </a:r>
            <a:r>
              <a:rPr lang="en-US" sz="1800" b="0" dirty="0" smtClean="0">
                <a:solidFill>
                  <a:srgbClr val="00B050"/>
                </a:solidFill>
              </a:rPr>
              <a:t>  </a:t>
            </a:r>
            <a:r>
              <a:rPr lang="en-US" sz="1800" b="0" dirty="0" smtClean="0"/>
              <a:t>Eliminates </a:t>
            </a:r>
            <a:r>
              <a:rPr lang="en-US" sz="1800" b="0" dirty="0"/>
              <a:t>the use of MarkeTrak issues currently required to complete a cancel or date change within the evaluation window</a:t>
            </a:r>
            <a:r>
              <a:rPr lang="en-US" sz="1800" b="0" dirty="0" smtClean="0"/>
              <a:t>.</a:t>
            </a:r>
          </a:p>
          <a:p>
            <a:pPr>
              <a:buNone/>
            </a:pPr>
            <a:endParaRPr lang="en-US" sz="1800" b="0" dirty="0" smtClean="0"/>
          </a:p>
          <a:p>
            <a:pPr>
              <a:buNone/>
            </a:pPr>
            <a:r>
              <a:rPr lang="en-US" sz="1800" b="0" dirty="0" smtClean="0"/>
              <a:t>Per </a:t>
            </a:r>
            <a:r>
              <a:rPr lang="en-US" sz="1800" b="0" dirty="0"/>
              <a:t>ERCOT analysis, in 2015, there were 33,959 Cancel w/ Approval MarkeTrak issues </a:t>
            </a:r>
            <a:r>
              <a:rPr lang="en-US" sz="1800" b="0" dirty="0" smtClean="0"/>
              <a:t>submitted… of </a:t>
            </a:r>
            <a:r>
              <a:rPr lang="en-US" sz="1800" b="0" dirty="0"/>
              <a:t>which </a:t>
            </a:r>
            <a:r>
              <a:rPr lang="en-US" sz="2000" i="1" dirty="0">
                <a:solidFill>
                  <a:srgbClr val="FF0000"/>
                </a:solidFill>
              </a:rPr>
              <a:t>22,418</a:t>
            </a:r>
            <a:r>
              <a:rPr lang="en-US" sz="1800" i="1" dirty="0"/>
              <a:t> issues </a:t>
            </a:r>
            <a:r>
              <a:rPr lang="en-US" sz="1800" i="1" u="sng" dirty="0"/>
              <a:t>were within the one day window</a:t>
            </a:r>
            <a:r>
              <a:rPr lang="en-US" sz="1800" b="0" dirty="0"/>
              <a:t>. </a:t>
            </a:r>
            <a:r>
              <a:rPr lang="en-US" sz="1800" b="0" dirty="0" smtClean="0"/>
              <a:t>(~66%!!)</a:t>
            </a:r>
          </a:p>
          <a:p>
            <a:pPr>
              <a:buNone/>
            </a:pPr>
            <a:endParaRPr lang="en-US" sz="1800" b="0" dirty="0"/>
          </a:p>
          <a:p>
            <a:pPr>
              <a:buNone/>
            </a:pPr>
            <a:endParaRPr lang="en-US" sz="1800" b="0" dirty="0" smtClean="0"/>
          </a:p>
          <a:p>
            <a:pPr lvl="0">
              <a:buNone/>
            </a:pPr>
            <a:r>
              <a:rPr lang="en-US" sz="1800" u="sng" dirty="0" smtClean="0">
                <a:solidFill>
                  <a:srgbClr val="00B050"/>
                </a:solidFill>
              </a:rPr>
              <a:t>Benefit #2:</a:t>
            </a:r>
            <a:r>
              <a:rPr lang="en-US" sz="1800" b="0" dirty="0" smtClean="0"/>
              <a:t> </a:t>
            </a:r>
            <a:r>
              <a:rPr lang="en-US" sz="1800" b="0" dirty="0"/>
              <a:t>Improves the overall Customer experience by preventing a potential inadvertent gain/loss event from occurring by allowing a transactional </a:t>
            </a:r>
            <a:r>
              <a:rPr lang="en-US" sz="1800" b="0" dirty="0" smtClean="0"/>
              <a:t>solution to cancel </a:t>
            </a:r>
            <a:r>
              <a:rPr lang="en-US" sz="1800" b="0" dirty="0"/>
              <a:t>or change the date on a move </a:t>
            </a:r>
            <a:r>
              <a:rPr lang="en-US" sz="1800" b="0" dirty="0" smtClean="0"/>
              <a:t>in or switch. </a:t>
            </a:r>
            <a:endParaRPr lang="en-US" sz="1800" b="0" dirty="0"/>
          </a:p>
          <a:p>
            <a:pPr>
              <a:buNone/>
            </a:pPr>
            <a:endParaRPr lang="en-US" sz="1800" b="0" dirty="0"/>
          </a:p>
        </p:txBody>
      </p:sp>
    </p:spTree>
    <p:extLst>
      <p:ext uri="{BB962C8B-B14F-4D97-AF65-F5344CB8AC3E}">
        <p14:creationId xmlns:p14="http://schemas.microsoft.com/office/powerpoint/2010/main" val="1493287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Discontinuation of MarkeTrak Cancel w/ Approval</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6</a:t>
            </a:fld>
            <a:endParaRPr lang="en-US" altLang="en-US" sz="1400" smtClean="0">
              <a:solidFill>
                <a:srgbClr val="000000"/>
              </a:solidFill>
            </a:endParaRPr>
          </a:p>
        </p:txBody>
      </p:sp>
      <p:sp>
        <p:nvSpPr>
          <p:cNvPr id="7" name="TextBox 1"/>
          <p:cNvSpPr txBox="1">
            <a:spLocks noChangeArrowheads="1"/>
          </p:cNvSpPr>
          <p:nvPr/>
        </p:nvSpPr>
        <p:spPr bwMode="auto">
          <a:xfrm>
            <a:off x="533400" y="1104371"/>
            <a:ext cx="8153400" cy="5796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950" b="0" dirty="0"/>
          </a:p>
          <a:p>
            <a:pPr>
              <a:buNone/>
            </a:pPr>
            <a:r>
              <a:rPr lang="en-US" sz="2000" b="0" dirty="0" smtClean="0"/>
              <a:t>The </a:t>
            </a:r>
            <a:r>
              <a:rPr lang="en-US" sz="2000" b="0" dirty="0"/>
              <a:t>existing MarkeTrak </a:t>
            </a:r>
            <a:r>
              <a:rPr lang="en-US" sz="2000" b="0" dirty="0" smtClean="0"/>
              <a:t>“Cancel w/ Approval” process for Cancel and Date Change requests will </a:t>
            </a:r>
            <a:r>
              <a:rPr lang="en-US" sz="2000" b="0" dirty="0"/>
              <a:t>be replaced with a transactional </a:t>
            </a:r>
            <a:r>
              <a:rPr lang="en-US" sz="2000" b="0" dirty="0" smtClean="0"/>
              <a:t>solution. </a:t>
            </a:r>
          </a:p>
          <a:p>
            <a:pPr>
              <a:buNone/>
            </a:pPr>
            <a:endParaRPr lang="en-US" sz="2000" b="0" dirty="0" smtClean="0"/>
          </a:p>
          <a:p>
            <a:pPr marL="342900" indent="-342900">
              <a:buFont typeface="Wingdings" panose="05000000000000000000" pitchFamily="2" charset="2"/>
              <a:buChar char="Ø"/>
            </a:pPr>
            <a:r>
              <a:rPr lang="en-US" sz="2000" b="0" dirty="0" smtClean="0"/>
              <a:t>CRs </a:t>
            </a:r>
            <a:r>
              <a:rPr lang="en-US" sz="2000" b="0" u="sng" dirty="0">
                <a:solidFill>
                  <a:srgbClr val="FF0000"/>
                </a:solidFill>
              </a:rPr>
              <a:t>must use</a:t>
            </a:r>
            <a:r>
              <a:rPr lang="en-US" sz="2000" b="0" dirty="0">
                <a:solidFill>
                  <a:srgbClr val="FF0000"/>
                </a:solidFill>
              </a:rPr>
              <a:t> </a:t>
            </a:r>
            <a:r>
              <a:rPr lang="en-US" sz="2000" b="0" dirty="0"/>
              <a:t>the TXSET 814_08 (Cancel Request) transaction to request cancellation of a scheduled Move In, Move Out or </a:t>
            </a:r>
            <a:r>
              <a:rPr lang="en-US" sz="2000" b="0" dirty="0" smtClean="0"/>
              <a:t>Switch.</a:t>
            </a:r>
          </a:p>
          <a:p>
            <a:pPr>
              <a:buNone/>
            </a:pPr>
            <a:endParaRPr lang="en-US" sz="2000" b="0" dirty="0"/>
          </a:p>
          <a:p>
            <a:pPr marL="342900" indent="-342900">
              <a:buFont typeface="Wingdings" panose="05000000000000000000" pitchFamily="2" charset="2"/>
              <a:buChar char="Ø"/>
            </a:pPr>
            <a:r>
              <a:rPr lang="en-US" sz="2000" b="0" dirty="0" smtClean="0"/>
              <a:t>CRs </a:t>
            </a:r>
            <a:r>
              <a:rPr lang="en-US" sz="2000" b="0" u="sng" dirty="0">
                <a:solidFill>
                  <a:srgbClr val="FF0000"/>
                </a:solidFill>
              </a:rPr>
              <a:t>must use </a:t>
            </a:r>
            <a:r>
              <a:rPr lang="en-US" sz="2000" b="0" dirty="0" smtClean="0"/>
              <a:t>the TXSET </a:t>
            </a:r>
            <a:r>
              <a:rPr lang="en-US" sz="2000" b="0" dirty="0"/>
              <a:t>814_12 (Date Change Request) transaction </a:t>
            </a:r>
            <a:r>
              <a:rPr lang="en-US" sz="2000" b="0" dirty="0" smtClean="0"/>
              <a:t>to request date changes </a:t>
            </a:r>
            <a:r>
              <a:rPr lang="en-US" sz="2000" b="0" dirty="0"/>
              <a:t>to a scheduled Move In or Move Out. </a:t>
            </a:r>
          </a:p>
          <a:p>
            <a:pPr>
              <a:buNone/>
            </a:pPr>
            <a:r>
              <a:rPr lang="en-US" sz="2000" b="0" dirty="0"/>
              <a:t> </a:t>
            </a:r>
          </a:p>
          <a:p>
            <a:pPr>
              <a:buNone/>
            </a:pPr>
            <a:r>
              <a:rPr lang="en-US" sz="2000" b="0" dirty="0"/>
              <a:t>Following the stabilization period, TDSPs will no longer support day-to-day usage of the Cancel with Approval MarkeTrak subtype </a:t>
            </a:r>
            <a:r>
              <a:rPr lang="en-US" sz="2000" b="0" u="sng" dirty="0">
                <a:solidFill>
                  <a:srgbClr val="FF0000"/>
                </a:solidFill>
              </a:rPr>
              <a:t>after </a:t>
            </a:r>
            <a:r>
              <a:rPr lang="en-US" sz="2000" b="0" u="sng" dirty="0" smtClean="0">
                <a:solidFill>
                  <a:srgbClr val="FF0000"/>
                </a:solidFill>
              </a:rPr>
              <a:t/>
            </a:r>
            <a:br>
              <a:rPr lang="en-US" sz="2000" b="0" u="sng" dirty="0" smtClean="0">
                <a:solidFill>
                  <a:srgbClr val="FF0000"/>
                </a:solidFill>
              </a:rPr>
            </a:br>
            <a:r>
              <a:rPr lang="en-US" sz="2000" b="0" u="sng" dirty="0" smtClean="0">
                <a:solidFill>
                  <a:srgbClr val="FF0000"/>
                </a:solidFill>
              </a:rPr>
              <a:t>March 1, 2018</a:t>
            </a:r>
            <a:r>
              <a:rPr lang="en-US" sz="2000" b="0" dirty="0" smtClean="0"/>
              <a:t> </a:t>
            </a:r>
            <a:r>
              <a:rPr lang="en-US" sz="2000" b="0" dirty="0"/>
              <a:t>due to the permanent transactional solution being implemented with NPRR778.</a:t>
            </a:r>
          </a:p>
          <a:p>
            <a:pPr>
              <a:buNone/>
            </a:pPr>
            <a:r>
              <a:rPr lang="en-US" sz="1800" b="0" dirty="0" smtClean="0"/>
              <a:t> </a:t>
            </a:r>
            <a:endParaRPr lang="en-US" sz="1800" b="0" dirty="0"/>
          </a:p>
          <a:p>
            <a:pPr>
              <a:buNone/>
            </a:pPr>
            <a:endParaRPr lang="en-US" sz="1800" b="0" dirty="0"/>
          </a:p>
        </p:txBody>
      </p:sp>
    </p:spTree>
    <p:extLst>
      <p:ext uri="{BB962C8B-B14F-4D97-AF65-F5344CB8AC3E}">
        <p14:creationId xmlns:p14="http://schemas.microsoft.com/office/powerpoint/2010/main" val="1601120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End-to-End Testing Information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7</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23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indent="-457200">
              <a:buFont typeface="+mj-lt"/>
              <a:buAutoNum type="arabicPeriod"/>
            </a:pPr>
            <a:r>
              <a:rPr lang="en-US" sz="2000" b="0" dirty="0" smtClean="0"/>
              <a:t>All end-to-end (E2E) testing </a:t>
            </a:r>
            <a:r>
              <a:rPr lang="en-US" sz="2000" b="0" dirty="0"/>
              <a:t>for NPRR778 is voluntary but </a:t>
            </a:r>
            <a:r>
              <a:rPr lang="en-US" sz="2000" b="0" i="1" u="sng" dirty="0">
                <a:solidFill>
                  <a:srgbClr val="FF0000"/>
                </a:solidFill>
              </a:rPr>
              <a:t>very highly recommended</a:t>
            </a:r>
            <a:r>
              <a:rPr lang="en-US" sz="2000" b="0" i="1" dirty="0">
                <a:solidFill>
                  <a:srgbClr val="FF0000"/>
                </a:solidFill>
              </a:rPr>
              <a:t> </a:t>
            </a:r>
            <a:r>
              <a:rPr lang="en-US" sz="2000" i="1" dirty="0" smtClean="0">
                <a:solidFill>
                  <a:srgbClr val="FF0000"/>
                </a:solidFill>
              </a:rPr>
              <a:t>  </a:t>
            </a:r>
            <a:r>
              <a:rPr lang="en-US" sz="2000" b="0" dirty="0" smtClean="0"/>
              <a:t>(not </a:t>
            </a:r>
            <a:r>
              <a:rPr lang="en-US" sz="2000" b="0" dirty="0"/>
              <a:t>an official Flight Test). </a:t>
            </a:r>
            <a:endParaRPr lang="en-US" sz="2000" b="0" dirty="0" smtClean="0"/>
          </a:p>
          <a:p>
            <a:pPr marL="457200" indent="-457200">
              <a:buFont typeface="+mj-lt"/>
              <a:buAutoNum type="arabicPeriod"/>
            </a:pPr>
            <a:endParaRPr lang="en-US" sz="800" b="0" dirty="0" smtClean="0"/>
          </a:p>
          <a:p>
            <a:pPr marL="457200" indent="-457200">
              <a:buFont typeface="+mj-lt"/>
              <a:buAutoNum type="arabicPeriod"/>
            </a:pPr>
            <a:r>
              <a:rPr lang="en-US" sz="2000" b="0" dirty="0"/>
              <a:t>MPs who do not register will not be able to participate in the E2E testing with the TDSPs. However, MPs are still highly encouraged to test their own system functionality independently through the RMTE.</a:t>
            </a:r>
            <a:endParaRPr lang="en-US" sz="1800" b="0" dirty="0"/>
          </a:p>
          <a:p>
            <a:pPr marL="457200" indent="-457200">
              <a:buFont typeface="+mj-lt"/>
              <a:buAutoNum type="arabicPeriod"/>
            </a:pPr>
            <a:endParaRPr lang="en-US" sz="800" b="0" dirty="0" smtClean="0"/>
          </a:p>
          <a:p>
            <a:pPr marL="457200" indent="-457200">
              <a:buFont typeface="+mj-lt"/>
              <a:buAutoNum type="arabicPeriod"/>
            </a:pPr>
            <a:r>
              <a:rPr lang="en-US" sz="2000" b="0" dirty="0" smtClean="0"/>
              <a:t>Market </a:t>
            </a:r>
            <a:r>
              <a:rPr lang="en-US" sz="2000" b="0" dirty="0"/>
              <a:t>Participants (MPs) wishing to participate in E2E testing with the TDSPs and ERCOT must make their intent known by sending a registration email to </a:t>
            </a:r>
            <a:r>
              <a:rPr lang="en-US" sz="2000" b="0" u="sng" dirty="0">
                <a:hlinkClick r:id="rId2"/>
              </a:rPr>
              <a:t>RetailMarketTesting@ercot.com</a:t>
            </a:r>
            <a:r>
              <a:rPr lang="en-US" sz="2000" b="0" dirty="0"/>
              <a:t> </a:t>
            </a:r>
            <a:r>
              <a:rPr lang="en-US" sz="2000" b="0" u="sng" dirty="0">
                <a:solidFill>
                  <a:srgbClr val="FF0000"/>
                </a:solidFill>
              </a:rPr>
              <a:t>by November 10, 2017</a:t>
            </a:r>
            <a:r>
              <a:rPr lang="en-US" sz="2000" b="0" u="sng" dirty="0"/>
              <a:t> with the following information:</a:t>
            </a:r>
            <a:r>
              <a:rPr lang="en-US" sz="2000" b="0" dirty="0"/>
              <a:t> </a:t>
            </a:r>
            <a:endParaRPr lang="en-US" sz="1800" b="0" dirty="0"/>
          </a:p>
          <a:p>
            <a:pPr lvl="1">
              <a:buNone/>
            </a:pPr>
            <a:r>
              <a:rPr lang="en-US" sz="1600" b="0" dirty="0"/>
              <a:t>				</a:t>
            </a:r>
            <a:r>
              <a:rPr lang="en-US" sz="1800" b="0" dirty="0"/>
              <a:t>Subject Line: “NPRR778 Testing”</a:t>
            </a:r>
          </a:p>
          <a:p>
            <a:pPr lvl="1">
              <a:buNone/>
            </a:pPr>
            <a:r>
              <a:rPr lang="en-US" sz="1800" b="0" dirty="0"/>
              <a:t>				Email body:  Company Name &amp; DUNS#</a:t>
            </a:r>
            <a:br>
              <a:rPr lang="en-US" sz="1800" b="0" dirty="0"/>
            </a:br>
            <a:endParaRPr lang="en-US" sz="1050" b="0" dirty="0"/>
          </a:p>
          <a:p>
            <a:pPr marL="457200" indent="-457200">
              <a:buFont typeface="+mj-lt"/>
              <a:buAutoNum type="arabicPeriod"/>
            </a:pPr>
            <a:r>
              <a:rPr lang="en-US" sz="2000" b="0" dirty="0" smtClean="0"/>
              <a:t>E2E </a:t>
            </a:r>
            <a:r>
              <a:rPr lang="en-US" sz="2000" b="0" dirty="0"/>
              <a:t>testing with the TDSPs and ERCOT will begin </a:t>
            </a:r>
            <a:r>
              <a:rPr lang="en-US" sz="2000" b="0" u="sng" dirty="0" smtClean="0">
                <a:solidFill>
                  <a:srgbClr val="FF0000"/>
                </a:solidFill>
              </a:rPr>
              <a:t>November 20, 2017</a:t>
            </a:r>
            <a:r>
              <a:rPr lang="en-US" sz="2000" b="0" dirty="0" smtClean="0"/>
              <a:t> and will </a:t>
            </a:r>
            <a:r>
              <a:rPr lang="en-US" sz="2000" b="0" dirty="0"/>
              <a:t>be executed within the Retail Market Testing Environment (</a:t>
            </a:r>
            <a:r>
              <a:rPr lang="en-US" sz="2000" b="0" dirty="0" smtClean="0"/>
              <a:t>RMTE)</a:t>
            </a:r>
          </a:p>
          <a:p>
            <a:pPr marL="457200" indent="-457200">
              <a:buFont typeface="+mj-lt"/>
              <a:buAutoNum type="arabicPeriod"/>
            </a:pPr>
            <a:endParaRPr lang="en-US" sz="800" b="0" dirty="0" smtClean="0"/>
          </a:p>
        </p:txBody>
      </p:sp>
    </p:spTree>
    <p:extLst>
      <p:ext uri="{BB962C8B-B14F-4D97-AF65-F5344CB8AC3E}">
        <p14:creationId xmlns:p14="http://schemas.microsoft.com/office/powerpoint/2010/main" val="295535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End-to-End Testing Information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8</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275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indent="-457200">
              <a:buFont typeface="+mj-lt"/>
              <a:buAutoNum type="arabicPeriod" startAt="5"/>
            </a:pPr>
            <a:r>
              <a:rPr lang="en-US" sz="2000" b="0" dirty="0" smtClean="0"/>
              <a:t>Testing for NPRR778 will be conducted in a </a:t>
            </a:r>
            <a:r>
              <a:rPr lang="en-US" sz="2000" b="0" dirty="0" smtClean="0">
                <a:solidFill>
                  <a:srgbClr val="FF0000"/>
                </a:solidFill>
              </a:rPr>
              <a:t>“Round Robin” </a:t>
            </a:r>
            <a:r>
              <a:rPr lang="en-US" sz="2000" b="0" dirty="0" smtClean="0"/>
              <a:t>method where the testing </a:t>
            </a:r>
            <a:r>
              <a:rPr lang="en-US" sz="2000" b="0" dirty="0"/>
              <a:t>results (pass or fail) with one TDSP will be accepted </a:t>
            </a:r>
            <a:r>
              <a:rPr lang="en-US" sz="2000" b="0" dirty="0" smtClean="0"/>
              <a:t>as the testing result by </a:t>
            </a:r>
            <a:r>
              <a:rPr lang="en-US" sz="2000" b="0" dirty="0"/>
              <a:t>all TDSPs. </a:t>
            </a:r>
            <a:r>
              <a:rPr lang="en-US" sz="2000" b="0" dirty="0" smtClean="0"/>
              <a:t> </a:t>
            </a:r>
          </a:p>
          <a:p>
            <a:pPr marL="228600" lvl="0" indent="-228600">
              <a:buFont typeface="+mj-lt"/>
              <a:buAutoNum type="arabicPeriod" startAt="5"/>
            </a:pPr>
            <a:endParaRPr lang="en-US" sz="800" b="0" dirty="0" smtClean="0"/>
          </a:p>
          <a:p>
            <a:pPr marL="457200" indent="-457200">
              <a:buFont typeface="+mj-lt"/>
              <a:buAutoNum type="arabicPeriod" startAt="5"/>
            </a:pPr>
            <a:r>
              <a:rPr lang="en-US" sz="2000" b="0" dirty="0" smtClean="0"/>
              <a:t>Each </a:t>
            </a:r>
            <a:r>
              <a:rPr lang="en-US" sz="2000" b="0" dirty="0"/>
              <a:t>CR will test with only one TDSP, and the other TDSPs will accept the results of that test as their own</a:t>
            </a:r>
            <a:r>
              <a:rPr lang="en-US" sz="2000" b="0" dirty="0" smtClean="0"/>
              <a:t>.</a:t>
            </a:r>
          </a:p>
          <a:p>
            <a:pPr marL="342900" lvl="0" indent="-342900">
              <a:buFont typeface="+mj-lt"/>
              <a:buAutoNum type="arabicPeriod" startAt="5"/>
            </a:pPr>
            <a:endParaRPr lang="en-US" sz="800" b="0" dirty="0" smtClean="0"/>
          </a:p>
          <a:p>
            <a:pPr marL="457200" lvl="0" indent="-457200">
              <a:buFont typeface="+mj-lt"/>
              <a:buAutoNum type="arabicPeriod" startAt="5"/>
            </a:pPr>
            <a:r>
              <a:rPr lang="en-US" sz="2000" b="0" dirty="0" smtClean="0"/>
              <a:t>TDSPs </a:t>
            </a:r>
            <a:r>
              <a:rPr lang="en-US" sz="2000" b="0" dirty="0"/>
              <a:t>available for round robin testing: </a:t>
            </a:r>
            <a:r>
              <a:rPr lang="en-US" sz="2000" b="0" dirty="0" smtClean="0"/>
              <a:t>AEP</a:t>
            </a:r>
            <a:r>
              <a:rPr lang="en-US" sz="2000" b="0" dirty="0"/>
              <a:t> </a:t>
            </a:r>
            <a:r>
              <a:rPr lang="en-US" sz="2000" b="0" dirty="0" smtClean="0"/>
              <a:t>&amp;</a:t>
            </a:r>
            <a:r>
              <a:rPr lang="en-US" sz="2000" b="0" dirty="0" smtClean="0"/>
              <a:t> </a:t>
            </a:r>
            <a:r>
              <a:rPr lang="en-US" sz="2000" b="0" dirty="0"/>
              <a:t>TNMP. </a:t>
            </a:r>
            <a:br>
              <a:rPr lang="en-US" sz="2000" b="0" dirty="0"/>
            </a:br>
            <a:r>
              <a:rPr lang="en-US" sz="2000" b="0" dirty="0" smtClean="0"/>
              <a:t>(CenterPoint, Oncor </a:t>
            </a:r>
            <a:r>
              <a:rPr lang="en-US" sz="2000" b="0" dirty="0"/>
              <a:t>and Sharyland will not participate due to CIS conversion activities</a:t>
            </a:r>
            <a:r>
              <a:rPr lang="en-US" sz="2000" b="0" dirty="0" smtClean="0"/>
              <a:t>.)</a:t>
            </a:r>
            <a:br>
              <a:rPr lang="en-US" sz="2000" b="0" dirty="0" smtClean="0"/>
            </a:br>
            <a:endParaRPr lang="en-US" sz="2000" b="0" dirty="0"/>
          </a:p>
          <a:p>
            <a:pPr marL="457200" indent="-457200">
              <a:buFont typeface="+mj-lt"/>
              <a:buAutoNum type="arabicPeriod" startAt="5"/>
            </a:pPr>
            <a:r>
              <a:rPr lang="en-US" sz="2000" b="0" dirty="0" smtClean="0"/>
              <a:t>The </a:t>
            </a:r>
            <a:r>
              <a:rPr lang="en-US" sz="2000" b="0" dirty="0"/>
              <a:t>following </a:t>
            </a:r>
            <a:r>
              <a:rPr lang="en-US" sz="2000" b="0" dirty="0" smtClean="0"/>
              <a:t>scenarios will be tested: </a:t>
            </a:r>
            <a:endParaRPr lang="en-US" sz="2000" b="0" dirty="0"/>
          </a:p>
          <a:p>
            <a:pPr marL="1085850" lvl="1" indent="-342900">
              <a:buFont typeface="Wingdings" panose="05000000000000000000" pitchFamily="2" charset="2"/>
              <a:buChar char="ü"/>
            </a:pPr>
            <a:r>
              <a:rPr lang="en-US" sz="1700" b="0" dirty="0">
                <a:solidFill>
                  <a:srgbClr val="FF0000"/>
                </a:solidFill>
              </a:rPr>
              <a:t>Move-In Cancel</a:t>
            </a:r>
          </a:p>
          <a:p>
            <a:pPr marL="1085850" lvl="1" indent="-342900">
              <a:buFont typeface="Wingdings" panose="05000000000000000000" pitchFamily="2" charset="2"/>
              <a:buChar char="ü"/>
            </a:pPr>
            <a:r>
              <a:rPr lang="en-US" sz="1700" b="0" dirty="0">
                <a:solidFill>
                  <a:srgbClr val="FF0000"/>
                </a:solidFill>
              </a:rPr>
              <a:t>Move-In Date Change</a:t>
            </a:r>
          </a:p>
          <a:p>
            <a:pPr marL="1085850" lvl="1" indent="-342900">
              <a:buFont typeface="Wingdings" panose="05000000000000000000" pitchFamily="2" charset="2"/>
              <a:buChar char="ü"/>
            </a:pPr>
            <a:r>
              <a:rPr lang="en-US" sz="1700" b="0" dirty="0">
                <a:solidFill>
                  <a:srgbClr val="FF0000"/>
                </a:solidFill>
              </a:rPr>
              <a:t>Move-Out Cancel</a:t>
            </a:r>
          </a:p>
          <a:p>
            <a:pPr marL="1085850" lvl="1" indent="-342900">
              <a:buFont typeface="Wingdings" panose="05000000000000000000" pitchFamily="2" charset="2"/>
              <a:buChar char="ü"/>
            </a:pPr>
            <a:r>
              <a:rPr lang="en-US" sz="1700" b="0" dirty="0">
                <a:solidFill>
                  <a:srgbClr val="FF0000"/>
                </a:solidFill>
              </a:rPr>
              <a:t>Move-Out Date Change</a:t>
            </a:r>
          </a:p>
          <a:p>
            <a:pPr marL="1085850" lvl="1" indent="-342900">
              <a:buFont typeface="Wingdings" panose="05000000000000000000" pitchFamily="2" charset="2"/>
              <a:buChar char="ü"/>
            </a:pPr>
            <a:r>
              <a:rPr lang="en-US" sz="1700" b="0" dirty="0">
                <a:solidFill>
                  <a:srgbClr val="FF0000"/>
                </a:solidFill>
              </a:rPr>
              <a:t>Switch </a:t>
            </a:r>
            <a:r>
              <a:rPr lang="en-US" sz="1700" b="0" dirty="0" smtClean="0">
                <a:solidFill>
                  <a:srgbClr val="FF0000"/>
                </a:solidFill>
              </a:rPr>
              <a:t>Cancel</a:t>
            </a:r>
            <a:endParaRPr lang="en-US" sz="2000" b="0" dirty="0"/>
          </a:p>
        </p:txBody>
      </p:sp>
    </p:spTree>
    <p:extLst>
      <p:ext uri="{BB962C8B-B14F-4D97-AF65-F5344CB8AC3E}">
        <p14:creationId xmlns:p14="http://schemas.microsoft.com/office/powerpoint/2010/main" val="2558796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Retail Market Testing Environment (RMTE)</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9</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4856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dirty="0" smtClean="0"/>
              <a:t>The RMTE is a ‘sandbox’ testing environment created to simulate how systems would behave in the Production environment, allowing MPs to testing functionality before going live.</a:t>
            </a:r>
          </a:p>
          <a:p>
            <a:pPr marL="285750" indent="-285750"/>
            <a:endParaRPr lang="en-US" sz="1800" b="0" dirty="0"/>
          </a:p>
          <a:p>
            <a:pPr marL="285750" indent="-285750"/>
            <a:r>
              <a:rPr lang="en-US" sz="1800" b="0" dirty="0" smtClean="0"/>
              <a:t>The RMTE will be used to conduct E2E testing, therefore </a:t>
            </a:r>
            <a:r>
              <a:rPr lang="en-US" sz="1800" b="0" dirty="0" smtClean="0">
                <a:solidFill>
                  <a:srgbClr val="FF0000"/>
                </a:solidFill>
              </a:rPr>
              <a:t>all </a:t>
            </a:r>
            <a:r>
              <a:rPr lang="en-US" sz="1800" b="0" dirty="0">
                <a:solidFill>
                  <a:srgbClr val="FF0000"/>
                </a:solidFill>
              </a:rPr>
              <a:t>testing MPs should validate connectivity to the RMTE prior to November 10, 2017</a:t>
            </a:r>
            <a:r>
              <a:rPr lang="en-US" sz="1800" b="0" dirty="0" smtClean="0"/>
              <a:t>.  If </a:t>
            </a:r>
            <a:r>
              <a:rPr lang="en-US" sz="1800" b="0" dirty="0"/>
              <a:t>MPs cannot access the RMTE appropriately, MPs should work with ERCOT for technical connectivity support ASAP.</a:t>
            </a:r>
            <a:endParaRPr lang="en-US" sz="1800" b="0" dirty="0" smtClean="0"/>
          </a:p>
          <a:p>
            <a:pPr marL="285750" indent="-285750"/>
            <a:endParaRPr lang="en-US" sz="1800" b="0" dirty="0" smtClean="0"/>
          </a:p>
          <a:p>
            <a:pPr marL="285750" indent="-285750"/>
            <a:r>
              <a:rPr lang="en-US" sz="1800" b="0" dirty="0" smtClean="0"/>
              <a:t>The ERCOT code for NPRR778 was made available in the RMTE on </a:t>
            </a:r>
            <a:r>
              <a:rPr lang="en-US" sz="1800" b="0" dirty="0" smtClean="0">
                <a:solidFill>
                  <a:srgbClr val="FF0000"/>
                </a:solidFill>
              </a:rPr>
              <a:t>October 16, 2017</a:t>
            </a:r>
            <a:r>
              <a:rPr lang="en-US" sz="1800" b="0" dirty="0" smtClean="0"/>
              <a:t> and any Retail Market Participant who wishes to test their own company’s system functionality today can do so.</a:t>
            </a:r>
          </a:p>
          <a:p>
            <a:pPr marL="285750" indent="-285750"/>
            <a:endParaRPr lang="en-US" sz="1800" b="0" dirty="0"/>
          </a:p>
          <a:p>
            <a:pPr>
              <a:buNone/>
            </a:pPr>
            <a:r>
              <a:rPr lang="en-US" sz="1800" b="0" dirty="0"/>
              <a:t>Keep in mind that the coordinated end-to-end testing is to ensure the entire flow of transactions is executed as </a:t>
            </a:r>
            <a:r>
              <a:rPr lang="en-US" sz="1800" b="0" dirty="0" smtClean="0"/>
              <a:t>expected; but Individual company ad-hoc testing (to test your own code) is always encouraged. </a:t>
            </a:r>
            <a:endParaRPr lang="en-US" sz="1800" b="0" dirty="0">
              <a:solidFill>
                <a:srgbClr val="FF0000"/>
              </a:solidFill>
            </a:endParaRPr>
          </a:p>
        </p:txBody>
      </p:sp>
    </p:spTree>
    <p:extLst>
      <p:ext uri="{BB962C8B-B14F-4D97-AF65-F5344CB8AC3E}">
        <p14:creationId xmlns:p14="http://schemas.microsoft.com/office/powerpoint/2010/main" val="12771781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ags/tag3.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4.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21124</TotalTime>
  <Words>1517</Words>
  <Application>Microsoft Office PowerPoint</Application>
  <PresentationFormat>On-screen Show (4:3)</PresentationFormat>
  <Paragraphs>215</Paragraphs>
  <Slides>20</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4" baseType="lpstr">
      <vt:lpstr>Default Design</vt:lpstr>
      <vt:lpstr>1_Default Design</vt:lpstr>
      <vt:lpstr>2_Default Design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TDTMS_20171020</cp:lastModifiedBy>
  <cp:revision>1060</cp:revision>
  <cp:lastPrinted>2002-09-24T18:27:58Z</cp:lastPrinted>
  <dcterms:created xsi:type="dcterms:W3CDTF">2002-07-29T21:45:07Z</dcterms:created>
  <dcterms:modified xsi:type="dcterms:W3CDTF">2017-11-06T13:23:50Z</dcterms:modified>
</cp:coreProperties>
</file>