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11/02/2017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11/07/2017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18 Month Running Market Totals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11/07/07</a:t>
            </a:r>
            <a:endParaRPr lang="en-US" sz="9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603633"/>
              </p:ext>
            </p:extLst>
          </p:nvPr>
        </p:nvGraphicFramePr>
        <p:xfrm>
          <a:off x="666750" y="1386682"/>
          <a:ext cx="7886700" cy="4252133"/>
        </p:xfrm>
        <a:graphic>
          <a:graphicData uri="http://schemas.openxmlformats.org/drawingml/2006/table">
            <a:tbl>
              <a:tblPr/>
              <a:tblGrid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</a:tblGrid>
              <a:tr h="2019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57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76,235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218,245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294,480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1,784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4,236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70,300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199,804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270,104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1,786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75,323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214,383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289,706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86,376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247,481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333,857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5,023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82,923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241,844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324,767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2,153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86,656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268,781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355,437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2,188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4,396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67,323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231,999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299,322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1,856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64,452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220,958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285,410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56,202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201,714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257,916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1,147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66,556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196,236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262,792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1,884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87,140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202,612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289,752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1,350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66,875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201,984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268,859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71,809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229,868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301,677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1,476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71,769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197,865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269,634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1,631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1,485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3,847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130,828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237,611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368,439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2,153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108,784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257,759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366,543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2,036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84,059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252,360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336,419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1,930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3,956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84,134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258,046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342,180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1,865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11/07/07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August</a:t>
            </a:r>
            <a:r>
              <a:rPr lang="en-US" altLang="en-US" dirty="0" smtClean="0"/>
              <a:t> </a:t>
            </a:r>
            <a:r>
              <a:rPr lang="en-US" altLang="en-US" dirty="0" smtClean="0"/>
              <a:t>2017 </a:t>
            </a:r>
            <a:r>
              <a:rPr lang="en-US" altLang="en-US" dirty="0"/>
              <a:t>- 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August</a:t>
            </a:r>
            <a:r>
              <a:rPr lang="en-US" altLang="en-US" dirty="0" smtClean="0"/>
              <a:t> </a:t>
            </a:r>
            <a:r>
              <a:rPr lang="en-US" altLang="en-US" dirty="0" smtClean="0"/>
              <a:t>2017 </a:t>
            </a:r>
            <a:r>
              <a:rPr lang="en-US" altLang="en-US" dirty="0"/>
              <a:t>- 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August</a:t>
            </a:r>
            <a:r>
              <a:rPr lang="en-US" altLang="en-US" sz="2400" dirty="0" smtClean="0">
                <a:solidFill>
                  <a:schemeClr val="tx1"/>
                </a:solidFill>
              </a:rPr>
              <a:t> </a:t>
            </a:r>
            <a:r>
              <a:rPr lang="en-US" altLang="en-US" sz="2400" dirty="0" smtClean="0">
                <a:solidFill>
                  <a:schemeClr val="tx1"/>
                </a:solidFill>
              </a:rPr>
              <a:t>2017 </a:t>
            </a:r>
            <a:r>
              <a:rPr lang="en-US" altLang="en-US" sz="2400" dirty="0">
                <a:solidFill>
                  <a:schemeClr val="tx1"/>
                </a:solidFill>
              </a:rPr>
              <a:t>- </a:t>
            </a:r>
            <a:r>
              <a:rPr lang="en-US" altLang="en-US" sz="2400" dirty="0" smtClean="0">
                <a:solidFill>
                  <a:schemeClr val="tx1"/>
                </a:solidFill>
              </a:rPr>
              <a:t>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11/07/07</a:t>
            </a:r>
            <a:endParaRPr lang="en-US" sz="9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899370"/>
              </p:ext>
            </p:extLst>
          </p:nvPr>
        </p:nvGraphicFramePr>
        <p:xfrm>
          <a:off x="2158998" y="1052512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0.96%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1,648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1,647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7562832"/>
              </p:ext>
            </p:extLst>
          </p:nvPr>
        </p:nvGraphicFramePr>
        <p:xfrm>
          <a:off x="4152898" y="518159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98" y="518159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August</a:t>
            </a:r>
            <a:r>
              <a:rPr lang="en-US" altLang="en-US" sz="2000" dirty="0" smtClean="0">
                <a:solidFill>
                  <a:schemeClr val="tx1"/>
                </a:solidFill>
              </a:rPr>
              <a:t> </a:t>
            </a:r>
            <a:r>
              <a:rPr lang="en-US" altLang="en-US" sz="2000" dirty="0" smtClean="0">
                <a:solidFill>
                  <a:schemeClr val="tx1"/>
                </a:solidFill>
              </a:rPr>
              <a:t>2017 </a:t>
            </a:r>
            <a:r>
              <a:rPr lang="en-US" altLang="en-US" sz="2000" dirty="0">
                <a:solidFill>
                  <a:schemeClr val="tx1"/>
                </a:solidFill>
              </a:rPr>
              <a:t>- 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11/07/07</a:t>
            </a:r>
            <a:endParaRPr lang="en-US" sz="9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9615"/>
            <a:ext cx="9144000" cy="152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4385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August</a:t>
            </a:r>
            <a:r>
              <a:rPr lang="en-US" altLang="en-US" sz="1800" dirty="0" smtClean="0">
                <a:solidFill>
                  <a:schemeClr val="tx1"/>
                </a:solidFill>
              </a:rPr>
              <a:t> </a:t>
            </a:r>
            <a:r>
              <a:rPr lang="en-US" altLang="en-US" sz="1800" dirty="0" smtClean="0">
                <a:solidFill>
                  <a:schemeClr val="tx1"/>
                </a:solidFill>
              </a:rPr>
              <a:t>2017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11/07/07</a:t>
            </a:r>
            <a:endParaRPr lang="en-US" sz="9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8700"/>
            <a:ext cx="91440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530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11/07/07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11/07/07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August</a:t>
            </a:r>
            <a:r>
              <a:rPr lang="en-US" altLang="en-US" sz="1800" dirty="0" smtClean="0">
                <a:solidFill>
                  <a:schemeClr val="tx1"/>
                </a:solidFill>
              </a:rPr>
              <a:t> </a:t>
            </a:r>
            <a:r>
              <a:rPr lang="en-US" altLang="en-US" sz="1800" dirty="0" smtClean="0">
                <a:solidFill>
                  <a:schemeClr val="tx1"/>
                </a:solidFill>
              </a:rPr>
              <a:t>2017 </a:t>
            </a:r>
            <a:r>
              <a:rPr lang="en-US" altLang="en-US" sz="1800" dirty="0">
                <a:solidFill>
                  <a:schemeClr val="tx1"/>
                </a:solidFill>
              </a:rPr>
              <a:t>With 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11/07/07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11/07/07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http://purl.org/dc/dcmitype/"/>
    <ds:schemaRef ds:uri="http://schemas.openxmlformats.org/package/2006/metadata/core-properties"/>
    <ds:schemaRef ds:uri="http://purl.org/dc/elements/1.1/"/>
    <ds:schemaRef ds:uri="c34af464-7aa1-4edd-9be4-83dffc1cb926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9438</TotalTime>
  <Words>1105</Words>
  <Application>Microsoft Office PowerPoint</Application>
  <PresentationFormat>On-screen Show (4:3)</PresentationFormat>
  <Paragraphs>357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August 2017 - IAG/IAL Statistics</vt:lpstr>
      <vt:lpstr>Top 10 - August 2017 - IAG/IAL % Greater Than 1% of Enrollments With number of months Greater Than 1%  </vt:lpstr>
      <vt:lpstr>Top 10 - 12 Month Average IAG/IAL % Greater Than 1% of Enrollments thru August 2017 With number of months Greater Than 1% </vt:lpstr>
      <vt:lpstr>Explanation of IAG/IAL Slides Data</vt:lpstr>
      <vt:lpstr>Explanation of IAG/IAL Slides Data (Cont)</vt:lpstr>
      <vt:lpstr>Top - 12 Month Average Rescission % Greater Than 1% of Switches thru August 2017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205</cp:revision>
  <cp:lastPrinted>2016-01-21T20:53:15Z</cp:lastPrinted>
  <dcterms:created xsi:type="dcterms:W3CDTF">2016-01-21T15:20:31Z</dcterms:created>
  <dcterms:modified xsi:type="dcterms:W3CDTF">2017-11-02T17:26:56Z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