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370" r:id="rId2"/>
    <p:sldId id="396" r:id="rId3"/>
    <p:sldId id="397" r:id="rId4"/>
    <p:sldId id="398" r:id="rId5"/>
    <p:sldId id="379" r:id="rId6"/>
    <p:sldId id="382" r:id="rId7"/>
    <p:sldId id="399" r:id="rId8"/>
    <p:sldId id="385" r:id="rId9"/>
    <p:sldId id="380" r:id="rId10"/>
    <p:sldId id="381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94660"/>
  </p:normalViewPr>
  <p:slideViewPr>
    <p:cSldViewPr>
      <p:cViewPr varScale="1">
        <p:scale>
          <a:sx n="105" d="100"/>
          <a:sy n="105" d="100"/>
        </p:scale>
        <p:origin x="-1794" y="-6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E67AEE-8CC1-4A0B-A9B6-7A0EA26C251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363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Microsoft_Excel_Worksheet2.xlsx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</a:t>
            </a:r>
            <a:r>
              <a:rPr lang="en-US" sz="2800" dirty="0" smtClean="0">
                <a:latin typeface="Calibri" panose="020F0502020204030204" pitchFamily="34" charset="0"/>
              </a:rPr>
              <a:t>November 7, </a:t>
            </a:r>
            <a:r>
              <a:rPr lang="en-US" sz="2800" dirty="0">
                <a:latin typeface="Calibri" panose="020F0502020204030204" pitchFamily="34" charset="0"/>
              </a:rPr>
              <a:t>2017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4724400"/>
            <a:ext cx="9144000" cy="1752600"/>
          </a:xfrm>
        </p:spPr>
        <p:txBody>
          <a:bodyPr/>
          <a:lstStyle/>
          <a:p>
            <a:pPr algn="ctr">
              <a:defRPr/>
            </a:pPr>
            <a:r>
              <a:rPr lang="en-US" dirty="0">
                <a:latin typeface="Calibri" panose="020F0502020204030204" pitchFamily="34" charset="0"/>
              </a:rPr>
              <a:t>        Co-Chairs:                                                      </a:t>
            </a:r>
          </a:p>
          <a:p>
            <a:pPr algn="ctr">
              <a:defRPr/>
            </a:pPr>
            <a:endParaRPr lang="en-US" dirty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dirty="0">
                <a:latin typeface="Calibri" panose="020F0502020204030204" pitchFamily="34" charset="0"/>
              </a:rPr>
              <a:t>Deborah McKeever, Oncor         Tomas Fernandez, NRG          Sheri </a:t>
            </a:r>
            <a:r>
              <a:rPr lang="en-US" dirty="0" err="1">
                <a:latin typeface="Calibri" panose="020F0502020204030204" pitchFamily="34" charset="0"/>
              </a:rPr>
              <a:t>Wiegand</a:t>
            </a:r>
            <a:r>
              <a:rPr lang="en-US" dirty="0">
                <a:latin typeface="Calibri" panose="020F0502020204030204" pitchFamily="34" charset="0"/>
              </a:rPr>
              <a:t>, TXU Energy</a:t>
            </a:r>
          </a:p>
          <a:p>
            <a:pPr algn="ctr">
              <a:defRPr/>
            </a:pPr>
            <a:endParaRPr lang="en-US" sz="16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Retail Training Instructor Led Classes - 2017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067800" cy="5562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Final instructor led training for 2017 –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	</a:t>
            </a:r>
          </a:p>
          <a:p>
            <a:pPr marL="0" indent="0">
              <a:buNone/>
            </a:pPr>
            <a:r>
              <a:rPr lang="en-US" sz="2400" dirty="0"/>
              <a:t>    	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    HOUSTON		</a:t>
            </a:r>
            <a:r>
              <a:rPr lang="en-US" sz="2400" i="1" u="sng" dirty="0" err="1" smtClean="0"/>
              <a:t>CenterPoint</a:t>
            </a:r>
            <a:r>
              <a:rPr lang="en-US" sz="2400" i="1" u="sng" dirty="0" smtClean="0"/>
              <a:t> Building</a:t>
            </a:r>
            <a:endParaRPr lang="en-US" sz="2400" i="1" u="sng" dirty="0"/>
          </a:p>
          <a:p>
            <a:pPr lvl="1"/>
            <a:r>
              <a:rPr lang="en-US" sz="2400" b="1" dirty="0"/>
              <a:t>Retail 101 </a:t>
            </a:r>
            <a:r>
              <a:rPr lang="en-US" sz="2400" b="1" dirty="0" smtClean="0"/>
              <a:t>–</a:t>
            </a:r>
          </a:p>
          <a:p>
            <a:pPr marL="457200" lvl="1" indent="0">
              <a:buNone/>
            </a:pPr>
            <a:r>
              <a:rPr lang="en-US" sz="2400" b="1" dirty="0" smtClean="0"/>
              <a:t>    </a:t>
            </a:r>
            <a:r>
              <a:rPr lang="en-US" sz="2400" dirty="0" smtClean="0"/>
              <a:t>Tuesday, November 28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</a:t>
            </a:r>
            <a:r>
              <a:rPr lang="en-US" sz="2400" dirty="0"/>
              <a:t>	 </a:t>
            </a:r>
          </a:p>
          <a:p>
            <a:pPr marL="457200" lvl="1" indent="0">
              <a:buNone/>
            </a:pPr>
            <a:r>
              <a:rPr lang="en-US" sz="2400" dirty="0" smtClean="0"/>
              <a:t>    9:00 </a:t>
            </a:r>
            <a:r>
              <a:rPr lang="en-US" sz="2400" dirty="0"/>
              <a:t>– 4:00</a:t>
            </a:r>
          </a:p>
          <a:p>
            <a:pPr lvl="1"/>
            <a:r>
              <a:rPr lang="en-US" sz="2400" b="1" dirty="0"/>
              <a:t>Inadvertent Gain Training – </a:t>
            </a:r>
          </a:p>
          <a:p>
            <a:pPr marL="457200" lvl="1" indent="0"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   </a:t>
            </a:r>
            <a:r>
              <a:rPr lang="en-US" sz="2400" dirty="0" smtClean="0"/>
              <a:t>Wednesday, November 29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</a:t>
            </a:r>
          </a:p>
          <a:p>
            <a:pPr marL="457200" lvl="1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9:00 </a:t>
            </a:r>
            <a:r>
              <a:rPr lang="en-US" sz="2400" dirty="0"/>
              <a:t>– 4:00</a:t>
            </a:r>
          </a:p>
          <a:p>
            <a:pPr marL="514350" lvl="1" indent="0">
              <a:buNone/>
            </a:pPr>
            <a:endParaRPr lang="en-US" b="1" dirty="0" smtClean="0"/>
          </a:p>
          <a:p>
            <a:pPr marL="514350" lvl="1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WebEx is also available if you </a:t>
            </a:r>
            <a:r>
              <a:rPr lang="en-US" sz="2400" b="1" dirty="0" smtClean="0">
                <a:solidFill>
                  <a:srgbClr val="FF0000"/>
                </a:solidFill>
              </a:rPr>
              <a:t>can’t </a:t>
            </a:r>
            <a:r>
              <a:rPr lang="en-US" sz="2400" b="1" dirty="0" smtClean="0">
                <a:solidFill>
                  <a:srgbClr val="FF0000"/>
                </a:solidFill>
              </a:rPr>
              <a:t>attend in person.</a:t>
            </a:r>
            <a:r>
              <a:rPr lang="en-US" b="1" dirty="0"/>
              <a:t>	</a:t>
            </a:r>
            <a:r>
              <a:rPr lang="en-US" dirty="0"/>
              <a:t>		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77000" y="655320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2127988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Curriculum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393" y="914400"/>
            <a:ext cx="8229600" cy="4724400"/>
          </a:xfrm>
        </p:spPr>
        <p:txBody>
          <a:bodyPr/>
          <a:lstStyle/>
          <a:p>
            <a:pPr marL="0" indent="0">
              <a:buNone/>
            </a:pPr>
            <a:r>
              <a:rPr lang="en-US" i="1" u="sng" dirty="0"/>
              <a:t>Retail 101 </a:t>
            </a:r>
            <a:r>
              <a:rPr lang="en-US" i="1" dirty="0"/>
              <a:t>– High level overview of the ERCOT Retail Market…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History of the Texas competitive electricity market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Roles of Market Participants – ERCOT, REPs, TDSPs, PUCT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Market Rules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Retail Transactions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Impacts of Advanced Metering technology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Market data transparency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000" b="0" dirty="0"/>
          </a:p>
          <a:p>
            <a:pPr marL="0" indent="0">
              <a:buNone/>
            </a:pPr>
            <a:r>
              <a:rPr lang="en-US" i="1" u="sng" dirty="0"/>
              <a:t>Inadvertent Gain and Loss Training </a:t>
            </a:r>
            <a:r>
              <a:rPr lang="en-US" i="1" dirty="0"/>
              <a:t>- a closer look at the IAG/IAL market process…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Fundamentals of the established market process including rescissions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Facilitated discussion of best practices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End to end demo of the </a:t>
            </a:r>
            <a:r>
              <a:rPr lang="en-US" b="0" dirty="0" err="1"/>
              <a:t>MarkeTrak</a:t>
            </a:r>
            <a:r>
              <a:rPr lang="en-US" b="0" dirty="0"/>
              <a:t> subtypes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IGL market reporting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106643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Instructor Led Classes – Proposed for 2018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2388046"/>
              </p:ext>
            </p:extLst>
          </p:nvPr>
        </p:nvGraphicFramePr>
        <p:xfrm>
          <a:off x="352927" y="990600"/>
          <a:ext cx="8381999" cy="42154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7000">
                  <a:extLst>
                    <a:ext uri="{9D8B030D-6E8A-4147-A177-3AD203B41FA5}">
                      <a16:colId xmlns="" xmlns:a16="http://schemas.microsoft.com/office/drawing/2014/main" val="22332273"/>
                    </a:ext>
                  </a:extLst>
                </a:gridCol>
                <a:gridCol w="1879600">
                  <a:extLst>
                    <a:ext uri="{9D8B030D-6E8A-4147-A177-3AD203B41FA5}">
                      <a16:colId xmlns="" xmlns:a16="http://schemas.microsoft.com/office/drawing/2014/main" val="2933199621"/>
                    </a:ext>
                  </a:extLst>
                </a:gridCol>
                <a:gridCol w="3553177">
                  <a:extLst>
                    <a:ext uri="{9D8B030D-6E8A-4147-A177-3AD203B41FA5}">
                      <a16:colId xmlns="" xmlns:a16="http://schemas.microsoft.com/office/drawing/2014/main" val="824862176"/>
                    </a:ext>
                  </a:extLst>
                </a:gridCol>
                <a:gridCol w="1552222">
                  <a:extLst>
                    <a:ext uri="{9D8B030D-6E8A-4147-A177-3AD203B41FA5}">
                      <a16:colId xmlns="" xmlns:a16="http://schemas.microsoft.com/office/drawing/2014/main" val="2889308802"/>
                    </a:ext>
                  </a:extLst>
                </a:gridCol>
              </a:tblGrid>
              <a:tr h="392125">
                <a:tc gridSpan="4"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Proposed Schedule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for Retail Training  - </a:t>
                      </a:r>
                      <a:r>
                        <a:rPr lang="en-US" sz="2000" b="1" baseline="0" dirty="0">
                          <a:solidFill>
                            <a:schemeClr val="tx1"/>
                          </a:solidFill>
                        </a:rPr>
                        <a:t>2018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08584440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u="sng" dirty="0"/>
                        <a:t>AUSTIN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0" u="none" dirty="0"/>
                        <a:t>FEBRUARY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u="sng" dirty="0">
                          <a:solidFill>
                            <a:srgbClr val="C00000"/>
                          </a:solidFill>
                        </a:rPr>
                        <a:t>WebEx</a:t>
                      </a:r>
                      <a:r>
                        <a:rPr lang="en-US" b="1" i="1" u="sng" baseline="0" dirty="0">
                          <a:solidFill>
                            <a:srgbClr val="C00000"/>
                          </a:solidFill>
                        </a:rPr>
                        <a:t> Only</a:t>
                      </a:r>
                      <a:endParaRPr lang="en-US" b="1" i="1" u="sng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70684967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Tue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January 30</a:t>
                      </a:r>
                      <a:r>
                        <a:rPr lang="en-US" baseline="30000" dirty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</a:t>
                      </a:r>
                      <a:r>
                        <a:rPr lang="en-US" baseline="0" dirty="0"/>
                        <a:t> 101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62966095"/>
                  </a:ext>
                </a:extLst>
              </a:tr>
              <a:tr h="676819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January</a:t>
                      </a:r>
                      <a:r>
                        <a:rPr lang="en-US" baseline="0" dirty="0"/>
                        <a:t> 31</a:t>
                      </a:r>
                      <a:r>
                        <a:rPr lang="en-US" baseline="30000" dirty="0"/>
                        <a:t>st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INADVERTENT</a:t>
                      </a:r>
                      <a:r>
                        <a:rPr lang="en-US" baseline="0" dirty="0"/>
                        <a:t> GAIN TRAINING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3:30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68826786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r>
                        <a:rPr lang="en-US" b="1" i="1" u="sng" dirty="0"/>
                        <a:t>DALLAS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u="sng" dirty="0" err="1"/>
                        <a:t>Oncor</a:t>
                      </a:r>
                      <a:r>
                        <a:rPr lang="en-US" b="1" i="1" u="sng" dirty="0"/>
                        <a:t> Offices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75768609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Tue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1</a:t>
                      </a:r>
                      <a:r>
                        <a:rPr lang="en-US" baseline="30000" dirty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73391960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2</a:t>
                      </a:r>
                      <a:r>
                        <a:rPr lang="en-US" baseline="30000" dirty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TxSET</a:t>
                      </a:r>
                      <a:r>
                        <a:rPr lang="en-US" dirty="0"/>
                        <a:t> 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21243217"/>
                  </a:ext>
                </a:extLst>
              </a:tr>
              <a:tr h="397497">
                <a:tc>
                  <a:txBody>
                    <a:bodyPr/>
                    <a:lstStyle/>
                    <a:p>
                      <a:r>
                        <a:rPr lang="en-US" b="1" i="1" u="sng" dirty="0"/>
                        <a:t>HOUSTON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u="sng" dirty="0"/>
                        <a:t>CenterPoint</a:t>
                      </a:r>
                      <a:r>
                        <a:rPr lang="en-US" b="1" i="1" u="sng" baseline="0" dirty="0"/>
                        <a:t> Offices</a:t>
                      </a:r>
                      <a:endParaRPr lang="en-US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29378628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Tue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</a:t>
                      </a:r>
                      <a:r>
                        <a:rPr lang="en-US" baseline="0" dirty="0"/>
                        <a:t> 25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41849106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 26</a:t>
                      </a:r>
                      <a:r>
                        <a:rPr lang="en-US" baseline="30000" dirty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TxSET</a:t>
                      </a:r>
                      <a:r>
                        <a:rPr lang="en-US" dirty="0"/>
                        <a:t> 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39302649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3685957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- Series COMPLETE!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Usage and Billing  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Other D2D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sz="2400" b="1" dirty="0">
                <a:latin typeface="Arial Black" panose="020B0A04020102020204" pitchFamily="34" charset="0"/>
              </a:rPr>
              <a:t>MarkeTrak On-line Module Training via </a:t>
            </a:r>
            <a:br>
              <a:rPr lang="en-US" sz="2400" b="1" dirty="0">
                <a:latin typeface="Arial Black" panose="020B0A04020102020204" pitchFamily="34" charset="0"/>
              </a:rPr>
            </a:br>
            <a:r>
              <a:rPr lang="en-US" sz="2400" b="1" dirty="0">
                <a:latin typeface="Arial Black" panose="020B0A04020102020204" pitchFamily="34" charset="0"/>
              </a:rPr>
              <a:t>ERCOT Learning Management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274" y="762000"/>
            <a:ext cx="3819525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How many market participants have viewed the Online training modules*?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76800" y="762000"/>
            <a:ext cx="38100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Which segment of the   market do the viewers represent?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5867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*Training taken via ERCOT LMS. Does not include training taken outside the LMS</a:t>
            </a:r>
          </a:p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4352241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 have been </a:t>
            </a:r>
            <a:r>
              <a:rPr lang="en-US" i="1" dirty="0" smtClean="0"/>
              <a:t>158 </a:t>
            </a:r>
            <a:r>
              <a:rPr lang="en-US" i="1" dirty="0"/>
              <a:t>users YTD.  Top modules viewed are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Overview</a:t>
            </a:r>
            <a:r>
              <a:rPr lang="en-US" i="1" dirty="0"/>
              <a:t>,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Inadvertent Gain</a:t>
            </a:r>
            <a:r>
              <a:rPr lang="en-US" i="1" dirty="0"/>
              <a:t>,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/>
              <a:t>and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Cancel w/ Approval</a:t>
            </a:r>
            <a:r>
              <a:rPr lang="en-US" i="1" dirty="0"/>
              <a:t>. 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7592355"/>
              </p:ext>
            </p:extLst>
          </p:nvPr>
        </p:nvGraphicFramePr>
        <p:xfrm>
          <a:off x="1264067" y="2296030"/>
          <a:ext cx="2257425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Worksheet" r:id="rId3" imgW="2257501" imgH="3505140" progId="Excel.Sheet.12">
                  <p:embed/>
                </p:oleObj>
              </mc:Choice>
              <mc:Fallback>
                <p:oleObj name="Worksheet" r:id="rId3" imgW="2257501" imgH="350514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64067" y="2296030"/>
                        <a:ext cx="2257425" cy="350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9399059"/>
              </p:ext>
            </p:extLst>
          </p:nvPr>
        </p:nvGraphicFramePr>
        <p:xfrm>
          <a:off x="5334000" y="2296030"/>
          <a:ext cx="201930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Worksheet" r:id="rId5" imgW="2019244" imgH="1600290" progId="Excel.Sheet.12">
                  <p:embed/>
                </p:oleObj>
              </mc:Choice>
              <mc:Fallback>
                <p:oleObj name="Worksheet" r:id="rId5" imgW="2019244" imgH="160029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34000" y="2296030"/>
                        <a:ext cx="2019300" cy="160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7776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ERCOT Learning Management System – New Feature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11" y="838200"/>
            <a:ext cx="4415589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477" y="2971800"/>
            <a:ext cx="5871628" cy="3089641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4876800" y="990600"/>
            <a:ext cx="39263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Training page of the ERCOT website  has added a new page of Course Recommendations where you can view recommended courses for each Market Participant type. </a:t>
            </a:r>
          </a:p>
        </p:txBody>
      </p:sp>
    </p:spTree>
    <p:extLst>
      <p:ext uri="{BB962C8B-B14F-4D97-AF65-F5344CB8AC3E}">
        <p14:creationId xmlns:p14="http://schemas.microsoft.com/office/powerpoint/2010/main" val="1207340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MarkeTrak On-line Training Module Series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16764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600" dirty="0" smtClean="0">
                <a:latin typeface="Calibri" panose="020F0502020204030204" pitchFamily="34" charset="0"/>
              </a:rPr>
              <a:t>December 7, </a:t>
            </a:r>
            <a:r>
              <a:rPr lang="en-US" sz="2600" dirty="0">
                <a:latin typeface="Calibri" panose="020F0502020204030204" pitchFamily="34" charset="0"/>
              </a:rPr>
              <a:t>2017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9:30 AM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b="0" dirty="0">
                <a:latin typeface="Calibri" panose="020F0502020204030204" pitchFamily="34" charset="0"/>
              </a:rPr>
              <a:t>ERCOT MET Center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Please join us for our Next 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4343400"/>
            <a:ext cx="7848600" cy="2057400"/>
          </a:xfrm>
        </p:spPr>
        <p:txBody>
          <a:bodyPr/>
          <a:lstStyle/>
          <a:p>
            <a:pPr algn="ctr">
              <a:defRPr/>
            </a:pPr>
            <a:r>
              <a:rPr lang="en-US" sz="2600" u="sng" dirty="0">
                <a:latin typeface="Calibri" panose="020F0502020204030204" pitchFamily="34" charset="0"/>
              </a:rPr>
              <a:t>Agenda Items Include: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Finalize </a:t>
            </a:r>
            <a:r>
              <a:rPr lang="en-US" i="1" dirty="0" smtClean="0"/>
              <a:t>Cancel </a:t>
            </a:r>
            <a:r>
              <a:rPr lang="en-US" i="1" dirty="0"/>
              <a:t>w/ </a:t>
            </a:r>
            <a:r>
              <a:rPr lang="en-US" i="1" dirty="0" smtClean="0"/>
              <a:t>Approval, Usage </a:t>
            </a:r>
            <a:r>
              <a:rPr lang="en-US" i="1" dirty="0"/>
              <a:t>&amp; </a:t>
            </a:r>
            <a:r>
              <a:rPr lang="en-US" i="1" dirty="0" smtClean="0"/>
              <a:t>Billing, Inadvertent Gain </a:t>
            </a:r>
            <a:r>
              <a:rPr lang="en-US" dirty="0"/>
              <a:t>modules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Review </a:t>
            </a:r>
            <a:r>
              <a:rPr lang="en-US" i="1" dirty="0"/>
              <a:t>Day to Day </a:t>
            </a:r>
            <a:r>
              <a:rPr lang="en-US" dirty="0"/>
              <a:t>module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Continue planning for the 2018 </a:t>
            </a:r>
            <a:r>
              <a:rPr lang="en-US" dirty="0" err="1"/>
              <a:t>TxSET</a:t>
            </a:r>
            <a:r>
              <a:rPr lang="en-US" dirty="0"/>
              <a:t> </a:t>
            </a:r>
            <a:r>
              <a:rPr lang="en-US" dirty="0" smtClean="0"/>
              <a:t>Training</a:t>
            </a:r>
            <a:endParaRPr lang="en-US" sz="2400" b="0" dirty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  <a:defRPr/>
            </a:pPr>
            <a:endParaRPr lang="en-US" sz="2800" b="0" dirty="0">
              <a:latin typeface="Calibri" panose="020F050202020403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  <a:defRPr/>
            </a:pPr>
            <a:endParaRPr lang="en-US" sz="2800" b="0" dirty="0">
              <a:latin typeface="Calibri" panose="020F0502020204030204" pitchFamily="34" charset="0"/>
            </a:endParaRP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5869</TotalTime>
  <Words>590</Words>
  <Application>Microsoft Office PowerPoint</Application>
  <PresentationFormat>On-screen Show (4:3)</PresentationFormat>
  <Paragraphs>134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Custom Design</vt:lpstr>
      <vt:lpstr>Microsoft Excel Worksheet</vt:lpstr>
      <vt:lpstr>Worksheet</vt:lpstr>
      <vt:lpstr>ERCOT  Retail Market Training  Task Force</vt:lpstr>
      <vt:lpstr>Retail Training Instructor Led Classes - 2017</vt:lpstr>
      <vt:lpstr>Retail Training Curriculum </vt:lpstr>
      <vt:lpstr>Retail Training Instructor Led Classes – Proposed for 2018</vt:lpstr>
      <vt:lpstr>MarkeTrak On-line Training Modules - Series COMPLETE! </vt:lpstr>
      <vt:lpstr>MarkeTrak On-line Module Training via  ERCOT Learning Management System </vt:lpstr>
      <vt:lpstr>ERCOT Learning Management System – New Feature</vt:lpstr>
      <vt:lpstr>MarkeTrak On-line Training Module Series</vt:lpstr>
      <vt:lpstr>Please join us for our Next RMTTF Meeting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Fernandez, Tomas</cp:lastModifiedBy>
  <cp:revision>308</cp:revision>
  <cp:lastPrinted>2016-02-12T19:29:41Z</cp:lastPrinted>
  <dcterms:created xsi:type="dcterms:W3CDTF">2005-04-21T14:28:35Z</dcterms:created>
  <dcterms:modified xsi:type="dcterms:W3CDTF">2017-11-06T15:41:51Z</dcterms:modified>
</cp:coreProperties>
</file>