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63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2098" y="-6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F1568B-5DA3-4B11-86A2-B350F980F904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D770B8-C1E9-42C8-8C32-757BAA47E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329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770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626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681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999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883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740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528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464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767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504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851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33CC"/>
            </a:gs>
            <a:gs pos="38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EBA9C-394B-4B9F-A3FF-638CD91567B0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92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905000"/>
            <a:ext cx="7772400" cy="1470025"/>
          </a:xfrm>
        </p:spPr>
        <p:txBody>
          <a:bodyPr/>
          <a:lstStyle/>
          <a:p>
            <a:r>
              <a:rPr lang="en-US" dirty="0" smtClean="0"/>
              <a:t>Update to RMS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November 7, </a:t>
            </a:r>
            <a:r>
              <a:rPr lang="en-US" dirty="0" smtClean="0">
                <a:solidFill>
                  <a:schemeClr val="tx1"/>
                </a:solidFill>
              </a:rPr>
              <a:t>2017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4800" y="228600"/>
            <a:ext cx="1303020" cy="1524000"/>
            <a:chOff x="304800" y="228600"/>
            <a:chExt cx="1303020" cy="1524000"/>
          </a:xfrm>
        </p:grpSpPr>
        <p:pic>
          <p:nvPicPr>
            <p:cNvPr id="1029" name="Picture 5" descr="C:\Users\UA2525\AppData\Local\Microsoft\Windows\Temporary Internet Files\Content.IE5\33KRKYVU\texas[1]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"/>
              <a:ext cx="130302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973901" y="8382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TX SET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5874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81000" y="196723"/>
            <a:ext cx="8510588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 smtClean="0"/>
              <a:t>October 2017 </a:t>
            </a:r>
            <a:r>
              <a:rPr lang="en-US" sz="4800" b="1" dirty="0" smtClean="0"/>
              <a:t>Meeting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05882" y="841375"/>
            <a:ext cx="8540750" cy="6016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2" indent="-342900">
              <a:defRPr/>
            </a:pPr>
            <a:r>
              <a:rPr lang="en-US" dirty="0" smtClean="0"/>
              <a:t>ERCOT </a:t>
            </a:r>
            <a:r>
              <a:rPr lang="en-US" dirty="0"/>
              <a:t>Flight </a:t>
            </a:r>
            <a:r>
              <a:rPr lang="en-US" dirty="0" smtClean="0"/>
              <a:t>Update</a:t>
            </a:r>
          </a:p>
          <a:p>
            <a:pPr marL="342900" lvl="2" indent="-342900">
              <a:defRPr/>
            </a:pPr>
            <a:r>
              <a:rPr lang="en-US" dirty="0" smtClean="0"/>
              <a:t>RMS </a:t>
            </a:r>
            <a:r>
              <a:rPr lang="en-US" dirty="0" smtClean="0"/>
              <a:t>Assignments</a:t>
            </a:r>
          </a:p>
          <a:p>
            <a:pPr marL="800100" lvl="3" indent="-342900">
              <a:defRPr/>
            </a:pPr>
            <a:r>
              <a:rPr lang="en-US" dirty="0"/>
              <a:t>RMGRR132, NOIE Disconnect and Reconnect Process and related Draft </a:t>
            </a:r>
            <a:r>
              <a:rPr lang="en-US" dirty="0" smtClean="0"/>
              <a:t>NPRR—Wait for OWG review</a:t>
            </a:r>
          </a:p>
          <a:p>
            <a:pPr marL="800100" lvl="3" indent="-342900">
              <a:defRPr/>
            </a:pPr>
            <a:r>
              <a:rPr lang="en-US" dirty="0"/>
              <a:t>NPRR850, Market Suspension and </a:t>
            </a:r>
            <a:r>
              <a:rPr lang="en-US" dirty="0" smtClean="0"/>
              <a:t>Restart—Recommend RMS to Endorse with Texas SET comments.</a:t>
            </a:r>
          </a:p>
          <a:p>
            <a:pPr marL="800100" lvl="3" indent="-342900">
              <a:defRPr/>
            </a:pPr>
            <a:r>
              <a:rPr lang="en-US" dirty="0" smtClean="0"/>
              <a:t>RMG </a:t>
            </a:r>
            <a:r>
              <a:rPr lang="en-US" dirty="0" smtClean="0"/>
              <a:t>Safety NET Timelines—RMGRR </a:t>
            </a:r>
            <a:r>
              <a:rPr lang="en-US" dirty="0" smtClean="0"/>
              <a:t>Delayed Submission until </a:t>
            </a:r>
            <a:r>
              <a:rPr lang="en-US" dirty="0"/>
              <a:t>PUCT Staff </a:t>
            </a:r>
            <a:r>
              <a:rPr lang="en-US" dirty="0" smtClean="0"/>
              <a:t>Completes Rule Review</a:t>
            </a:r>
            <a:endParaRPr lang="en-US" dirty="0"/>
          </a:p>
          <a:p>
            <a:pPr marL="800100" lvl="3" indent="-342900">
              <a:defRPr/>
            </a:pPr>
            <a:r>
              <a:rPr lang="en-US" dirty="0"/>
              <a:t>Market Testing NPRR778, Modifications to Date Change / Cancellation Evaluation Window--</a:t>
            </a:r>
            <a:r>
              <a:rPr lang="en-US" dirty="0" smtClean="0"/>
              <a:t>Scripts Update Post NPRR778 Workshop</a:t>
            </a:r>
            <a:endParaRPr lang="en-US" dirty="0"/>
          </a:p>
          <a:p>
            <a:pPr marL="800100" lvl="3" indent="-342900">
              <a:defRPr/>
            </a:pPr>
            <a:endParaRPr lang="en-US" dirty="0"/>
          </a:p>
          <a:p>
            <a:pPr marL="342900" lvl="2" indent="-342900">
              <a:defRPr/>
            </a:pPr>
            <a:endParaRPr lang="en-US" dirty="0"/>
          </a:p>
          <a:p>
            <a:pPr marL="342900" lvl="2" indent="-342900">
              <a:buClr>
                <a:schemeClr val="bg1"/>
              </a:buClr>
              <a:defRPr/>
            </a:pPr>
            <a:endParaRPr lang="en-US" dirty="0"/>
          </a:p>
          <a:p>
            <a:pPr marL="342900" lvl="2" indent="-342900">
              <a:defRPr/>
            </a:pPr>
            <a:endParaRPr lang="en-US" sz="2800" b="1" dirty="0" smtClean="0"/>
          </a:p>
          <a:p>
            <a:pPr lvl="2">
              <a:defRPr/>
            </a:pPr>
            <a:endParaRPr lang="en-US" b="1" dirty="0" smtClean="0"/>
          </a:p>
          <a:p>
            <a:pPr>
              <a:defRPr/>
            </a:pPr>
            <a:endParaRPr lang="en-US" sz="800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defRPr/>
            </a:pPr>
            <a:endParaRPr lang="en-US" sz="2000" b="1" dirty="0" smtClean="0"/>
          </a:p>
          <a:p>
            <a:pPr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defRPr/>
            </a:pPr>
            <a:endParaRPr lang="en-US" b="1" dirty="0" smtClean="0"/>
          </a:p>
          <a:p>
            <a:pPr lvl="1"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 lvl="1">
              <a:defRPr/>
            </a:pPr>
            <a:endParaRPr lang="en-US" sz="3200" b="1" dirty="0" smtClean="0"/>
          </a:p>
          <a:p>
            <a:pPr>
              <a:defRPr/>
            </a:pPr>
            <a:endParaRPr lang="en-US" sz="2800" dirty="0" smtClean="0">
              <a:latin typeface="Arial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810000" y="4876800"/>
            <a:ext cx="1303020" cy="1524000"/>
            <a:chOff x="304800" y="228600"/>
            <a:chExt cx="1303020" cy="1524000"/>
          </a:xfrm>
        </p:grpSpPr>
        <p:pic>
          <p:nvPicPr>
            <p:cNvPr id="6" name="Picture 5" descr="C:\Users\UA2525\AppData\Local\Microsoft\Windows\Temporary Internet Files\Content.IE5\33KRKYVU\texas[1]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"/>
              <a:ext cx="130302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973901" y="8382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TX SET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23006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404EFD66-638C-46E7-89A9-ED5B6C14A3E7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pPr algn="r">
                <a:defRPr/>
              </a:pPr>
              <a:t>3</a:t>
            </a:fld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609600"/>
            <a:ext cx="8229600" cy="6096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4800" b="1" dirty="0" smtClean="0">
                <a:effectLst/>
              </a:rPr>
              <a:t/>
            </a:r>
            <a:br>
              <a:rPr lang="en-US" sz="4800" b="1" dirty="0" smtClean="0">
                <a:effectLst/>
              </a:rPr>
            </a:br>
            <a:r>
              <a:rPr lang="en-US" sz="4800" b="1" dirty="0"/>
              <a:t/>
            </a:r>
            <a:br>
              <a:rPr lang="en-US" sz="4800" b="1" dirty="0"/>
            </a:br>
            <a:r>
              <a:rPr lang="en-US" b="1" dirty="0" smtClean="0">
                <a:effectLst/>
              </a:rPr>
              <a:t>Next Meeting </a:t>
            </a:r>
            <a:r>
              <a:rPr lang="en-US" b="1" dirty="0" smtClean="0">
                <a:effectLst/>
              </a:rPr>
              <a:t>November 14, </a:t>
            </a:r>
            <a:r>
              <a:rPr lang="en-US" b="1" dirty="0" smtClean="0">
                <a:effectLst/>
              </a:rPr>
              <a:t>2017</a:t>
            </a:r>
            <a:br>
              <a:rPr lang="en-US" b="1" dirty="0" smtClean="0">
                <a:effectLst/>
              </a:rPr>
            </a:br>
            <a:r>
              <a:rPr lang="en-US" sz="4800" b="1" dirty="0" smtClean="0">
                <a:effectLst/>
              </a:rPr>
              <a:t/>
            </a:r>
            <a:br>
              <a:rPr lang="en-US" sz="4800" b="1" dirty="0" smtClean="0">
                <a:effectLst/>
              </a:rPr>
            </a:br>
            <a:r>
              <a:rPr lang="en-US" sz="4800" b="1" dirty="0"/>
              <a:t>Any questions?</a:t>
            </a:r>
            <a:endParaRPr lang="en-US" sz="4800" b="1" dirty="0" smtClean="0">
              <a:effectLst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657600" y="1161365"/>
            <a:ext cx="1303020" cy="1524000"/>
            <a:chOff x="304800" y="228600"/>
            <a:chExt cx="1303020" cy="1524000"/>
          </a:xfrm>
        </p:grpSpPr>
        <p:pic>
          <p:nvPicPr>
            <p:cNvPr id="6" name="Picture 5" descr="C:\Users\UA2525\AppData\Local\Microsoft\Windows\Temporary Internet Files\Content.IE5\33KRKYVU\texas[1]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"/>
              <a:ext cx="130302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973901" y="8382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TX SET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8847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817</TotalTime>
  <Words>80</Words>
  <Application>Microsoft Office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Update to RMS</vt:lpstr>
      <vt:lpstr>PowerPoint Presentation</vt:lpstr>
      <vt:lpstr>  Next Meeting November 14, 2017  Any questions?</vt:lpstr>
    </vt:vector>
  </TitlesOfParts>
  <Company>PNMR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TNMP11092015</dc:creator>
  <cp:lastModifiedBy>TXSET10192017</cp:lastModifiedBy>
  <cp:revision>84</cp:revision>
  <dcterms:created xsi:type="dcterms:W3CDTF">2015-12-11T22:27:18Z</dcterms:created>
  <dcterms:modified xsi:type="dcterms:W3CDTF">2017-10-23T15:39:16Z</dcterms:modified>
</cp:coreProperties>
</file>