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0"/>
  </p:notesMasterIdLst>
  <p:sldIdLst>
    <p:sldId id="256" r:id="rId3"/>
    <p:sldId id="270" r:id="rId4"/>
    <p:sldId id="282" r:id="rId5"/>
    <p:sldId id="279" r:id="rId6"/>
    <p:sldId id="280" r:id="rId7"/>
    <p:sldId id="261" r:id="rId8"/>
    <p:sldId id="262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532" autoAdjust="0"/>
  </p:normalViewPr>
  <p:slideViewPr>
    <p:cSldViewPr>
      <p:cViewPr varScale="1">
        <p:scale>
          <a:sx n="108" d="100"/>
          <a:sy n="108" d="100"/>
        </p:scale>
        <p:origin x="174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7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1" tIns="46575" rIns="93151" bIns="4657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1" tIns="46575" rIns="93151" bIns="46575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7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10/31/2017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10/31/2017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/>
              <a:t>Advanced Metering Working Group (AMWG)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 eaLnBrk="1" hangingPunct="1"/>
            <a:r>
              <a:rPr lang="en-US" altLang="en-US" dirty="0"/>
              <a:t>Update to RMS</a:t>
            </a:r>
          </a:p>
          <a:p>
            <a:pPr marR="0" algn="l" eaLnBrk="1" hangingPunct="1"/>
            <a:r>
              <a:rPr lang="en-US" altLang="en-US" dirty="0"/>
              <a:t>November 7, 2017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74625" y="846133"/>
            <a:ext cx="8839200" cy="5562600"/>
          </a:xfrm>
        </p:spPr>
        <p:txBody>
          <a:bodyPr/>
          <a:lstStyle/>
          <a:p>
            <a:endParaRPr lang="en-US" altLang="en-US" dirty="0"/>
          </a:p>
          <a:p>
            <a:r>
              <a:rPr lang="en-US" altLang="en-US" dirty="0"/>
              <a:t>SMT Planned Maintenance Events Continue</a:t>
            </a:r>
          </a:p>
          <a:p>
            <a:pPr lvl="1"/>
            <a:r>
              <a:rPr lang="en-US" altLang="en-US" sz="2000" dirty="0"/>
              <a:t>All planned maintenance with no minor releases</a:t>
            </a:r>
          </a:p>
          <a:p>
            <a:endParaRPr lang="en-US" altLang="en-US" i="1" u="sng" dirty="0"/>
          </a:p>
          <a:p>
            <a:r>
              <a:rPr lang="en-US" altLang="en-US" dirty="0"/>
              <a:t>SMT Disaster Recovery Exercise</a:t>
            </a:r>
          </a:p>
          <a:p>
            <a:pPr lvl="1"/>
            <a:r>
              <a:rPr lang="en-US" altLang="en-US" sz="2000" dirty="0"/>
              <a:t>All SMT services affected</a:t>
            </a:r>
          </a:p>
          <a:p>
            <a:pPr lvl="1"/>
            <a:r>
              <a:rPr lang="en-US" altLang="en-US" sz="2000" dirty="0"/>
              <a:t>Nov. 4</a:t>
            </a:r>
            <a:r>
              <a:rPr lang="en-US" altLang="en-US" sz="2000" baseline="30000" dirty="0"/>
              <a:t>th</a:t>
            </a:r>
            <a:r>
              <a:rPr lang="en-US" altLang="en-US" sz="2000" dirty="0"/>
              <a:t> – cutover to DR environment 00:01 </a:t>
            </a:r>
            <a:r>
              <a:rPr lang="en-US" altLang="en-US" sz="2000" dirty="0" err="1"/>
              <a:t>a.m</a:t>
            </a:r>
            <a:r>
              <a:rPr lang="en-US" altLang="en-US" sz="2000" dirty="0"/>
              <a:t> – 12:01 p.m.</a:t>
            </a:r>
          </a:p>
          <a:p>
            <a:pPr lvl="1"/>
            <a:r>
              <a:rPr lang="en-US" altLang="en-US" sz="2000" dirty="0"/>
              <a:t>Nov. 11</a:t>
            </a:r>
            <a:r>
              <a:rPr lang="en-US" altLang="en-US" sz="2000" baseline="30000" dirty="0"/>
              <a:t>th</a:t>
            </a:r>
            <a:r>
              <a:rPr lang="en-US" altLang="en-US" sz="2000" dirty="0"/>
              <a:t> – cutover to Production environment 00:01 </a:t>
            </a:r>
            <a:r>
              <a:rPr lang="en-US" altLang="en-US" sz="2000" dirty="0" err="1"/>
              <a:t>a.m</a:t>
            </a:r>
            <a:r>
              <a:rPr lang="en-US" altLang="en-US" sz="2000" dirty="0"/>
              <a:t> – 12:01 p.m.</a:t>
            </a:r>
          </a:p>
          <a:p>
            <a:pPr lvl="1"/>
            <a:r>
              <a:rPr lang="en-US" altLang="en-US" sz="2000" dirty="0"/>
              <a:t>Market Notices sent to RMS and AMWG list-</a:t>
            </a:r>
            <a:r>
              <a:rPr lang="en-US" altLang="en-US" sz="2000" dirty="0" err="1"/>
              <a:t>servs</a:t>
            </a:r>
            <a:endParaRPr lang="en-US" altLang="en-US" sz="2000" dirty="0"/>
          </a:p>
          <a:p>
            <a:endParaRPr lang="en-US" altLang="en-US" sz="800" dirty="0"/>
          </a:p>
          <a:p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373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u="sng" dirty="0"/>
              <a:t>General Info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48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74625" y="846133"/>
            <a:ext cx="8839200" cy="5562600"/>
          </a:xfrm>
        </p:spPr>
        <p:txBody>
          <a:bodyPr/>
          <a:lstStyle/>
          <a:p>
            <a:endParaRPr lang="en-US" altLang="en-US" dirty="0"/>
          </a:p>
          <a:p>
            <a:r>
              <a:rPr lang="en-US" altLang="en-US" dirty="0"/>
              <a:t>PUC Project #47472 – Determine Requirements for Smart Meter Texas</a:t>
            </a:r>
          </a:p>
          <a:p>
            <a:pPr lvl="1"/>
            <a:r>
              <a:rPr lang="en-US" altLang="en-US" dirty="0"/>
              <a:t>Technical Conference # 1 – 10/12</a:t>
            </a:r>
          </a:p>
          <a:p>
            <a:pPr lvl="1"/>
            <a:r>
              <a:rPr lang="en-US" altLang="en-US" dirty="0"/>
              <a:t>Technical Conference # 2 – 10/26</a:t>
            </a:r>
          </a:p>
          <a:p>
            <a:pPr lvl="1"/>
            <a:r>
              <a:rPr lang="en-US" altLang="en-US" dirty="0"/>
              <a:t>Cross-rebuttal testimony due 11/14</a:t>
            </a:r>
          </a:p>
          <a:p>
            <a:pPr lvl="1"/>
            <a:r>
              <a:rPr lang="en-US" altLang="en-US" dirty="0"/>
              <a:t>Hearing on the Merits –12/4 and 12/5</a:t>
            </a:r>
          </a:p>
          <a:p>
            <a:pPr lvl="1"/>
            <a:r>
              <a:rPr lang="en-US" altLang="en-US" dirty="0"/>
              <a:t>Consult PUC website for complete schedule</a:t>
            </a:r>
          </a:p>
          <a:p>
            <a:endParaRPr lang="en-US" altLang="en-US" sz="800" dirty="0"/>
          </a:p>
          <a:p>
            <a:endParaRPr lang="en-US" altLang="en-US" sz="800" dirty="0"/>
          </a:p>
          <a:p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373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u="sng" dirty="0"/>
              <a:t>General Info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13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86400"/>
          </a:xfrm>
        </p:spPr>
        <p:txBody>
          <a:bodyPr/>
          <a:lstStyle/>
          <a:p>
            <a:r>
              <a:rPr lang="en-US" altLang="en-US" dirty="0"/>
              <a:t>SMT Help Desk Calls	359	(523)</a:t>
            </a:r>
            <a:r>
              <a:rPr lang="en-US" altLang="en-US" sz="1100" dirty="0"/>
              <a:t> Aug. 2017</a:t>
            </a:r>
            <a:endParaRPr lang="en-US" altLang="en-US" dirty="0"/>
          </a:p>
          <a:p>
            <a:endParaRPr lang="en-US" altLang="en-US" sz="1200" dirty="0"/>
          </a:p>
          <a:p>
            <a:r>
              <a:rPr lang="en-US" altLang="en-US" dirty="0"/>
              <a:t>SMT Help Desk Tickets	313	(411) </a:t>
            </a:r>
            <a:r>
              <a:rPr lang="en-US" altLang="en-US" sz="1100" dirty="0"/>
              <a:t>Aug. 2017</a:t>
            </a:r>
          </a:p>
          <a:p>
            <a:pPr lvl="1"/>
            <a:r>
              <a:rPr lang="en-US" altLang="en-US" dirty="0"/>
              <a:t>Residential = 262</a:t>
            </a:r>
          </a:p>
          <a:p>
            <a:pPr lvl="2"/>
            <a:r>
              <a:rPr lang="en-US" altLang="en-US" dirty="0"/>
              <a:t>GUI access issues = 76</a:t>
            </a:r>
            <a:endParaRPr lang="en-US" altLang="en-US" dirty="0">
              <a:solidFill>
                <a:srgbClr val="FF0000"/>
              </a:solidFill>
            </a:endParaRPr>
          </a:p>
          <a:p>
            <a:pPr lvl="2"/>
            <a:r>
              <a:rPr lang="en-US" altLang="en-US" dirty="0"/>
              <a:t>Registration issues = 119</a:t>
            </a:r>
          </a:p>
          <a:p>
            <a:pPr lvl="2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 issues = 14</a:t>
            </a:r>
          </a:p>
          <a:p>
            <a:endParaRPr lang="en-US" altLang="en-US" sz="1200" dirty="0"/>
          </a:p>
          <a:p>
            <a:r>
              <a:rPr lang="en-US" altLang="en-US" dirty="0"/>
              <a:t>SMT Registered Users (Res)  102,218 </a:t>
            </a:r>
            <a:r>
              <a:rPr lang="en-US" altLang="en-US" sz="1100" dirty="0"/>
              <a:t>(+1,523 vs. August)</a:t>
            </a:r>
          </a:p>
          <a:p>
            <a:endParaRPr lang="en-US" altLang="en-US" sz="1200" dirty="0"/>
          </a:p>
          <a:p>
            <a:r>
              <a:rPr lang="en-US" altLang="en-US" dirty="0"/>
              <a:t>ESIs in SMT	7,346,549 </a:t>
            </a:r>
            <a:r>
              <a:rPr lang="en-US" altLang="en-US" sz="1100" dirty="0"/>
              <a:t>(+2,075 vs. August)</a:t>
            </a:r>
          </a:p>
          <a:p>
            <a:endParaRPr lang="en-US" altLang="en-US" sz="1200" dirty="0"/>
          </a:p>
          <a:p>
            <a:r>
              <a:rPr lang="en-US" altLang="en-US" dirty="0"/>
              <a:t>Active Meters in SMT  7,290,975 </a:t>
            </a:r>
            <a:r>
              <a:rPr lang="en-US" altLang="en-US" sz="1100" dirty="0"/>
              <a:t>(+3,861 vs. August)</a:t>
            </a:r>
          </a:p>
          <a:p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020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/>
              <a:t>Selected SMT Statistics - September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26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b="1" i="1" u="sng" dirty="0"/>
              <a:t>Active</a:t>
            </a:r>
            <a:r>
              <a:rPr lang="en-US" altLang="en-US" dirty="0"/>
              <a:t> Energy Data Agreements  18,029 </a:t>
            </a:r>
            <a:r>
              <a:rPr lang="en-US" altLang="en-US" sz="1100" dirty="0"/>
              <a:t>(+572 vs. August)</a:t>
            </a:r>
            <a:endParaRPr lang="en-US" altLang="en-US" b="1" i="1" u="sng" dirty="0"/>
          </a:p>
          <a:p>
            <a:r>
              <a:rPr lang="en-US" altLang="en-US" b="1" i="1" u="sng" dirty="0"/>
              <a:t>Total </a:t>
            </a:r>
            <a:r>
              <a:rPr lang="en-US" altLang="en-US" dirty="0"/>
              <a:t>* Energy Data Agreements 18,333 </a:t>
            </a:r>
            <a:r>
              <a:rPr lang="en-US" altLang="en-US" sz="1100" dirty="0"/>
              <a:t>(+633 vs. August)</a:t>
            </a:r>
          </a:p>
          <a:p>
            <a:pPr marL="392113" lvl="1" indent="0">
              <a:buNone/>
            </a:pPr>
            <a:r>
              <a:rPr lang="en-US" altLang="en-US" dirty="0"/>
              <a:t>	* Active and Pending</a:t>
            </a:r>
          </a:p>
          <a:p>
            <a:pPr lvl="1"/>
            <a:r>
              <a:rPr lang="en-US" altLang="en-US" sz="1800" dirty="0"/>
              <a:t>AEPC = 238; AEPN = 77; CNP = 3,150; Oncor = 13,632; TNMP = 995</a:t>
            </a:r>
          </a:p>
          <a:p>
            <a:r>
              <a:rPr lang="en-US" altLang="en-US" dirty="0"/>
              <a:t>HAN Device Agreements		240 (-1)</a:t>
            </a:r>
          </a:p>
          <a:p>
            <a:r>
              <a:rPr lang="en-US" altLang="en-US" dirty="0"/>
              <a:t>HAN Devices				8,089 (-106)</a:t>
            </a:r>
          </a:p>
          <a:p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Parties Registered @ SMT	126 (+1)</a:t>
            </a:r>
          </a:p>
          <a:p>
            <a:r>
              <a:rPr lang="en-US" altLang="en-US" dirty="0"/>
              <a:t>REPs Registered @ SMT		117 (</a:t>
            </a:r>
            <a:r>
              <a:rPr lang="en-US" altLang="en-US" dirty="0" err="1"/>
              <a:t>nc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On Demand Reads</a:t>
            </a:r>
          </a:p>
          <a:p>
            <a:pPr lvl="1"/>
            <a:r>
              <a:rPr lang="en-US" altLang="en-US" dirty="0"/>
              <a:t>Customer				6,133</a:t>
            </a:r>
          </a:p>
          <a:p>
            <a:pPr lvl="1"/>
            <a:r>
              <a:rPr lang="en-US" altLang="en-US" dirty="0"/>
              <a:t>REP					13</a:t>
            </a:r>
          </a:p>
          <a:p>
            <a:pPr lvl="1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					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August Stats – Cont.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30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pPr marL="109537" indent="0" algn="ctr" eaLnBrk="1" hangingPunct="1">
              <a:buNone/>
            </a:pPr>
            <a:r>
              <a:rPr lang="en-US" altLang="en-US" sz="3600" b="1" dirty="0">
                <a:solidFill>
                  <a:srgbClr val="FF0000"/>
                </a:solidFill>
              </a:rPr>
              <a:t>Nov. and Dec. Meetings Cancelled</a:t>
            </a:r>
          </a:p>
          <a:p>
            <a:pPr marL="109537" indent="0" algn="ctr" eaLnBrk="1" hangingPunct="1">
              <a:buNone/>
            </a:pPr>
            <a:endParaRPr lang="en-US" altLang="en-US" sz="3600" b="1" dirty="0"/>
          </a:p>
          <a:p>
            <a:pPr marL="109537" indent="0" eaLnBrk="1" hangingPunct="1">
              <a:buNone/>
            </a:pPr>
            <a:endParaRPr lang="en-US" altLang="en-US" sz="2000" dirty="0"/>
          </a:p>
          <a:p>
            <a:pPr marL="392113" lvl="1" indent="0" eaLnBrk="1" hangingPunct="1">
              <a:buNone/>
            </a:pPr>
            <a:r>
              <a:rPr lang="en-US" altLang="en-US" sz="3200" b="1" dirty="0"/>
              <a:t>*SMT Monthly Market Reports are posted to applicable monthly meeting pages*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 err="1"/>
              <a:t>BoY</a:t>
            </a:r>
            <a:r>
              <a:rPr lang="en-US" sz="4000" u="sng" dirty="0"/>
              <a:t> 2017 Meetings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Questions?</a:t>
            </a:r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8617</TotalTime>
  <Words>192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S&amp;C-2010</vt:lpstr>
      <vt:lpstr>Advanced Metering Working Group (AMWG)</vt:lpstr>
      <vt:lpstr>General Info</vt:lpstr>
      <vt:lpstr>General Info</vt:lpstr>
      <vt:lpstr>Selected SMT Statistics - September</vt:lpstr>
      <vt:lpstr>August Stats – Cont.</vt:lpstr>
      <vt:lpstr>BoY 2017 Meetings</vt:lpstr>
      <vt:lpstr>Questions?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277</cp:revision>
  <cp:lastPrinted>2016-12-20T15:20:20Z</cp:lastPrinted>
  <dcterms:created xsi:type="dcterms:W3CDTF">2014-12-16T20:53:10Z</dcterms:created>
  <dcterms:modified xsi:type="dcterms:W3CDTF">2017-10-31T14:28:31Z</dcterms:modified>
</cp:coreProperties>
</file>