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3"/>
  </p:notesMasterIdLst>
  <p:handoutMasterIdLst>
    <p:handoutMasterId r:id="rId14"/>
  </p:handoutMasterIdLst>
  <p:sldIdLst>
    <p:sldId id="260" r:id="rId7"/>
    <p:sldId id="257" r:id="rId8"/>
    <p:sldId id="261" r:id="rId9"/>
    <p:sldId id="262" r:id="rId10"/>
    <p:sldId id="265" r:id="rId11"/>
    <p:sldId id="264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45" autoAdjust="0"/>
    <p:restoredTop sz="94660"/>
  </p:normalViewPr>
  <p:slideViewPr>
    <p:cSldViewPr showGuides="1">
      <p:cViewPr varScale="1">
        <p:scale>
          <a:sx n="126" d="100"/>
          <a:sy n="126" d="100"/>
        </p:scale>
        <p:origin x="1296" y="12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142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7915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555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562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ERCOT Public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ERCOT Public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Digital Certificate </a:t>
            </a:r>
            <a:r>
              <a:rPr lang="en-US" sz="2800" kern="0" dirty="0" smtClean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Download Process</a:t>
            </a:r>
          </a:p>
          <a:p>
            <a:endParaRPr lang="en-US" sz="2000" kern="0" dirty="0" smtClean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000000"/>
                </a:solidFill>
                <a:latin typeface="Arial Black" pitchFamily="34" charset="0"/>
              </a:rPr>
              <a:t>Leo Angele/Dave Pagliai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 smtClean="0">
                <a:solidFill>
                  <a:srgbClr val="000000"/>
                </a:solidFill>
                <a:latin typeface="Arial Black" pitchFamily="34" charset="0"/>
              </a:rPr>
              <a:t>IT </a:t>
            </a: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Support Services</a:t>
            </a:r>
          </a:p>
          <a:p>
            <a:endParaRPr lang="en-US" dirty="0" smtClean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</a:t>
            </a:r>
            <a:r>
              <a:rPr lang="en-US" b="1" dirty="0" smtClean="0">
                <a:solidFill>
                  <a:srgbClr val="000000"/>
                </a:solidFill>
              </a:rPr>
              <a:t>Public</a:t>
            </a:r>
          </a:p>
          <a:p>
            <a:pPr lvl="0" defTabSz="457200"/>
            <a:r>
              <a:rPr lang="en-US" b="1" dirty="0" smtClean="0">
                <a:solidFill>
                  <a:srgbClr val="000000"/>
                </a:solidFill>
              </a:rPr>
              <a:t>November 2017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Digital Certificate </a:t>
            </a:r>
            <a:r>
              <a:rPr lang="en-US" sz="2400" dirty="0" smtClean="0"/>
              <a:t>Download Process - Background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endParaRPr lang="en-US" sz="1600" b="1" kern="0" dirty="0" smtClean="0">
              <a:solidFill>
                <a:srgbClr val="000000"/>
              </a:solidFill>
            </a:endParaRPr>
          </a:p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 smtClean="0">
                <a:solidFill>
                  <a:srgbClr val="000000"/>
                </a:solidFill>
              </a:rPr>
              <a:t>January 2017 – Market Requested that ERCOT initiate a process review for the Market Participant Identity Management (MPIM) system</a:t>
            </a:r>
          </a:p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endParaRPr lang="en-US" sz="1600" b="1" kern="0" dirty="0" smtClean="0">
              <a:solidFill>
                <a:srgbClr val="000000"/>
              </a:solidFill>
            </a:endParaRPr>
          </a:p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 smtClean="0">
                <a:solidFill>
                  <a:srgbClr val="000000"/>
                </a:solidFill>
              </a:rPr>
              <a:t>March 2017 – ERCOT presented results from the process review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  <a:defRPr/>
            </a:pPr>
            <a:r>
              <a:rPr lang="en-US" sz="1600" dirty="0" smtClean="0"/>
              <a:t>Streamlining processes</a:t>
            </a:r>
            <a:endParaRPr lang="en-US" sz="1600" dirty="0"/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Upcoming changes to the </a:t>
            </a:r>
            <a:r>
              <a:rPr lang="en-US" sz="1600" dirty="0"/>
              <a:t>Digital Certificate Download </a:t>
            </a:r>
            <a:r>
              <a:rPr lang="en-US" sz="1600" dirty="0" smtClean="0"/>
              <a:t>Process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Digital Certificate </a:t>
            </a:r>
            <a:r>
              <a:rPr lang="en-US" sz="2400" dirty="0" smtClean="0"/>
              <a:t>Download Process - Changes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endParaRPr lang="en-US" sz="1600" dirty="0"/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 smtClean="0">
                <a:solidFill>
                  <a:srgbClr val="000000"/>
                </a:solidFill>
              </a:rPr>
              <a:t>Changes to The Digital Certificate Download Process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Microsoft </a:t>
            </a:r>
            <a:r>
              <a:rPr lang="en-US" sz="1600" dirty="0"/>
              <a:t>has phased out Active-X </a:t>
            </a:r>
            <a:r>
              <a:rPr lang="en-US" sz="1600" dirty="0" smtClean="0"/>
              <a:t>with the release of Microsoft Edge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To meet future requirements, ERCOT will shift away </a:t>
            </a:r>
            <a:r>
              <a:rPr lang="en-US" sz="1600" dirty="0"/>
              <a:t>from Active-X for all Digital Certificate </a:t>
            </a:r>
            <a:r>
              <a:rPr lang="en-US" sz="1600" dirty="0" smtClean="0"/>
              <a:t>downloads</a:t>
            </a:r>
            <a:endParaRPr lang="en-US" sz="1600" kern="0" dirty="0" smtClean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kern="0" dirty="0" smtClean="0">
                <a:solidFill>
                  <a:srgbClr val="000000"/>
                </a:solidFill>
              </a:rPr>
              <a:t>Digital Certificates will be downloaded as a file, instead of being installed directly into the browser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kern="0" dirty="0" smtClean="0">
                <a:solidFill>
                  <a:srgbClr val="000000"/>
                </a:solidFill>
              </a:rPr>
              <a:t>Users </a:t>
            </a:r>
            <a:r>
              <a:rPr lang="en-US" sz="1600" kern="0" dirty="0">
                <a:solidFill>
                  <a:srgbClr val="000000"/>
                </a:solidFill>
              </a:rPr>
              <a:t>will be required to secure the file when </a:t>
            </a:r>
            <a:r>
              <a:rPr lang="en-US" sz="1600" kern="0" dirty="0" smtClean="0">
                <a:solidFill>
                  <a:srgbClr val="000000"/>
                </a:solidFill>
              </a:rPr>
              <a:t>downloaded. A password will be set during </a:t>
            </a:r>
            <a:r>
              <a:rPr lang="en-US" sz="1600" kern="0" dirty="0">
                <a:solidFill>
                  <a:srgbClr val="000000"/>
                </a:solidFill>
              </a:rPr>
              <a:t>the download process.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kern="0" dirty="0" smtClean="0">
                <a:solidFill>
                  <a:srgbClr val="000000"/>
                </a:solidFill>
              </a:rPr>
              <a:t>This </a:t>
            </a:r>
            <a:r>
              <a:rPr lang="en-US" sz="1600" kern="0" dirty="0">
                <a:solidFill>
                  <a:srgbClr val="000000"/>
                </a:solidFill>
              </a:rPr>
              <a:t>new process will be the same for new </a:t>
            </a:r>
            <a:r>
              <a:rPr lang="en-US" sz="1600" kern="0" dirty="0" smtClean="0">
                <a:solidFill>
                  <a:srgbClr val="000000"/>
                </a:solidFill>
              </a:rPr>
              <a:t>Digital Certificates </a:t>
            </a:r>
            <a:r>
              <a:rPr lang="en-US" sz="1600" kern="0" dirty="0">
                <a:solidFill>
                  <a:srgbClr val="000000"/>
                </a:solidFill>
              </a:rPr>
              <a:t>as well as </a:t>
            </a:r>
            <a:r>
              <a:rPr lang="en-US" sz="1600" kern="0" dirty="0" smtClean="0">
                <a:solidFill>
                  <a:srgbClr val="000000"/>
                </a:solidFill>
              </a:rPr>
              <a:t>Digital Certificate renewals</a:t>
            </a:r>
            <a:endParaRPr lang="en-US" sz="1600" kern="0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11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Digital Certificate </a:t>
            </a:r>
            <a:r>
              <a:rPr lang="en-US" sz="2400" dirty="0" smtClean="0"/>
              <a:t>Download Process - Timeline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endParaRPr lang="en-US" sz="1600" dirty="0"/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Communicate ERCOT’s plan to TAC for Market awareness (07/27/17)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Communicate at subcommittee level (October, November RMS, COPS, ROS)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Host Market conference calls to communicate the impact of changes and answer questions (November and January)</a:t>
            </a:r>
          </a:p>
          <a:p>
            <a:pPr lvl="2" eaLnBrk="0" fontAlgn="base" hangingPunct="0">
              <a:spcAft>
                <a:spcPct val="0"/>
              </a:spcAft>
            </a:pPr>
            <a:r>
              <a:rPr lang="en-US" sz="1200" dirty="0" smtClean="0"/>
              <a:t>Final dates will be communicated via Market Notice</a:t>
            </a:r>
          </a:p>
          <a:p>
            <a:pPr lvl="2" eaLnBrk="0" fontAlgn="base" hangingPunct="0">
              <a:spcAft>
                <a:spcPct val="0"/>
              </a:spcAft>
            </a:pPr>
            <a:r>
              <a:rPr lang="en-US" sz="1200" dirty="0" smtClean="0"/>
              <a:t>Proposed dates: Wednesday 11/15/17 1:00 – 2:00 PM, Wednesday 01/17/18 1:00 – 2:00 PM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Change currently scheduled to occur in the Market Operations Test Environment </a:t>
            </a:r>
            <a:r>
              <a:rPr lang="en-US" sz="1600" dirty="0"/>
              <a:t>(MOTE) during </a:t>
            </a:r>
            <a:r>
              <a:rPr lang="en-US" sz="1600" dirty="0" smtClean="0"/>
              <a:t>ERCOT’s R6 Release (12/05/17 – 12/07/17)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Production change currently scheduled for ERCOT’s 2018 R1 Release (02/06/18 – 02/08/18)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en-US" sz="16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59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Digital Certificate </a:t>
            </a:r>
            <a:r>
              <a:rPr lang="en-US" sz="2400" dirty="0" smtClean="0"/>
              <a:t>Download Process - Questions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4102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endParaRPr lang="en-US" sz="1600" dirty="0"/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Digital Certificate (DC) download and archiving</a:t>
            </a:r>
          </a:p>
          <a:p>
            <a:pPr lvl="2" eaLnBrk="0" fontAlgn="base" hangingPunct="0">
              <a:spcAft>
                <a:spcPct val="0"/>
              </a:spcAft>
            </a:pPr>
            <a:r>
              <a:rPr lang="en-US" sz="1200" dirty="0" smtClean="0"/>
              <a:t>ERCOT will  provide detailed instructions on the new download process and how to install the DC into a browser</a:t>
            </a:r>
          </a:p>
          <a:p>
            <a:pPr lvl="2" eaLnBrk="0" fontAlgn="base" hangingPunct="0">
              <a:spcAft>
                <a:spcPct val="0"/>
              </a:spcAft>
            </a:pPr>
            <a:r>
              <a:rPr lang="en-US" sz="1200" dirty="0" smtClean="0"/>
              <a:t>Market Participants will be responsible for managing and archiving their DCs.  Some USAs manage this process, currently.</a:t>
            </a:r>
            <a:endParaRPr lang="en-US" sz="1200" dirty="0"/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After the upcoming change (removal of Active-X, change to DC download process), will MPIM remain compatible with IE 8 and IE 11?</a:t>
            </a:r>
          </a:p>
          <a:p>
            <a:pPr lvl="2" eaLnBrk="0" fontAlgn="base" hangingPunct="0">
              <a:spcAft>
                <a:spcPct val="0"/>
              </a:spcAft>
            </a:pPr>
            <a:r>
              <a:rPr lang="en-US" sz="1200" dirty="0" smtClean="0"/>
              <a:t>The compatibility of the MPIM application is not changing, only the user experience when downloading a DC.  So yes, MPIM will remain compatible with IE 8 and IE 11.</a:t>
            </a:r>
            <a:endParaRPr lang="en-US" sz="1200" dirty="0"/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Will APIs be affected?</a:t>
            </a:r>
          </a:p>
          <a:p>
            <a:pPr lvl="2" eaLnBrk="0" fontAlgn="base" hangingPunct="0">
              <a:spcAft>
                <a:spcPct val="0"/>
              </a:spcAft>
            </a:pPr>
            <a:r>
              <a:rPr lang="en-US" sz="1200" dirty="0" smtClean="0"/>
              <a:t>No.  The DC itself is not changing, only the process to download it.  Once the DC is downloaded by a MP, the process to integrate it with the API will remain the same.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lang="en-US" sz="1600" dirty="0" smtClean="0"/>
              <a:t>Will </a:t>
            </a:r>
            <a:r>
              <a:rPr lang="en-US" sz="1600" dirty="0" err="1" smtClean="0"/>
              <a:t>MarkeTrak</a:t>
            </a:r>
            <a:r>
              <a:rPr lang="en-US" sz="1600" dirty="0" smtClean="0"/>
              <a:t> (and other ERCOT applications) be compatible with Microsoft’s Edge browser?</a:t>
            </a:r>
            <a:endParaRPr lang="en-US" sz="1600" dirty="0"/>
          </a:p>
          <a:p>
            <a:pPr lvl="2" eaLnBrk="0" fontAlgn="base" hangingPunct="0">
              <a:spcAft>
                <a:spcPct val="0"/>
              </a:spcAft>
            </a:pPr>
            <a:r>
              <a:rPr lang="en-US" sz="1200" dirty="0" smtClean="0"/>
              <a:t>This is unrelated to the DC download process</a:t>
            </a:r>
          </a:p>
          <a:p>
            <a:pPr lvl="2" eaLnBrk="0" fontAlgn="base" hangingPunct="0">
              <a:spcAft>
                <a:spcPct val="0"/>
              </a:spcAft>
            </a:pPr>
            <a:r>
              <a:rPr lang="en-US" sz="1200" dirty="0" smtClean="0"/>
              <a:t>ERCOT only supports IE 8 and IE 11 at this time</a:t>
            </a:r>
          </a:p>
          <a:p>
            <a:pPr lvl="1" eaLnBrk="0" fontAlgn="base" hangingPunct="0">
              <a:spcAft>
                <a:spcPct val="0"/>
              </a:spcAft>
              <a:buFont typeface="Wingdings" panose="05000000000000000000" pitchFamily="2" charset="2"/>
              <a:buChar char="§"/>
            </a:pPr>
            <a:endParaRPr lang="en-US" sz="16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73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Digital Certificate </a:t>
            </a:r>
            <a:r>
              <a:rPr lang="en-US" sz="2400" dirty="0" smtClean="0"/>
              <a:t>Download Process - Questions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7" descr="C:\Users\00015621\AppData\Local\Microsoft\Windows\Temporary Internet Files\Content.IE5\M2YDF2H6\passe-compose-ou-imparfait-grammaire-bdf-19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200" y="990600"/>
            <a:ext cx="59182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299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2471</TotalTime>
  <Words>471</Words>
  <Application>Microsoft Office PowerPoint</Application>
  <PresentationFormat>On-screen Show (4:3)</PresentationFormat>
  <Paragraphs>55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Digital Certificate Download Process - Background</vt:lpstr>
      <vt:lpstr>Digital Certificate Download Process - Changes</vt:lpstr>
      <vt:lpstr>Digital Certificate Download Process - Timeline</vt:lpstr>
      <vt:lpstr>Digital Certificate Download Process - Questions</vt:lpstr>
      <vt:lpstr>Digital Certificate Download Process - Questions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Pagliai, Dave</cp:lastModifiedBy>
  <cp:revision>92</cp:revision>
  <cp:lastPrinted>2017-07-25T17:53:43Z</cp:lastPrinted>
  <dcterms:created xsi:type="dcterms:W3CDTF">2016-01-21T15:20:31Z</dcterms:created>
  <dcterms:modified xsi:type="dcterms:W3CDTF">2017-11-03T19:42:45Z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