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338" r:id="rId6"/>
    <p:sldId id="355" r:id="rId7"/>
    <p:sldId id="379" r:id="rId8"/>
    <p:sldId id="380" r:id="rId9"/>
    <p:sldId id="381" r:id="rId10"/>
    <p:sldId id="377" r:id="rId11"/>
    <p:sldId id="382" r:id="rId12"/>
    <p:sldId id="37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593A528-4035-4DD7-A2AF-E3CE06A5894C}">
          <p14:sldIdLst>
            <p14:sldId id="338"/>
            <p14:sldId id="355"/>
            <p14:sldId id="379"/>
            <p14:sldId id="380"/>
            <p14:sldId id="381"/>
            <p14:sldId id="377"/>
            <p14:sldId id="382"/>
            <p14:sldId id="3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20" autoAdjust="0"/>
    <p:restoredTop sz="96897" autoAdjust="0"/>
  </p:normalViewPr>
  <p:slideViewPr>
    <p:cSldViewPr showGuides="1">
      <p:cViewPr varScale="1">
        <p:scale>
          <a:sx n="132" d="100"/>
          <a:sy n="132" d="100"/>
        </p:scale>
        <p:origin x="128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189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77789" y="6561136"/>
            <a:ext cx="666211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z="1000" smtClean="0">
                <a:solidFill>
                  <a:schemeClr val="bg1">
                    <a:lumMod val="50000"/>
                  </a:schemeClr>
                </a:solidFill>
              </a:rPr>
              <a:pPr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1371600"/>
            <a:ext cx="54864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PR173-02 ERCOT Flight Certification Website &amp; </a:t>
            </a:r>
          </a:p>
          <a:p>
            <a:r>
              <a:rPr lang="en-US" sz="2400" b="1" dirty="0" smtClean="0"/>
              <a:t>PR248-01 NPRR778 Modifications to Date Change and Cancellation Evaluation Window </a:t>
            </a:r>
          </a:p>
          <a:p>
            <a:r>
              <a:rPr lang="en-US" sz="2400" b="1" i="1" dirty="0" smtClean="0">
                <a:solidFill>
                  <a:schemeClr val="accent1"/>
                </a:solidFill>
              </a:rPr>
              <a:t>Retail Projects Update </a:t>
            </a:r>
            <a:r>
              <a:rPr lang="en-US" sz="2400" b="1" i="1" dirty="0" smtClean="0">
                <a:solidFill>
                  <a:schemeClr val="accent1"/>
                </a:solidFill>
              </a:rPr>
              <a:t>for Retail Market Subcommittee (RMS)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November 7,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7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r>
              <a:rPr lang="en-US" sz="2000" dirty="0" smtClean="0"/>
              <a:t>PR173-02 ERCOT Flight Certification Website</a:t>
            </a:r>
          </a:p>
          <a:p>
            <a:pPr lvl="1"/>
            <a:r>
              <a:rPr lang="en-US" sz="1600" dirty="0" smtClean="0"/>
              <a:t>Project Overview</a:t>
            </a:r>
          </a:p>
          <a:p>
            <a:pPr lvl="1"/>
            <a:r>
              <a:rPr lang="en-US" sz="1600" dirty="0" smtClean="0"/>
              <a:t>Benefits</a:t>
            </a:r>
          </a:p>
          <a:p>
            <a:pPr lvl="1"/>
            <a:r>
              <a:rPr lang="en-US" sz="1600" dirty="0" smtClean="0"/>
              <a:t>Tentative High Level Timeline</a:t>
            </a:r>
          </a:p>
          <a:p>
            <a:r>
              <a:rPr lang="en-US" sz="2000" dirty="0" smtClean="0"/>
              <a:t>PR248-01 NPRR778 Modifications to Date Change and Cancelation Evaluation Window</a:t>
            </a:r>
          </a:p>
          <a:p>
            <a:pPr lvl="1"/>
            <a:r>
              <a:rPr lang="en-US" sz="1600" dirty="0" smtClean="0"/>
              <a:t>Timeline</a:t>
            </a:r>
          </a:p>
          <a:p>
            <a:r>
              <a:rPr lang="en-US" sz="2000" dirty="0" smtClean="0"/>
              <a:t>Questions/Discussion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79863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sz="2400" dirty="0"/>
              <a:t>PR173-02 ERCOT Flight Certification </a:t>
            </a:r>
            <a:r>
              <a:rPr lang="en-US" sz="2400" dirty="0" smtClean="0"/>
              <a:t>Website: </a:t>
            </a:r>
            <a:r>
              <a:rPr lang="en-US" sz="2400" dirty="0"/>
              <a:t>Project </a:t>
            </a:r>
            <a:r>
              <a:rPr lang="en-US" sz="2400" dirty="0" smtClean="0"/>
              <a:t>Overview</a:t>
            </a:r>
            <a:endParaRPr lang="en-US" sz="24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endParaRPr lang="en-US" sz="2000" dirty="0" smtClean="0"/>
          </a:p>
          <a:p>
            <a:endParaRPr lang="en-US" sz="2000" b="1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1066800"/>
            <a:ext cx="7543800" cy="4953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Replace the external web interface </a:t>
            </a:r>
            <a:r>
              <a:rPr lang="en-US" sz="2000" dirty="0" smtClean="0"/>
              <a:t>utilized for </a:t>
            </a:r>
            <a:r>
              <a:rPr lang="en-US" sz="2000" dirty="0"/>
              <a:t>the purpose of </a:t>
            </a:r>
            <a:r>
              <a:rPr lang="en-US" sz="2000" dirty="0" smtClean="0"/>
              <a:t>executing Protocol mandated ERCOT certification of retail </a:t>
            </a:r>
            <a:r>
              <a:rPr lang="en-US" sz="2000" dirty="0"/>
              <a:t>market </a:t>
            </a:r>
            <a:r>
              <a:rPr lang="en-US" sz="2000" dirty="0" smtClean="0"/>
              <a:t>participants (ETOD). </a:t>
            </a:r>
          </a:p>
          <a:p>
            <a:endParaRPr lang="en-US" sz="1600" dirty="0" smtClean="0"/>
          </a:p>
          <a:p>
            <a:r>
              <a:rPr lang="en-US" sz="1600" dirty="0" smtClean="0"/>
              <a:t>Refresh the technology associated with the certification interface to incorporate current browser and security requirements</a:t>
            </a:r>
          </a:p>
          <a:p>
            <a:pPr lvl="1"/>
            <a:r>
              <a:rPr lang="en-US" sz="1200" dirty="0" smtClean="0"/>
              <a:t>Comply with ERCOT web access standards</a:t>
            </a:r>
          </a:p>
          <a:p>
            <a:pPr lvl="1"/>
            <a:r>
              <a:rPr lang="en-US" sz="1200" dirty="0" smtClean="0"/>
              <a:t>Enforce visibility and update permissions based on DUNs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 smtClean="0"/>
              <a:t>Increased visibility of defined steps required to complete ERCOT certification associated primarily with:</a:t>
            </a:r>
          </a:p>
          <a:p>
            <a:pPr lvl="1"/>
            <a:r>
              <a:rPr lang="en-US" sz="1200" dirty="0" smtClean="0"/>
              <a:t>New LSE entering the ERCOT Retail Market</a:t>
            </a:r>
          </a:p>
          <a:p>
            <a:pPr lvl="1"/>
            <a:r>
              <a:rPr lang="en-US" sz="1200" dirty="0" smtClean="0"/>
              <a:t>Existing LSE changing system parameters required to operate in the ERCOT retail market</a:t>
            </a:r>
          </a:p>
          <a:p>
            <a:pPr lvl="1"/>
            <a:endParaRPr lang="en-US" sz="1200" dirty="0" smtClean="0"/>
          </a:p>
          <a:p>
            <a:r>
              <a:rPr lang="en-US" sz="1600" dirty="0" smtClean="0"/>
              <a:t>Capture and make available auditable logs of registration and certification data associated with changes to MP and potential MP specifications</a:t>
            </a:r>
          </a:p>
          <a:p>
            <a:pPr lvl="1"/>
            <a:r>
              <a:rPr lang="en-US" sz="1200" dirty="0" smtClean="0"/>
              <a:t>Minimize the need for one-off mail, email, and phone calls</a:t>
            </a:r>
          </a:p>
          <a:p>
            <a:pPr lvl="1"/>
            <a:r>
              <a:rPr lang="en-US" sz="1200" dirty="0" smtClean="0"/>
              <a:t>Market Participant availability of ERCOT certification and connectivity specifications</a:t>
            </a:r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14960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PR173-02 ERCOT Flight Certification </a:t>
            </a:r>
            <a:r>
              <a:rPr lang="en-US" sz="2400" dirty="0" smtClean="0"/>
              <a:t>Website: </a:t>
            </a:r>
            <a:r>
              <a:rPr lang="en-US" sz="2400" dirty="0"/>
              <a:t>Benefits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219200"/>
            <a:ext cx="7543800" cy="40878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Certifying parties will no longer have to contact ERCOT to maintain user name and password access</a:t>
            </a:r>
          </a:p>
          <a:p>
            <a:endParaRPr lang="en-US" sz="1800" dirty="0" smtClean="0"/>
          </a:p>
          <a:p>
            <a:r>
              <a:rPr lang="en-US" sz="1800" dirty="0" smtClean="0"/>
              <a:t>Defined permissions will eliminate the possibility of subsequent updates overriding changes to shared files and spreadsheets</a:t>
            </a:r>
          </a:p>
          <a:p>
            <a:endParaRPr lang="en-US" sz="1800" dirty="0" smtClean="0"/>
          </a:p>
          <a:p>
            <a:r>
              <a:rPr lang="en-US" sz="1800" dirty="0" smtClean="0"/>
              <a:t>Capture of communications in a single, web based repository</a:t>
            </a:r>
          </a:p>
          <a:p>
            <a:endParaRPr lang="en-US" sz="1800" dirty="0"/>
          </a:p>
          <a:p>
            <a:r>
              <a:rPr lang="en-US" sz="1800" dirty="0" smtClean="0"/>
              <a:t>Access to Help features and ERCOT certification documentation</a:t>
            </a:r>
          </a:p>
          <a:p>
            <a:endParaRPr lang="en-US" sz="1800" dirty="0" smtClean="0"/>
          </a:p>
          <a:p>
            <a:r>
              <a:rPr lang="en-US" sz="1800" dirty="0" smtClean="0"/>
              <a:t>Notification capabilities to display and enforce approved timelines  </a:t>
            </a:r>
          </a:p>
          <a:p>
            <a:endParaRPr lang="en-US" sz="1800" dirty="0" smtClean="0"/>
          </a:p>
          <a:p>
            <a:r>
              <a:rPr lang="en-US" sz="1800" dirty="0" smtClean="0"/>
              <a:t>Dashboard and reporting functions available allowing parties to customize data to fit their needs</a:t>
            </a:r>
          </a:p>
        </p:txBody>
      </p:sp>
    </p:spTree>
    <p:extLst>
      <p:ext uri="{BB962C8B-B14F-4D97-AF65-F5344CB8AC3E}">
        <p14:creationId xmlns:p14="http://schemas.microsoft.com/office/powerpoint/2010/main" val="286462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PR173-02 ERCOT Flight Certification Website </a:t>
            </a:r>
            <a:r>
              <a:rPr lang="en-US" sz="2400" dirty="0" smtClean="0"/>
              <a:t>: Tentative Timeline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This project is expected to require an accompanying NPRR to address cyber-security (two factor authentication) requirements.  The implementation timeline will therefore be dependent on the timeline of the stakeholder process.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Contingent on successful completion of above:</a:t>
            </a:r>
          </a:p>
          <a:p>
            <a:r>
              <a:rPr lang="en-US" sz="1800" dirty="0" smtClean="0"/>
              <a:t>By final Flight of 2018: Retail Market Testing Environment availability of primary functionality for volunteers</a:t>
            </a:r>
          </a:p>
          <a:p>
            <a:pPr lvl="1"/>
            <a:r>
              <a:rPr lang="en-US" sz="1800" dirty="0" smtClean="0"/>
              <a:t>ERCOT intends to ‘shadow’ certify in the new application while tracking flight via existing ETOD site</a:t>
            </a:r>
          </a:p>
          <a:p>
            <a:pPr lvl="1"/>
            <a:r>
              <a:rPr lang="en-US" sz="1800" dirty="0" smtClean="0"/>
              <a:t>Implementation of some system features (i.e. ‘bells and whistles’) may not be implemented at this time</a:t>
            </a:r>
          </a:p>
          <a:p>
            <a:r>
              <a:rPr lang="en-US" sz="1800" dirty="0" smtClean="0"/>
              <a:t>ERCOT led hands-on-training of high level system design based on input from volunteers from previous Flight dry run</a:t>
            </a:r>
          </a:p>
          <a:p>
            <a:r>
              <a:rPr lang="en-US" sz="1800" dirty="0" smtClean="0"/>
              <a:t>By initial Flight of 2019: Targeted execution of ERCOT Certification in the replacement application</a:t>
            </a:r>
            <a:endParaRPr lang="en-US" sz="1800" dirty="0"/>
          </a:p>
          <a:p>
            <a:pPr lvl="1"/>
            <a:endParaRPr lang="en-US" sz="1800" dirty="0" smtClean="0"/>
          </a:p>
          <a:p>
            <a:pPr lvl="2"/>
            <a:endParaRPr lang="en-US" sz="1800" dirty="0"/>
          </a:p>
          <a:p>
            <a:pPr marL="914400" lvl="2" indent="0">
              <a:buNone/>
            </a:pPr>
            <a:endParaRPr lang="en-US" sz="1800" dirty="0" smtClean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37733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PR173-02 ERCOT Flight Certification </a:t>
            </a:r>
            <a:r>
              <a:rPr lang="en-US" sz="2400" dirty="0" smtClean="0"/>
              <a:t>Website:  </a:t>
            </a:r>
            <a:r>
              <a:rPr lang="en-US" sz="2400" dirty="0"/>
              <a:t>Market </a:t>
            </a:r>
            <a:r>
              <a:rPr lang="en-US" sz="2400" dirty="0" smtClean="0"/>
              <a:t>Communications</a:t>
            </a:r>
            <a:endParaRPr lang="en-US" sz="24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4087856"/>
          </a:xfrm>
        </p:spPr>
        <p:txBody>
          <a:bodyPr/>
          <a:lstStyle/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ERCOT Project Management will provide regular updates on project timing and status to RMS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Members of the project team will be available to provide details on business level milestones in appropriate market participant forums as they become available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172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NPRR778: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5105400"/>
          </a:xfrm>
        </p:spPr>
        <p:txBody>
          <a:bodyPr/>
          <a:lstStyle/>
          <a:p>
            <a:r>
              <a:rPr lang="en-US" sz="1800" dirty="0" smtClean="0"/>
              <a:t>NPRR778 changes were made available in Retail Market Test Environment (RMTE) in October 2017.</a:t>
            </a:r>
          </a:p>
          <a:p>
            <a:r>
              <a:rPr lang="en-US" sz="1800" dirty="0" smtClean="0"/>
              <a:t>NPRR778 30 Day Market Notice will be released later this week.</a:t>
            </a:r>
          </a:p>
          <a:p>
            <a:r>
              <a:rPr lang="en-US" sz="1800" dirty="0" smtClean="0"/>
              <a:t>NPRR778 changes will be available Monday, 12/11/2017 (2017 Weekend Retail 6 Release).</a:t>
            </a:r>
            <a:endParaRPr lang="en-US" sz="1800" dirty="0"/>
          </a:p>
          <a:p>
            <a:pPr lvl="1"/>
            <a:endParaRPr lang="en-US" sz="1800" dirty="0" smtClean="0"/>
          </a:p>
          <a:p>
            <a:pPr lvl="2"/>
            <a:endParaRPr lang="en-US" sz="1800" dirty="0"/>
          </a:p>
          <a:p>
            <a:pPr marL="914400" lvl="2" indent="0">
              <a:buNone/>
            </a:pPr>
            <a:endParaRPr lang="en-US" sz="1800" dirty="0" smtClean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86628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3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db64cb27-6b28-4b9c-8349-fb9d75ca0197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194FA55AD69F43A15E5B254CCD8091" ma:contentTypeVersion="0" ma:contentTypeDescription="Create a new document." ma:contentTypeScope="" ma:versionID="95315520010c2ceaf02981cbd784da1e">
  <xsd:schema xmlns:xsd="http://www.w3.org/2001/XMLSchema" xmlns:xs="http://www.w3.org/2001/XMLSchema" xmlns:p="http://schemas.microsoft.com/office/2006/metadata/properties" xmlns:ns2="db64cb27-6b28-4b9c-8349-fb9d75ca0197" targetNamespace="http://schemas.microsoft.com/office/2006/metadata/properties" ma:root="true" ma:fieldsID="b2f8406de87a5eaf44622ee0612966ff" ns2:_="">
    <xsd:import namespace="db64cb27-6b28-4b9c-8349-fb9d75ca0197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64cb27-6b28-4b9c-8349-fb9d75ca0197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format="Dropdown" ma:internalName="Information_x0020_Classification" ma:readOnly="false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purl.org/dc/terms/"/>
    <ds:schemaRef ds:uri="http://purl.org/dc/dcmitype/"/>
    <ds:schemaRef ds:uri="http://www.w3.org/XML/1998/namespace"/>
    <ds:schemaRef ds:uri="http://schemas.openxmlformats.org/package/2006/metadata/core-properties"/>
    <ds:schemaRef ds:uri="db64cb27-6b28-4b9c-8349-fb9d75ca0197"/>
    <ds:schemaRef ds:uri="http://purl.org/dc/elements/1.1/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4F0A331-CD43-4383-AA1D-4BF71E1A8B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64cb27-6b28-4b9c-8349-fb9d75ca01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34551</TotalTime>
  <Words>498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PowerPoint Presentation</vt:lpstr>
      <vt:lpstr>Agenda</vt:lpstr>
      <vt:lpstr>PR173-02 ERCOT Flight Certification Website: Project Overview</vt:lpstr>
      <vt:lpstr>PR173-02 ERCOT Flight Certification Website: Benefits</vt:lpstr>
      <vt:lpstr>PR173-02 ERCOT Flight Certification Website : Tentative Timeline</vt:lpstr>
      <vt:lpstr>PR173-02 ERCOT Flight Certification Website:  Market Communications</vt:lpstr>
      <vt:lpstr>NPRR778: Timeline</vt:lpstr>
      <vt:lpstr>Questions/Discussion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Shimp, Tedd</cp:lastModifiedBy>
  <cp:revision>482</cp:revision>
  <cp:lastPrinted>2017-06-12T16:23:29Z</cp:lastPrinted>
  <dcterms:created xsi:type="dcterms:W3CDTF">2016-01-21T15:20:31Z</dcterms:created>
  <dcterms:modified xsi:type="dcterms:W3CDTF">2017-11-06T22:59:59Z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0x01010044194FA55AD69F43A15E5B254CCD8091</vt:lpwstr>
  </property>
</Properties>
</file>