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0"/>
  </p:notesMasterIdLst>
  <p:sldIdLst>
    <p:sldId id="260" r:id="rId4"/>
    <p:sldId id="287" r:id="rId5"/>
    <p:sldId id="291" r:id="rId6"/>
    <p:sldId id="290" r:id="rId7"/>
    <p:sldId id="288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87"/>
            <p14:sldId id="291"/>
            <p14:sldId id="290"/>
            <p14:sldId id="288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683" autoAdjust="0"/>
  </p:normalViewPr>
  <p:slideViewPr>
    <p:cSldViewPr snapToGrid="0">
      <p:cViewPr>
        <p:scale>
          <a:sx n="105" d="100"/>
          <a:sy n="105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NPRRs  &amp; BUSIDRRQ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447740"/>
          </a:xfrm>
        </p:spPr>
        <p:txBody>
          <a:bodyPr/>
          <a:lstStyle/>
          <a:p>
            <a:pPr lvl="2">
              <a:lnSpc>
                <a:spcPct val="150000"/>
              </a:lnSpc>
            </a:pPr>
            <a:r>
              <a:rPr lang="en-US" sz="1400" dirty="0" smtClean="0"/>
              <a:t>NPRR 807: Day-Ahead market Price Correction</a:t>
            </a:r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Tabled at CSWG due to ongoing conversation at </a:t>
            </a:r>
            <a:r>
              <a:rPr lang="en-US" sz="1400" dirty="0" smtClean="0"/>
              <a:t>WMG</a:t>
            </a:r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Several MP’s have expressed they will be making comments.</a:t>
            </a:r>
            <a:endParaRPr lang="en-US" sz="1400" dirty="0" smtClean="0"/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BUSIDRRQ</a:t>
            </a:r>
            <a:r>
              <a:rPr lang="en-US" sz="1400" dirty="0" smtClean="0"/>
              <a:t>:</a:t>
            </a:r>
            <a:endParaRPr lang="en-US" sz="1400" dirty="0"/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Estimated in Initial 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Largest Loads don’t have actual load for Initial Settlement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Effects to UFE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Credit </a:t>
            </a:r>
            <a:r>
              <a:rPr lang="en-US" sz="1400" dirty="0" smtClean="0"/>
              <a:t>Impacts	</a:t>
            </a:r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Solutions are difficult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TDSP’s 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System Changes,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Profile Change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Tariff Issues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Looking for direction from TAC</a:t>
            </a:r>
          </a:p>
          <a:p>
            <a:pPr marL="1828800" lvl="4" indent="0">
              <a:lnSpc>
                <a:spcPct val="200000"/>
              </a:lnSpc>
              <a:buNone/>
            </a:pPr>
            <a:endParaRPr lang="en-US" sz="1400" dirty="0"/>
          </a:p>
          <a:p>
            <a:pPr marL="1371600" lvl="3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371600" lvl="3" indent="0">
              <a:buNone/>
            </a:pPr>
            <a:endParaRPr lang="en-US" sz="1200" dirty="0" smtClean="0"/>
          </a:p>
          <a:p>
            <a:pPr lvl="3"/>
            <a:endParaRPr lang="en-US" sz="1200" dirty="0"/>
          </a:p>
          <a:p>
            <a:pPr marL="1371600" lvl="3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Oct 1</a:t>
            </a:r>
            <a:r>
              <a:rPr lang="en-US" baseline="30000" dirty="0" smtClean="0"/>
              <a:t>st</a:t>
            </a:r>
            <a:r>
              <a:rPr lang="en-US" dirty="0" smtClean="0"/>
              <a:t> RENA and Net Allocation to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447740"/>
          </a:xfrm>
        </p:spPr>
        <p:txBody>
          <a:bodyPr/>
          <a:lstStyle/>
          <a:p>
            <a:pPr lvl="2">
              <a:lnSpc>
                <a:spcPct val="150000"/>
              </a:lnSpc>
            </a:pPr>
            <a:r>
              <a:rPr lang="en-US" sz="1400" dirty="0" smtClean="0"/>
              <a:t>Oct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Hig</a:t>
            </a:r>
            <a:r>
              <a:rPr lang="en-US" sz="1400" dirty="0" smtClean="0"/>
              <a:t>h RENA Charge</a:t>
            </a:r>
            <a:endParaRPr lang="en-US" sz="1400" dirty="0" smtClean="0"/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Pun Issues 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NPRR 831 Inclusion of Private Use Networks in Load Zone Price Calculations </a:t>
            </a:r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System Implementation 10/31 – 11/2.</a:t>
            </a:r>
            <a:endParaRPr lang="en-US" sz="1400" dirty="0" smtClean="0"/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Net Allocation to Load</a:t>
            </a:r>
            <a:endParaRPr lang="en-US" sz="1000" dirty="0"/>
          </a:p>
          <a:p>
            <a:pPr lvl="3">
              <a:lnSpc>
                <a:spcPct val="150000"/>
              </a:lnSpc>
            </a:pPr>
            <a:r>
              <a:rPr lang="en-US" sz="1400" dirty="0" smtClean="0"/>
              <a:t>Create a more accurate statement of CARD</a:t>
            </a:r>
            <a:endParaRPr lang="en-US" sz="1400" dirty="0"/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Settlement Stability Report would calculate all charges except CARD</a:t>
            </a:r>
            <a:endParaRPr lang="en-US" sz="1400" dirty="0"/>
          </a:p>
          <a:p>
            <a:pPr lvl="4">
              <a:lnSpc>
                <a:spcPct val="150000"/>
              </a:lnSpc>
            </a:pPr>
            <a:r>
              <a:rPr lang="en-US" sz="1400" dirty="0" smtClean="0"/>
              <a:t>CARD would be reflected by ZONE</a:t>
            </a:r>
          </a:p>
          <a:p>
            <a:pPr lvl="5">
              <a:lnSpc>
                <a:spcPct val="150000"/>
              </a:lnSpc>
            </a:pPr>
            <a:r>
              <a:rPr lang="en-US" sz="1400" dirty="0" smtClean="0"/>
              <a:t>Better Reflected for Competitive Retailer</a:t>
            </a:r>
          </a:p>
          <a:p>
            <a:pPr marL="2286000" lvl="5" indent="0">
              <a:lnSpc>
                <a:spcPct val="150000"/>
              </a:lnSpc>
              <a:buNone/>
            </a:pPr>
            <a:endParaRPr lang="en-US" sz="1400" dirty="0"/>
          </a:p>
          <a:p>
            <a:pPr marL="1828800" lvl="4" indent="0">
              <a:lnSpc>
                <a:spcPct val="200000"/>
              </a:lnSpc>
              <a:buNone/>
            </a:pPr>
            <a:endParaRPr lang="en-US" sz="1400" dirty="0"/>
          </a:p>
          <a:p>
            <a:pPr marL="1371600" lvl="3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371600" lvl="3" indent="0">
              <a:buNone/>
            </a:pPr>
            <a:endParaRPr lang="en-US" sz="1200" dirty="0" smtClean="0"/>
          </a:p>
          <a:p>
            <a:pPr lvl="3"/>
            <a:endParaRPr lang="en-US" sz="1200" dirty="0"/>
          </a:p>
          <a:p>
            <a:pPr marL="1371600" lvl="3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0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NODAL Settlement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pPr lvl="1"/>
            <a:r>
              <a:rPr lang="en-US" sz="2200" dirty="0" smtClean="0"/>
              <a:t>Review, Edit and Add charges to Settlement Handbook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marL="914400" lvl="2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2200" dirty="0" smtClean="0"/>
          </a:p>
          <a:p>
            <a:pPr lvl="2"/>
            <a:endParaRPr lang="en-US" sz="18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803031"/>
              </p:ext>
            </p:extLst>
          </p:nvPr>
        </p:nvGraphicFramePr>
        <p:xfrm>
          <a:off x="1068309" y="1385181"/>
          <a:ext cx="8664164" cy="4834918"/>
        </p:xfrm>
        <a:graphic>
          <a:graphicData uri="http://schemas.openxmlformats.org/drawingml/2006/table">
            <a:tbl>
              <a:tblPr/>
              <a:tblGrid>
                <a:gridCol w="8664164"/>
              </a:tblGrid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ERSPAMTQSETOT EMERGENCY RESPONSE SERVICES 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LAASIRNAMT Ancillary Imbalance Revenue Neutrality Allocation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LAEILAMT LOAD ALLOCATED EMERGENCY INTERRUPTIBLE LOAD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LAERSAMT LOAD ALLOCATED EMERGENCY RESPONSE SERVICE CHARGE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LAMBLTAMT Presidio Exception Block Load Transfer Charge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RTASIAMT ANCILLARY SERVICE IMBALANCE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RTMISCAMT Real Time Miscellaneous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RTOBLLOAMT RT OBLIGATION WITH LINKS TO AN OPTION AMOUNT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RTRUCRSVAMT REAL TIME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DACRRSRTAMT DAY-AHEAD CRR SHORT RATIO REAL-TIME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NDRTFGRAMT NO DAM Real-Time FGR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RTRDASIAMT Real-Time Reliability Deployment ANCILLARY SERVICE IMBALANCE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RTRDRUCRSVAMT Real-Time Reliability Deployment RUC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LARDASIRNAMT Load Allocated Reliability Deployment Ancillary Imbalance Revenue Neutrality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LAHDLOEAMT RT High Dispatch Limit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Override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HDLOEAMT  RT High Dispatch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 Override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0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for Infeasible Ancillary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Service Capacity Due to Transmission Constraints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0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Adjustments to Cost Allocations for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Ancillary Services Procurement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7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70040"/>
              </p:ext>
            </p:extLst>
          </p:nvPr>
        </p:nvGraphicFramePr>
        <p:xfrm>
          <a:off x="760491" y="1003624"/>
          <a:ext cx="10605665" cy="4586471"/>
        </p:xfrm>
        <a:graphic>
          <a:graphicData uri="http://schemas.openxmlformats.org/drawingml/2006/table">
            <a:tbl>
              <a:tblPr/>
              <a:tblGrid>
                <a:gridCol w="10605665"/>
              </a:tblGrid>
              <a:tr h="4221158">
                <a:tc>
                  <a:txBody>
                    <a:bodyPr/>
                    <a:lstStyle/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CSWG Meetings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err="1" smtClean="0">
                          <a:latin typeface="Calibri" panose="020F0502020204030204" pitchFamily="34" charset="0"/>
                        </a:rPr>
                        <a:t>Webex</a:t>
                      </a: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 Only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Looking to move from Monday in 2018</a:t>
                      </a:r>
                    </a:p>
                    <a:p>
                      <a:pPr marL="457200" lvl="1" indent="0" algn="l">
                        <a:buFont typeface="Arial" pitchFamily="34" charset="0"/>
                        <a:buNone/>
                      </a:pPr>
                      <a:endParaRPr lang="en-US" sz="2800" baseline="0" dirty="0" smtClean="0">
                        <a:latin typeface="Calibri" panose="020F0502020204030204" pitchFamily="34" charset="0"/>
                      </a:endParaRP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Next Meeting </a:t>
                      </a: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December 4</a:t>
                      </a:r>
                      <a:r>
                        <a:rPr lang="en-US" sz="28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2800" baseline="0" dirty="0" smtClean="0">
                        <a:latin typeface="Calibri" panose="020F0502020204030204" pitchFamily="34" charset="0"/>
                      </a:endParaRPr>
                    </a:p>
                    <a:p>
                      <a:pPr marL="914400" lvl="1" indent="-457200" algn="l">
                        <a:buFont typeface="Arial" pitchFamily="34" charset="0"/>
                        <a:buChar char="•"/>
                      </a:pPr>
                      <a:r>
                        <a:rPr lang="en-US" sz="2800" baseline="0" dirty="0" err="1" smtClean="0">
                          <a:latin typeface="Calibri" panose="020F0502020204030204" pitchFamily="34" charset="0"/>
                        </a:rPr>
                        <a:t>Webex</a:t>
                      </a:r>
                      <a:r>
                        <a:rPr lang="en-US" sz="2800" baseline="0" dirty="0" smtClean="0">
                          <a:latin typeface="Calibri" panose="020F0502020204030204" pitchFamily="34" charset="0"/>
                        </a:rPr>
                        <a:t> only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en-US" sz="280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8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6966</TotalTime>
  <Words>294</Words>
  <Application>Microsoft Office PowerPoint</Application>
  <PresentationFormat>Custom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1_Custom Design</vt:lpstr>
      <vt:lpstr>1_Office Theme</vt:lpstr>
      <vt:lpstr>PowerPoint Presentation</vt:lpstr>
      <vt:lpstr>NPRRs  &amp; BUSIDRRQ Profile</vt:lpstr>
      <vt:lpstr>Oct 1st RENA and Net Allocation to Load</vt:lpstr>
      <vt:lpstr>NODAL Settlement Handbook</vt:lpstr>
      <vt:lpstr>Next CSWG Meeting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Lookadoo, Heddie</cp:lastModifiedBy>
  <cp:revision>186</cp:revision>
  <cp:lastPrinted>2016-07-25T13:59:58Z</cp:lastPrinted>
  <dcterms:created xsi:type="dcterms:W3CDTF">2016-07-13T16:53:36Z</dcterms:created>
  <dcterms:modified xsi:type="dcterms:W3CDTF">2017-11-06T14:17:41Z</dcterms:modified>
</cp:coreProperties>
</file>