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7" r:id="rId7"/>
    <p:sldId id="277" r:id="rId8"/>
    <p:sldId id="278" r:id="rId9"/>
    <p:sldId id="291"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29" d="100"/>
          <a:sy n="129" d="100"/>
        </p:scale>
        <p:origin x="360"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10/5/2017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10/5/2017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65692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353516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85088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Southern Cross Transmission Directives</a:t>
            </a:r>
          </a:p>
          <a:p>
            <a:r>
              <a:rPr lang="en-US" sz="2000" b="1" dirty="0" smtClean="0"/>
              <a:t>Ancillary Service Related</a:t>
            </a:r>
          </a:p>
          <a:p>
            <a:endParaRPr lang="en-US" dirty="0" smtClean="0">
              <a:solidFill>
                <a:schemeClr val="tx2"/>
              </a:solidFill>
            </a:endParaRPr>
          </a:p>
          <a:p>
            <a:r>
              <a:rPr lang="en-US" dirty="0" smtClean="0"/>
              <a:t>October 2017 PDCWG/OWG</a:t>
            </a:r>
          </a:p>
          <a:p>
            <a:r>
              <a:rPr lang="en-US" dirty="0" smtClean="0"/>
              <a:t>ERCOT Staff</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485386704"/>
              </p:ext>
            </p:extLst>
          </p:nvPr>
        </p:nvGraphicFramePr>
        <p:xfrm>
          <a:off x="304800" y="1371600"/>
          <a:ext cx="8534400" cy="2721606"/>
        </p:xfrm>
        <a:graphic>
          <a:graphicData uri="http://schemas.openxmlformats.org/drawingml/2006/table">
            <a:tbl>
              <a:tblPr firstRow="1" bandRow="1">
                <a:tableStyleId>{5C22544A-7EE6-4342-B048-85BDC9FD1C3A}</a:tableStyleId>
              </a:tblPr>
              <a:tblGrid>
                <a:gridCol w="3086100"/>
                <a:gridCol w="3581400"/>
                <a:gridCol w="1866900"/>
              </a:tblGrid>
              <a:tr h="325184">
                <a:tc>
                  <a:txBody>
                    <a:bodyPr/>
                    <a:lstStyle/>
                    <a:p>
                      <a:pPr algn="ctr"/>
                      <a:r>
                        <a:rPr lang="en-US" sz="1600" cap="small" dirty="0" smtClean="0"/>
                        <a:t>Directives</a:t>
                      </a:r>
                      <a:endParaRPr lang="en-US" sz="1600" cap="small" dirty="0"/>
                    </a:p>
                  </a:txBody>
                  <a:tcPr/>
                </a:tc>
                <a:tc>
                  <a:txBody>
                    <a:bodyPr/>
                    <a:lstStyle/>
                    <a:p>
                      <a:pPr algn="ctr"/>
                      <a:r>
                        <a:rPr lang="en-US" sz="1600" cap="small" dirty="0" smtClean="0"/>
                        <a:t>Area</a:t>
                      </a:r>
                      <a:endParaRPr lang="en-US" sz="1600" cap="small" dirty="0"/>
                    </a:p>
                  </a:txBody>
                  <a:tcPr/>
                </a:tc>
                <a:tc>
                  <a:txBody>
                    <a:bodyPr/>
                    <a:lstStyle/>
                    <a:p>
                      <a:pPr algn="ctr"/>
                      <a:r>
                        <a:rPr lang="en-US" sz="1600" cap="small" dirty="0" smtClean="0"/>
                        <a:t>Working</a:t>
                      </a:r>
                      <a:r>
                        <a:rPr lang="en-US" sz="1600" cap="small" baseline="0" dirty="0" smtClean="0"/>
                        <a:t> Group</a:t>
                      </a:r>
                      <a:endParaRPr lang="en-US" sz="1600" cap="small" dirty="0"/>
                    </a:p>
                  </a:txBody>
                  <a:tcPr/>
                </a:tc>
              </a:tr>
              <a:tr h="334186">
                <a:tc rowSpan="2">
                  <a:txBody>
                    <a:bodyPr/>
                    <a:lstStyle/>
                    <a:p>
                      <a:r>
                        <a:rPr lang="en-US" sz="1100" dirty="0" smtClean="0"/>
                        <a:t>Directive #8 -</a:t>
                      </a:r>
                      <a:r>
                        <a:rPr lang="en-US" sz="1100" baseline="0" dirty="0" smtClean="0"/>
                        <a:t> Frequency and Voltage support</a:t>
                      </a:r>
                      <a:endParaRPr lang="en-US"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Primary frequency response study</a:t>
                      </a:r>
                      <a:endParaRPr lang="en-US" sz="1100" dirty="0"/>
                    </a:p>
                  </a:txBody>
                  <a:tcPr anchor="ctr"/>
                </a:tc>
                <a:tc>
                  <a:txBody>
                    <a:bodyPr/>
                    <a:lstStyle/>
                    <a:p>
                      <a:pPr algn="ctr"/>
                      <a:r>
                        <a:rPr lang="en-US" sz="1100" dirty="0" smtClean="0"/>
                        <a:t>PDCWG (ROS)</a:t>
                      </a:r>
                      <a:endParaRPr lang="en-US" sz="1100" dirty="0"/>
                    </a:p>
                  </a:txBody>
                  <a:tcPr anchor="ctr"/>
                </a:tc>
              </a:tr>
              <a:tr h="413871">
                <a:tc vMerge="1">
                  <a:txBody>
                    <a:bodyPr/>
                    <a:lstStyle/>
                    <a:p>
                      <a:endParaRPr lang="en-US" sz="1100" dirty="0"/>
                    </a:p>
                  </a:txBody>
                  <a:tcPr>
                    <a:solidFill>
                      <a:srgbClr val="E7F2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Study voltage support requirements</a:t>
                      </a:r>
                      <a:endParaRPr lang="en-US" sz="1100" dirty="0"/>
                    </a:p>
                  </a:txBody>
                  <a:tcPr anchor="ctr">
                    <a:solidFill>
                      <a:srgbClr val="E7F2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RPG at the conclusion of Directive #5 (Other)</a:t>
                      </a:r>
                      <a:endParaRPr lang="en-US" sz="1100" dirty="0"/>
                    </a:p>
                  </a:txBody>
                  <a:tcPr anchor="ctr">
                    <a:solidFill>
                      <a:srgbClr val="E7F2F5"/>
                    </a:solidFill>
                  </a:tcPr>
                </a:tc>
              </a:tr>
              <a:tr h="789527">
                <a:tc rowSpan="3">
                  <a:txBody>
                    <a:bodyPr/>
                    <a:lstStyle/>
                    <a:p>
                      <a:r>
                        <a:rPr lang="en-US" sz="1100" dirty="0" smtClean="0"/>
                        <a:t>Directive #9 -</a:t>
                      </a:r>
                      <a:r>
                        <a:rPr lang="en-US" sz="1100" baseline="0" dirty="0" smtClean="0"/>
                        <a:t> Ancillary Services</a:t>
                      </a:r>
                      <a:endParaRPr lang="en-US" sz="1100" dirty="0"/>
                    </a:p>
                  </a:txBody>
                  <a:tcPr anchor="ctr">
                    <a:solidFill>
                      <a:srgbClr val="CBE3EB"/>
                    </a:solidFill>
                  </a:tcPr>
                </a:tc>
                <a:tc>
                  <a:txBody>
                    <a:bodyPr/>
                    <a:lstStyle/>
                    <a:p>
                      <a:pPr>
                        <a:buFont typeface="+mj-lt"/>
                        <a:buNone/>
                      </a:pPr>
                      <a:r>
                        <a:rPr lang="en-US" sz="1100" dirty="0" smtClean="0">
                          <a:solidFill>
                            <a:schemeClr val="tx1"/>
                          </a:solidFill>
                        </a:rPr>
                        <a:t>Issues related to MSSC and margin between min RRS procurement, Contingency Reserve requirements Issues related to study of frequency overshoot and LRs UFR setting to DWG </a:t>
                      </a:r>
                      <a:endParaRPr lang="en-US" sz="1100" dirty="0"/>
                    </a:p>
                  </a:txBody>
                  <a:tcPr anchor="ctr">
                    <a:solidFill>
                      <a:srgbClr val="CBE3EB"/>
                    </a:solidFill>
                  </a:tcPr>
                </a:tc>
                <a:tc>
                  <a:txBody>
                    <a:bodyPr/>
                    <a:lstStyle/>
                    <a:p>
                      <a:pPr algn="ctr"/>
                      <a:r>
                        <a:rPr lang="en-US" sz="1100" dirty="0" smtClean="0"/>
                        <a:t>OWG (ROS)</a:t>
                      </a:r>
                      <a:endParaRPr lang="en-US" sz="1100" dirty="0"/>
                    </a:p>
                  </a:txBody>
                  <a:tcPr anchor="ctr">
                    <a:solidFill>
                      <a:srgbClr val="CBE3EB"/>
                    </a:solidFill>
                  </a:tcPr>
                </a:tc>
              </a:tr>
              <a:tr h="251279">
                <a:tc vMerge="1">
                  <a:txBody>
                    <a:bodyPr/>
                    <a:lstStyle/>
                    <a:p>
                      <a:endParaRPr lang="en-US" sz="1100" dirty="0"/>
                    </a:p>
                  </a:txBody>
                  <a:tcPr>
                    <a:solidFill>
                      <a:srgbClr val="CBE3EB"/>
                    </a:solidFill>
                  </a:tcPr>
                </a:tc>
                <a:tc>
                  <a:txBody>
                    <a:bodyPr/>
                    <a:lstStyle/>
                    <a:p>
                      <a:r>
                        <a:rPr lang="en-US" sz="1100" dirty="0" smtClean="0">
                          <a:solidFill>
                            <a:schemeClr val="tx1"/>
                          </a:solidFill>
                        </a:rPr>
                        <a:t>Issues related to NSRS and Regulation Service </a:t>
                      </a:r>
                      <a:endParaRPr lang="en-US" sz="1100" dirty="0"/>
                    </a:p>
                  </a:txBody>
                  <a:tcPr anchor="ctr">
                    <a:solidFill>
                      <a:srgbClr val="CBE3EB"/>
                    </a:solidFill>
                  </a:tcPr>
                </a:tc>
                <a:tc>
                  <a:txBody>
                    <a:bodyPr/>
                    <a:lstStyle/>
                    <a:p>
                      <a:pPr algn="ctr"/>
                      <a:r>
                        <a:rPr lang="en-US" sz="1100" dirty="0" smtClean="0"/>
                        <a:t>PDCWG (ROS)</a:t>
                      </a:r>
                      <a:endParaRPr lang="en-US" sz="1100" dirty="0"/>
                    </a:p>
                  </a:txBody>
                  <a:tcPr anchor="ctr">
                    <a:solidFill>
                      <a:srgbClr val="CBE3EB"/>
                    </a:solidFill>
                  </a:tcPr>
                </a:tc>
              </a:tr>
              <a:tr h="576813">
                <a:tc vMerge="1">
                  <a:txBody>
                    <a:bodyPr/>
                    <a:lstStyle/>
                    <a:p>
                      <a:endParaRPr lang="en-US" sz="1100" dirty="0"/>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Issues related to study of frequency overshoot and LRs UFR setting</a:t>
                      </a:r>
                    </a:p>
                  </a:txBody>
                  <a:tcPr anchor="ctr">
                    <a:solidFill>
                      <a:srgbClr val="CBE3EB"/>
                    </a:solidFill>
                  </a:tcPr>
                </a:tc>
                <a:tc>
                  <a:txBody>
                    <a:bodyPr/>
                    <a:lstStyle/>
                    <a:p>
                      <a:pPr algn="ctr"/>
                      <a:r>
                        <a:rPr lang="en-US" sz="1100" dirty="0" smtClean="0"/>
                        <a:t>DWG (ROS)</a:t>
                      </a:r>
                      <a:endParaRPr lang="en-US" sz="1100" dirty="0"/>
                    </a:p>
                  </a:txBody>
                  <a:tcPr anchor="ctr">
                    <a:solidFill>
                      <a:srgbClr val="CBE3EB"/>
                    </a:solidFill>
                  </a:tcPr>
                </a:tc>
              </a:tr>
            </a:tbl>
          </a:graphicData>
        </a:graphic>
      </p:graphicFrame>
    </p:spTree>
    <p:extLst>
      <p:ext uri="{BB962C8B-B14F-4D97-AF65-F5344CB8AC3E}">
        <p14:creationId xmlns:p14="http://schemas.microsoft.com/office/powerpoint/2010/main" val="165450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329184" y="2505456"/>
            <a:ext cx="8450982" cy="19141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solidFill>
                  <a:schemeClr val="accent1"/>
                </a:solidFill>
              </a:rPr>
              <a:t>Issues &amp; Corresponding Studies:</a:t>
            </a:r>
          </a:p>
          <a:p>
            <a:pPr marL="0" indent="0">
              <a:buNone/>
            </a:pPr>
            <a:r>
              <a:rPr lang="en-US" sz="1600" dirty="0" smtClean="0">
                <a:solidFill>
                  <a:schemeClr val="tx1"/>
                </a:solidFill>
              </a:rPr>
              <a:t>Primary frequency response study </a:t>
            </a:r>
            <a:r>
              <a:rPr lang="en-US" sz="1600" dirty="0" smtClean="0">
                <a:solidFill>
                  <a:schemeClr val="accent6">
                    <a:lumMod val="60000"/>
                    <a:lumOff val="40000"/>
                  </a:schemeClr>
                </a:solidFill>
              </a:rPr>
              <a:t>PDCWG</a:t>
            </a:r>
            <a:endParaRPr lang="en-US" sz="1600" dirty="0">
              <a:solidFill>
                <a:schemeClr val="tx1"/>
              </a:solidFill>
            </a:endParaRPr>
          </a:p>
          <a:p>
            <a:pPr lvl="1" algn="just">
              <a:buFont typeface="+mj-lt"/>
              <a:buAutoNum type="arabicPeriod"/>
            </a:pPr>
            <a:r>
              <a:rPr lang="en-US" sz="1400" i="1" dirty="0" smtClean="0">
                <a:solidFill>
                  <a:schemeClr val="accent4"/>
                </a:solidFill>
              </a:rPr>
              <a:t>Review existing PFR &amp; Voltage Support requirements for DC Ties</a:t>
            </a:r>
            <a:endParaRPr lang="en-US" sz="1400" i="1" dirty="0" smtClean="0">
              <a:solidFill>
                <a:schemeClr val="accent4"/>
              </a:solidFill>
            </a:endParaRPr>
          </a:p>
          <a:p>
            <a:pPr lvl="1" algn="just">
              <a:buFont typeface="+mj-lt"/>
              <a:buAutoNum type="arabicPeriod"/>
            </a:pPr>
            <a:r>
              <a:rPr lang="en-US" sz="1400" i="1" dirty="0" smtClean="0">
                <a:solidFill>
                  <a:schemeClr val="accent4"/>
                </a:solidFill>
              </a:rPr>
              <a:t>Examine </a:t>
            </a:r>
            <a:r>
              <a:rPr lang="en-US" sz="1400" i="1" dirty="0" smtClean="0">
                <a:solidFill>
                  <a:schemeClr val="accent4"/>
                </a:solidFill>
              </a:rPr>
              <a:t>the benefits &amp; feasibility of a DC-Tie to have a Governor-like response.</a:t>
            </a:r>
          </a:p>
          <a:p>
            <a:pPr lvl="1" algn="just">
              <a:buFont typeface="+mj-lt"/>
              <a:buAutoNum type="arabicPeriod"/>
            </a:pPr>
            <a:r>
              <a:rPr lang="en-US" sz="1400" i="1" dirty="0" smtClean="0">
                <a:solidFill>
                  <a:schemeClr val="accent4"/>
                </a:solidFill>
              </a:rPr>
              <a:t>Examine if requirements should be put in place to require DC-Tie to temporarily suspend ramping when system frequency deviation is larger than a certain threshold.</a:t>
            </a:r>
          </a:p>
          <a:p>
            <a:pPr>
              <a:buFont typeface="+mj-lt"/>
              <a:buAutoNum type="arabicPeriod"/>
            </a:pPr>
            <a:endParaRPr lang="en-US" sz="1600" dirty="0" smtClean="0">
              <a:solidFill>
                <a:schemeClr val="tx1"/>
              </a:solidFill>
            </a:endParaRPr>
          </a:p>
          <a:p>
            <a:pPr>
              <a:buFont typeface="+mj-lt"/>
              <a:buAutoNum type="arabicPeriod"/>
            </a:pPr>
            <a:endParaRPr lang="en-US" sz="1600" dirty="0" smtClean="0">
              <a:solidFill>
                <a:schemeClr val="tx1"/>
              </a:solidFill>
            </a:endParaRPr>
          </a:p>
          <a:p>
            <a:pPr>
              <a:buFont typeface="+mj-lt"/>
              <a:buAutoNum type="arabicPeriod"/>
            </a:pPr>
            <a:endParaRPr lang="en-US" sz="1600" dirty="0">
              <a:solidFill>
                <a:schemeClr val="tx1"/>
              </a:solidFill>
            </a:endParaRPr>
          </a:p>
          <a:p>
            <a:pPr>
              <a:buFont typeface="+mj-lt"/>
              <a:buAutoNum type="arabicPeriod"/>
            </a:pPr>
            <a:endParaRPr lang="en-US" sz="1600" b="1" dirty="0" smtClean="0">
              <a:solidFill>
                <a:schemeClr val="accent1"/>
              </a:solidFill>
            </a:endParaRPr>
          </a:p>
          <a:p>
            <a:pPr marL="0" indent="0">
              <a:buNone/>
            </a:pPr>
            <a:r>
              <a:rPr lang="en-US" sz="1600" b="1" dirty="0">
                <a:solidFill>
                  <a:schemeClr val="accent1"/>
                </a:solidFill>
              </a:rPr>
              <a:t>	</a:t>
            </a:r>
          </a:p>
          <a:p>
            <a:endParaRPr lang="en-US" sz="1600" dirty="0">
              <a:solidFill>
                <a:schemeClr val="tx1"/>
              </a:solidFill>
            </a:endParaRPr>
          </a:p>
        </p:txBody>
      </p:sp>
      <p:sp>
        <p:nvSpPr>
          <p:cNvPr id="2" name="Content Placeholder 1"/>
          <p:cNvSpPr>
            <a:spLocks noGrp="1"/>
          </p:cNvSpPr>
          <p:nvPr>
            <p:ph idx="1"/>
          </p:nvPr>
        </p:nvSpPr>
        <p:spPr>
          <a:xfrm>
            <a:off x="328088" y="838200"/>
            <a:ext cx="8450982" cy="1416756"/>
          </a:xfrm>
        </p:spPr>
        <p:txBody>
          <a:bodyPr>
            <a:noAutofit/>
          </a:bodyPr>
          <a:lstStyle/>
          <a:p>
            <a:pPr marL="0" indent="0" algn="just">
              <a:buNone/>
            </a:pPr>
            <a:r>
              <a:rPr lang="en-US" sz="1600" dirty="0">
                <a:solidFill>
                  <a:schemeClr val="tx1"/>
                </a:solidFill>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#8</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548640" y="5797296"/>
            <a:ext cx="8046719" cy="369332"/>
          </a:xfrm>
          <a:prstGeom prst="rect">
            <a:avLst/>
          </a:prstGeom>
          <a:pattFill prst="pct25">
            <a:fgClr>
              <a:schemeClr val="accent1"/>
            </a:fgClr>
            <a:bgClr>
              <a:schemeClr val="bg1"/>
            </a:bgClr>
          </a:pattFill>
        </p:spPr>
        <p:txBody>
          <a:bodyPr wrap="square" rtlCol="0">
            <a:spAutoFit/>
          </a:bodyPr>
          <a:lstStyle/>
          <a:p>
            <a:pPr algn="ctr"/>
            <a:r>
              <a:rPr lang="en-US" dirty="0"/>
              <a:t>October 11 PDCWG Meeting</a:t>
            </a:r>
            <a:endParaRPr lang="en-US" dirty="0" smtClean="0"/>
          </a:p>
        </p:txBody>
      </p:sp>
    </p:spTree>
    <p:extLst>
      <p:ext uri="{BB962C8B-B14F-4D97-AF65-F5344CB8AC3E}">
        <p14:creationId xmlns:p14="http://schemas.microsoft.com/office/powerpoint/2010/main" val="116300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lgn="just">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#9</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9" name="Content Placeholder 1"/>
          <p:cNvSpPr txBox="1">
            <a:spLocks/>
          </p:cNvSpPr>
          <p:nvPr/>
        </p:nvSpPr>
        <p:spPr>
          <a:xfrm>
            <a:off x="329184" y="2505456"/>
            <a:ext cx="8450982" cy="3209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 &amp; Corresponding Studies:</a:t>
            </a:r>
          </a:p>
          <a:p>
            <a:r>
              <a:rPr lang="en-US" sz="1600" dirty="0">
                <a:solidFill>
                  <a:schemeClr val="tx1"/>
                </a:solidFill>
              </a:rPr>
              <a:t>Most Severe Single Contingency (MSSC) </a:t>
            </a:r>
            <a:r>
              <a:rPr lang="en-US" sz="1600" dirty="0" smtClean="0">
                <a:solidFill>
                  <a:schemeClr val="accent6">
                    <a:lumMod val="60000"/>
                    <a:lumOff val="40000"/>
                  </a:schemeClr>
                </a:solidFill>
              </a:rPr>
              <a:t>OWG</a:t>
            </a:r>
          </a:p>
          <a:p>
            <a:pPr marL="800100" lvl="1" indent="-342900">
              <a:buFont typeface="+mj-lt"/>
              <a:buAutoNum type="arabicPeriod"/>
            </a:pPr>
            <a:r>
              <a:rPr lang="en-US" sz="1400" i="1" dirty="0">
                <a:solidFill>
                  <a:schemeClr val="accent4"/>
                </a:solidFill>
              </a:rPr>
              <a:t>1375 MW </a:t>
            </a:r>
            <a:r>
              <a:rPr lang="en-US" sz="1400" i="1" dirty="0" smtClean="0">
                <a:solidFill>
                  <a:schemeClr val="accent4"/>
                </a:solidFill>
              </a:rPr>
              <a:t>or</a:t>
            </a:r>
            <a:r>
              <a:rPr lang="en-US" sz="1400" i="1" dirty="0" smtClean="0">
                <a:solidFill>
                  <a:schemeClr val="accent4"/>
                </a:solidFill>
              </a:rPr>
              <a:t> </a:t>
            </a:r>
            <a:r>
              <a:rPr lang="en-US" sz="1400" i="1" dirty="0">
                <a:solidFill>
                  <a:schemeClr val="accent4"/>
                </a:solidFill>
              </a:rPr>
              <a:t>2100 </a:t>
            </a:r>
            <a:r>
              <a:rPr lang="en-US" sz="1400" i="1" dirty="0" smtClean="0">
                <a:solidFill>
                  <a:schemeClr val="accent4"/>
                </a:solidFill>
              </a:rPr>
              <a:t>MW?</a:t>
            </a:r>
            <a:endParaRPr lang="en-US" sz="1400" i="1" dirty="0">
              <a:solidFill>
                <a:schemeClr val="accent4"/>
              </a:solidFill>
            </a:endParaRPr>
          </a:p>
          <a:p>
            <a:r>
              <a:rPr lang="en-US" sz="1600" dirty="0">
                <a:solidFill>
                  <a:schemeClr val="tx1"/>
                </a:solidFill>
              </a:rPr>
              <a:t>Non-Spin Reserve Service has a minimum floor based on MSSC from 6 am to 10 </a:t>
            </a:r>
            <a:r>
              <a:rPr lang="en-US" sz="1600" dirty="0" smtClean="0">
                <a:solidFill>
                  <a:schemeClr val="tx1"/>
                </a:solidFill>
              </a:rPr>
              <a:t>pm. </a:t>
            </a:r>
            <a:r>
              <a:rPr lang="en-US" sz="1600" dirty="0" smtClean="0">
                <a:solidFill>
                  <a:schemeClr val="accent6">
                    <a:lumMod val="60000"/>
                    <a:lumOff val="40000"/>
                  </a:schemeClr>
                </a:solidFill>
              </a:rPr>
              <a:t>OWG &amp; PDCWG</a:t>
            </a:r>
          </a:p>
          <a:p>
            <a:pPr marL="800100" lvl="1" indent="-342900">
              <a:buFont typeface="+mj-lt"/>
              <a:buAutoNum type="arabicPeriod" startAt="2"/>
            </a:pPr>
            <a:r>
              <a:rPr lang="en-US" sz="1400" i="1" dirty="0">
                <a:solidFill>
                  <a:schemeClr val="accent4"/>
                </a:solidFill>
              </a:rPr>
              <a:t>Reconcile the MSSC </a:t>
            </a:r>
            <a:r>
              <a:rPr lang="en-US" sz="1400" i="1" dirty="0" smtClean="0">
                <a:solidFill>
                  <a:schemeClr val="accent4"/>
                </a:solidFill>
              </a:rPr>
              <a:t>with existing </a:t>
            </a:r>
            <a:r>
              <a:rPr lang="en-US" sz="1400" i="1" dirty="0">
                <a:solidFill>
                  <a:schemeClr val="accent4"/>
                </a:solidFill>
              </a:rPr>
              <a:t>Non-Spin floor for on-peak hours.</a:t>
            </a:r>
          </a:p>
          <a:p>
            <a:r>
              <a:rPr lang="en-US" sz="1600" dirty="0">
                <a:solidFill>
                  <a:schemeClr val="tx1"/>
                </a:solidFill>
              </a:rPr>
              <a:t>Margin between minimum Responsive Reserve Service (RRS) </a:t>
            </a:r>
            <a:r>
              <a:rPr lang="en-US" sz="1600" dirty="0" smtClean="0">
                <a:solidFill>
                  <a:schemeClr val="tx1"/>
                </a:solidFill>
              </a:rPr>
              <a:t>procurement (2300 MW) </a:t>
            </a:r>
            <a:r>
              <a:rPr lang="en-US" sz="1600" dirty="0">
                <a:solidFill>
                  <a:schemeClr val="tx1"/>
                </a:solidFill>
              </a:rPr>
              <a:t>and minimum Contingency </a:t>
            </a:r>
            <a:r>
              <a:rPr lang="en-US" sz="1600" dirty="0" smtClean="0">
                <a:solidFill>
                  <a:schemeClr val="tx1"/>
                </a:solidFill>
              </a:rPr>
              <a:t>Reserve (MSSC based) requirement</a:t>
            </a:r>
            <a:r>
              <a:rPr lang="en-US" sz="1600" dirty="0">
                <a:solidFill>
                  <a:schemeClr val="tx1"/>
                </a:solidFill>
              </a:rPr>
              <a:t>. </a:t>
            </a:r>
            <a:r>
              <a:rPr lang="en-US" sz="1600" dirty="0" smtClean="0">
                <a:solidFill>
                  <a:schemeClr val="accent6">
                    <a:lumMod val="60000"/>
                    <a:lumOff val="40000"/>
                  </a:schemeClr>
                </a:solidFill>
              </a:rPr>
              <a:t>OWG</a:t>
            </a:r>
          </a:p>
          <a:p>
            <a:pPr marL="800100" lvl="1" indent="-342900">
              <a:buFont typeface="+mj-lt"/>
              <a:buAutoNum type="arabicPeriod" startAt="3"/>
            </a:pPr>
            <a:r>
              <a:rPr lang="en-US" sz="1400" i="1" dirty="0" smtClean="0">
                <a:solidFill>
                  <a:schemeClr val="accent4"/>
                </a:solidFill>
              </a:rPr>
              <a:t>Examine if changing </a:t>
            </a:r>
            <a:r>
              <a:rPr lang="en-US" sz="1400" i="1" dirty="0">
                <a:solidFill>
                  <a:schemeClr val="accent4"/>
                </a:solidFill>
              </a:rPr>
              <a:t>MSSC (i.e. min Contingency Reserve) </a:t>
            </a:r>
            <a:r>
              <a:rPr lang="en-US" sz="1400" i="1" dirty="0" smtClean="0">
                <a:solidFill>
                  <a:schemeClr val="accent4"/>
                </a:solidFill>
              </a:rPr>
              <a:t>will bring a corresponding need to change </a:t>
            </a:r>
            <a:r>
              <a:rPr lang="en-US" sz="1400" i="1" dirty="0">
                <a:solidFill>
                  <a:schemeClr val="accent4"/>
                </a:solidFill>
              </a:rPr>
              <a:t>RRS floor.</a:t>
            </a:r>
          </a:p>
          <a:p>
            <a:r>
              <a:rPr lang="en-US" sz="1600" dirty="0">
                <a:solidFill>
                  <a:schemeClr val="tx1"/>
                </a:solidFill>
              </a:rPr>
              <a:t>Impact on Regulation Service during DC-Tie </a:t>
            </a:r>
            <a:r>
              <a:rPr lang="en-US" sz="1600" dirty="0" smtClean="0">
                <a:solidFill>
                  <a:schemeClr val="tx1"/>
                </a:solidFill>
              </a:rPr>
              <a:t>ramps </a:t>
            </a:r>
            <a:r>
              <a:rPr lang="en-US" sz="1600" dirty="0" smtClean="0">
                <a:solidFill>
                  <a:schemeClr val="accent6">
                    <a:lumMod val="60000"/>
                    <a:lumOff val="40000"/>
                  </a:schemeClr>
                </a:solidFill>
              </a:rPr>
              <a:t>PDCWG</a:t>
            </a:r>
          </a:p>
          <a:p>
            <a:pPr marL="800100" lvl="1" indent="-342900">
              <a:buFont typeface="+mj-lt"/>
              <a:buAutoNum type="arabicPeriod" startAt="4"/>
            </a:pPr>
            <a:r>
              <a:rPr lang="en-US" sz="1400" i="1" dirty="0" smtClean="0">
                <a:solidFill>
                  <a:schemeClr val="accent4"/>
                </a:solidFill>
              </a:rPr>
              <a:t>Study the impact of DC-Tie ramps on Regulation, Non-Spin &amp; RRS requirements</a:t>
            </a:r>
            <a:endParaRPr lang="en-US" sz="1600" i="1" dirty="0" smtClean="0">
              <a:solidFill>
                <a:schemeClr val="accent4"/>
              </a:solidFill>
            </a:endParaRPr>
          </a:p>
          <a:p>
            <a:endParaRPr lang="en-US" sz="1600" dirty="0">
              <a:solidFill>
                <a:schemeClr val="tx1"/>
              </a:solidFill>
            </a:endParaRPr>
          </a:p>
        </p:txBody>
      </p:sp>
      <p:sp>
        <p:nvSpPr>
          <p:cNvPr id="10" name="TextBox 9"/>
          <p:cNvSpPr txBox="1"/>
          <p:nvPr/>
        </p:nvSpPr>
        <p:spPr>
          <a:xfrm>
            <a:off x="548640" y="5797296"/>
            <a:ext cx="8046719" cy="369332"/>
          </a:xfrm>
          <a:prstGeom prst="rect">
            <a:avLst/>
          </a:prstGeom>
          <a:pattFill prst="pct25">
            <a:fgClr>
              <a:schemeClr val="accent1"/>
            </a:fgClr>
            <a:bgClr>
              <a:schemeClr val="bg1"/>
            </a:bgClr>
          </a:pattFill>
        </p:spPr>
        <p:txBody>
          <a:bodyPr wrap="square" rtlCol="0">
            <a:spAutoFit/>
          </a:bodyPr>
          <a:lstStyle/>
          <a:p>
            <a:pPr algn="ctr"/>
            <a:r>
              <a:rPr lang="en-US" dirty="0"/>
              <a:t>October 11 </a:t>
            </a:r>
            <a:r>
              <a:rPr lang="en-US" dirty="0" smtClean="0"/>
              <a:t>PDCWG &amp; </a:t>
            </a:r>
            <a:r>
              <a:rPr lang="en-US" dirty="0"/>
              <a:t>October </a:t>
            </a:r>
            <a:r>
              <a:rPr lang="en-US" dirty="0" smtClean="0"/>
              <a:t>20 OWG</a:t>
            </a:r>
          </a:p>
        </p:txBody>
      </p:sp>
    </p:spTree>
    <p:extLst>
      <p:ext uri="{BB962C8B-B14F-4D97-AF65-F5344CB8AC3E}">
        <p14:creationId xmlns:p14="http://schemas.microsoft.com/office/powerpoint/2010/main" val="3656061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lgn="just">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a:t>
            </a:r>
            <a:r>
              <a:rPr lang="en-US" sz="2000" dirty="0"/>
              <a:t>9 (cont’d)</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9" name="Content Placeholder 1"/>
          <p:cNvSpPr txBox="1">
            <a:spLocks/>
          </p:cNvSpPr>
          <p:nvPr/>
        </p:nvSpPr>
        <p:spPr>
          <a:xfrm>
            <a:off x="329184" y="2505456"/>
            <a:ext cx="8450982" cy="22951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solidFill>
                  <a:schemeClr val="accent1"/>
                </a:solidFill>
              </a:rPr>
              <a:t>Issues &amp; Corresponding Studies:</a:t>
            </a:r>
          </a:p>
          <a:p>
            <a:r>
              <a:rPr lang="en-US" sz="1600" dirty="0" smtClean="0">
                <a:solidFill>
                  <a:schemeClr val="tx1"/>
                </a:solidFill>
              </a:rPr>
              <a:t>Study </a:t>
            </a:r>
            <a:r>
              <a:rPr lang="en-US" sz="1600" dirty="0">
                <a:solidFill>
                  <a:schemeClr val="tx1"/>
                </a:solidFill>
              </a:rPr>
              <a:t>impact on Frequency due to forced outage of DC Tie while </a:t>
            </a:r>
            <a:r>
              <a:rPr lang="en-US" sz="1600" b="1" dirty="0" smtClean="0">
                <a:solidFill>
                  <a:schemeClr val="tx1"/>
                </a:solidFill>
              </a:rPr>
              <a:t>exporting or </a:t>
            </a:r>
            <a:r>
              <a:rPr lang="en-US" sz="1600" b="1" dirty="0" smtClean="0">
                <a:solidFill>
                  <a:schemeClr val="tx1"/>
                </a:solidFill>
              </a:rPr>
              <a:t>importing</a:t>
            </a:r>
            <a:r>
              <a:rPr lang="en-US" sz="1600" dirty="0" smtClean="0">
                <a:solidFill>
                  <a:schemeClr val="tx1"/>
                </a:solidFill>
              </a:rPr>
              <a:t>. </a:t>
            </a:r>
            <a:r>
              <a:rPr lang="en-US" sz="1600" dirty="0" smtClean="0">
                <a:solidFill>
                  <a:schemeClr val="accent6">
                    <a:lumMod val="60000"/>
                    <a:lumOff val="40000"/>
                  </a:schemeClr>
                </a:solidFill>
              </a:rPr>
              <a:t>PDCWG, DWG &amp; DSWG</a:t>
            </a:r>
          </a:p>
          <a:p>
            <a:pPr marL="800100" lvl="1" indent="-342900" algn="just">
              <a:buFont typeface="+mj-lt"/>
              <a:buAutoNum type="arabicPeriod"/>
            </a:pPr>
            <a:r>
              <a:rPr lang="en-US" sz="1400" dirty="0" smtClean="0">
                <a:solidFill>
                  <a:schemeClr val="accent4"/>
                </a:solidFill>
              </a:rPr>
              <a:t>Study impact on system frequency </a:t>
            </a:r>
            <a:r>
              <a:rPr lang="en-US" sz="1400" dirty="0" smtClean="0">
                <a:solidFill>
                  <a:schemeClr val="accent4"/>
                </a:solidFill>
              </a:rPr>
              <a:t>due to </a:t>
            </a:r>
            <a:r>
              <a:rPr lang="en-US" sz="1400" dirty="0" smtClean="0">
                <a:solidFill>
                  <a:schemeClr val="accent4"/>
                </a:solidFill>
              </a:rPr>
              <a:t>DC-Tie trip when exporting</a:t>
            </a:r>
            <a:r>
              <a:rPr lang="en-US" sz="1400" dirty="0">
                <a:solidFill>
                  <a:schemeClr val="accent4"/>
                </a:solidFill>
              </a:rPr>
              <a:t> </a:t>
            </a:r>
            <a:r>
              <a:rPr lang="en-US" sz="1400" dirty="0" smtClean="0">
                <a:solidFill>
                  <a:schemeClr val="accent4"/>
                </a:solidFill>
              </a:rPr>
              <a:t>and evaluate if a new type of A/S product may be needed to arrest the resulting frequency overshoot.</a:t>
            </a:r>
          </a:p>
          <a:p>
            <a:pPr marL="800100" lvl="1" indent="-342900" algn="just">
              <a:buFont typeface="+mj-lt"/>
              <a:buAutoNum type="arabicPeriod"/>
            </a:pPr>
            <a:r>
              <a:rPr lang="en-US" sz="1400" dirty="0" smtClean="0">
                <a:solidFill>
                  <a:schemeClr val="accent4"/>
                </a:solidFill>
              </a:rPr>
              <a:t>Evaluate the risk of &amp; frequency of triggering Load Resources due to DC-Tie </a:t>
            </a:r>
            <a:r>
              <a:rPr lang="en-US" sz="1400" dirty="0" smtClean="0">
                <a:solidFill>
                  <a:schemeClr val="accent4"/>
                </a:solidFill>
              </a:rPr>
              <a:t>trips when importing. </a:t>
            </a:r>
            <a:r>
              <a:rPr lang="en-US" sz="1400" dirty="0" smtClean="0">
                <a:solidFill>
                  <a:schemeClr val="accent4"/>
                </a:solidFill>
              </a:rPr>
              <a:t>Examine if the under-frequency relay settings for Load Resources warrant a change.</a:t>
            </a:r>
            <a:endParaRPr lang="en-US" sz="1400" dirty="0">
              <a:solidFill>
                <a:schemeClr val="accent4"/>
              </a:solidFill>
            </a:endParaRPr>
          </a:p>
          <a:p>
            <a:pPr marL="0" indent="0">
              <a:buNone/>
            </a:pPr>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881505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purl.org/dc/dcmitype/"/>
    <ds:schemaRef ds:uri="c34af464-7aa1-4edd-9be4-83dffc1cb926"/>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5796</TotalTime>
  <Words>632</Words>
  <Application>Microsoft Office PowerPoint</Application>
  <PresentationFormat>On-screen Show (4:3)</PresentationFormat>
  <Paragraphs>59</Paragraphs>
  <Slides>5</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Summary</vt:lpstr>
      <vt:lpstr>Directive #8</vt:lpstr>
      <vt:lpstr>Directive #9</vt:lpstr>
      <vt:lpstr>Directive #9 (cont’d)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Sandip </cp:lastModifiedBy>
  <cp:revision>124</cp:revision>
  <cp:lastPrinted>2016-01-21T20:53:15Z</cp:lastPrinted>
  <dcterms:created xsi:type="dcterms:W3CDTF">2016-01-21T15:20:31Z</dcterms:created>
  <dcterms:modified xsi:type="dcterms:W3CDTF">2017-10-06T21:03:59Z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