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41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10/02/17 </a:t>
            </a:r>
            <a:r>
              <a:rPr lang="en-US" sz="1600" dirty="0"/>
              <a:t>– </a:t>
            </a:r>
            <a:r>
              <a:rPr lang="en-US" sz="1600" dirty="0" smtClean="0"/>
              <a:t>The </a:t>
            </a:r>
            <a:r>
              <a:rPr lang="en-US" sz="1600" dirty="0" smtClean="0"/>
              <a:t>00:00 interval posting </a:t>
            </a:r>
            <a:r>
              <a:rPr lang="en-US" sz="1600" dirty="0"/>
              <a:t>of the Wind Generation Resource Power Potential Forecast (Report ID 12320</a:t>
            </a:r>
            <a:r>
              <a:rPr lang="en-US" sz="1600" dirty="0" smtClean="0"/>
              <a:t>) </a:t>
            </a:r>
            <a:r>
              <a:rPr lang="en-US" sz="1600" dirty="0" smtClean="0"/>
              <a:t>was missed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10/13/17 </a:t>
            </a:r>
            <a:r>
              <a:rPr lang="en-US" sz="1600" dirty="0"/>
              <a:t>–</a:t>
            </a:r>
            <a:r>
              <a:rPr lang="en-US" sz="1600" kern="0" dirty="0" smtClean="0">
                <a:solidFill>
                  <a:srgbClr val="000000"/>
                </a:solidFill>
              </a:rPr>
              <a:t> The </a:t>
            </a:r>
            <a:r>
              <a:rPr lang="en-US" sz="1600" kern="0" dirty="0">
                <a:solidFill>
                  <a:srgbClr val="000000"/>
                </a:solidFill>
              </a:rPr>
              <a:t>11:00 interval of the Aggregated Solar Resource Power Potential Forecast </a:t>
            </a:r>
            <a:r>
              <a:rPr lang="en-US" sz="1600" kern="0" dirty="0" smtClean="0">
                <a:solidFill>
                  <a:srgbClr val="000000"/>
                </a:solidFill>
              </a:rPr>
              <a:t>(Report </a:t>
            </a:r>
            <a:r>
              <a:rPr lang="en-US" sz="1600" kern="0" dirty="0">
                <a:solidFill>
                  <a:srgbClr val="000000"/>
                </a:solidFill>
              </a:rPr>
              <a:t>ID 13498</a:t>
            </a:r>
            <a:r>
              <a:rPr lang="en-US" sz="1600" kern="0" dirty="0" smtClean="0">
                <a:solidFill>
                  <a:srgbClr val="000000"/>
                </a:solidFill>
              </a:rPr>
              <a:t>) was missed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10/17/17 </a:t>
            </a:r>
            <a:r>
              <a:rPr lang="en-US" sz="1600" dirty="0"/>
              <a:t>–</a:t>
            </a:r>
            <a:r>
              <a:rPr lang="en-US" sz="1600" kern="0" dirty="0" smtClean="0">
                <a:solidFill>
                  <a:srgbClr val="000000"/>
                </a:solidFill>
              </a:rPr>
              <a:t> Delay </a:t>
            </a:r>
            <a:r>
              <a:rPr lang="en-US" sz="1600" kern="0" dirty="0">
                <a:solidFill>
                  <a:srgbClr val="000000"/>
                </a:solidFill>
              </a:rPr>
              <a:t>in posting data to the Market Data Transparency (MDT) Web Services, accessed through </a:t>
            </a:r>
            <a:r>
              <a:rPr lang="en-US" sz="1600" kern="0" dirty="0" smtClean="0">
                <a:solidFill>
                  <a:srgbClr val="000000"/>
                </a:solidFill>
              </a:rPr>
              <a:t>MIS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</TotalTime>
  <Words>98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108</cp:revision>
  <cp:lastPrinted>2016-01-21T20:53:15Z</cp:lastPrinted>
  <dcterms:created xsi:type="dcterms:W3CDTF">2016-01-21T15:20:31Z</dcterms:created>
  <dcterms:modified xsi:type="dcterms:W3CDTF">2017-11-03T21:08:02Z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