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4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5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1"/>
    <p:sldMasterId id="2147483667" r:id="rId2"/>
    <p:sldMasterId id="2147483669" r:id="rId3"/>
    <p:sldMasterId id="2147483686" r:id="rId4"/>
  </p:sldMasterIdLst>
  <p:notesMasterIdLst>
    <p:notesMasterId r:id="rId37"/>
  </p:notesMasterIdLst>
  <p:handoutMasterIdLst>
    <p:handoutMasterId r:id="rId38"/>
  </p:handoutMasterIdLst>
  <p:sldIdLst>
    <p:sldId id="270" r:id="rId5"/>
    <p:sldId id="793" r:id="rId6"/>
    <p:sldId id="735" r:id="rId7"/>
    <p:sldId id="567" r:id="rId8"/>
    <p:sldId id="613" r:id="rId9"/>
    <p:sldId id="811" r:id="rId10"/>
    <p:sldId id="863" r:id="rId11"/>
    <p:sldId id="571" r:id="rId12"/>
    <p:sldId id="762" r:id="rId13"/>
    <p:sldId id="711" r:id="rId14"/>
    <p:sldId id="740" r:id="rId15"/>
    <p:sldId id="849" r:id="rId16"/>
    <p:sldId id="747" r:id="rId17"/>
    <p:sldId id="748" r:id="rId18"/>
    <p:sldId id="864" r:id="rId19"/>
    <p:sldId id="865" r:id="rId20"/>
    <p:sldId id="572" r:id="rId21"/>
    <p:sldId id="810" r:id="rId22"/>
    <p:sldId id="871" r:id="rId23"/>
    <p:sldId id="751" r:id="rId24"/>
    <p:sldId id="753" r:id="rId25"/>
    <p:sldId id="758" r:id="rId26"/>
    <p:sldId id="759" r:id="rId27"/>
    <p:sldId id="765" r:id="rId28"/>
    <p:sldId id="874" r:id="rId29"/>
    <p:sldId id="866" r:id="rId30"/>
    <p:sldId id="872" r:id="rId31"/>
    <p:sldId id="867" r:id="rId32"/>
    <p:sldId id="875" r:id="rId33"/>
    <p:sldId id="868" r:id="rId34"/>
    <p:sldId id="869" r:id="rId35"/>
    <p:sldId id="87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D16F0B16-99A6-4A89-BD55-366F6B849F6F}">
          <p14:sldIdLst>
            <p14:sldId id="270"/>
            <p14:sldId id="793"/>
            <p14:sldId id="735"/>
            <p14:sldId id="567"/>
            <p14:sldId id="613"/>
            <p14:sldId id="811"/>
            <p14:sldId id="863"/>
            <p14:sldId id="571"/>
            <p14:sldId id="762"/>
            <p14:sldId id="711"/>
            <p14:sldId id="740"/>
            <p14:sldId id="849"/>
            <p14:sldId id="747"/>
            <p14:sldId id="748"/>
            <p14:sldId id="864"/>
            <p14:sldId id="865"/>
            <p14:sldId id="572"/>
            <p14:sldId id="810"/>
            <p14:sldId id="871"/>
            <p14:sldId id="751"/>
            <p14:sldId id="753"/>
            <p14:sldId id="758"/>
            <p14:sldId id="759"/>
          </p14:sldIdLst>
        </p14:section>
        <p14:section name="The End" id="{DFF51345-AEAC-4B04-B61F-B055434BCA96}">
          <p14:sldIdLst>
            <p14:sldId id="765"/>
            <p14:sldId id="874"/>
            <p14:sldId id="866"/>
            <p14:sldId id="872"/>
            <p14:sldId id="867"/>
            <p14:sldId id="875"/>
            <p14:sldId id="868"/>
            <p14:sldId id="869"/>
            <p14:sldId id="8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BC32"/>
    <a:srgbClr val="73C8FD"/>
    <a:srgbClr val="C0504D"/>
    <a:srgbClr val="FFE89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84833" autoAdjust="0"/>
  </p:normalViewPr>
  <p:slideViewPr>
    <p:cSldViewPr snapToGrid="0">
      <p:cViewPr varScale="1">
        <p:scale>
          <a:sx n="109" d="100"/>
          <a:sy n="109" d="100"/>
        </p:scale>
        <p:origin x="157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132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mago\AppData\Local\Microsoft\Windows\Temporary%20Internet%20Files\Content.Outlook\KS2MNPF3\GETable_comparison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mago\AppData\Local\Microsoft\Windows\Temporary%20Internet%20Files\Content.Outlook\KS2MNPF3\GETable_comparison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compare!$E$6</c:f>
              <c:strCache>
                <c:ptCount val="1"/>
                <c:pt idx="0">
                  <c:v>Reg-Up Adj 2017</c:v>
                </c:pt>
              </c:strCache>
            </c:strRef>
          </c:tx>
          <c:invertIfNegative val="0"/>
          <c:cat>
            <c:strRef>
              <c:f>compare!$A$7:$A$18</c:f>
              <c:strCache>
                <c:ptCount val="12"/>
                <c:pt idx="0">
                  <c:v>Jan.</c:v>
                </c:pt>
                <c:pt idx="1">
                  <c:v>Feb.</c:v>
                </c:pt>
                <c:pt idx="2">
                  <c:v>Mar.</c:v>
                </c:pt>
                <c:pt idx="3">
                  <c:v>Apr.</c:v>
                </c:pt>
                <c:pt idx="4">
                  <c:v>May</c:v>
                </c:pt>
                <c:pt idx="5">
                  <c:v>Jun.</c:v>
                </c:pt>
                <c:pt idx="6">
                  <c:v>Jul.</c:v>
                </c:pt>
                <c:pt idx="7">
                  <c:v>Aug.</c:v>
                </c:pt>
                <c:pt idx="8">
                  <c:v>Sep.</c:v>
                </c:pt>
                <c:pt idx="9">
                  <c:v>Oct.</c:v>
                </c:pt>
                <c:pt idx="10">
                  <c:v>Nov.</c:v>
                </c:pt>
                <c:pt idx="11">
                  <c:v>Dec.</c:v>
                </c:pt>
              </c:strCache>
            </c:strRef>
          </c:cat>
          <c:val>
            <c:numRef>
              <c:f>compare!$E$7:$E$18</c:f>
              <c:numCache>
                <c:formatCode>General</c:formatCode>
                <c:ptCount val="12"/>
                <c:pt idx="0">
                  <c:v>2.6971188318150747</c:v>
                </c:pt>
                <c:pt idx="1">
                  <c:v>2.8920170400919036</c:v>
                </c:pt>
                <c:pt idx="2">
                  <c:v>4.4336684268045623</c:v>
                </c:pt>
                <c:pt idx="3">
                  <c:v>4.0364446913840721</c:v>
                </c:pt>
                <c:pt idx="4">
                  <c:v>5.1178565985635673</c:v>
                </c:pt>
                <c:pt idx="5">
                  <c:v>3.3525453384033397</c:v>
                </c:pt>
                <c:pt idx="6">
                  <c:v>2.5726966657850014</c:v>
                </c:pt>
                <c:pt idx="7">
                  <c:v>2.3760911116988455</c:v>
                </c:pt>
                <c:pt idx="8">
                  <c:v>2.1230245032208876</c:v>
                </c:pt>
                <c:pt idx="9">
                  <c:v>2.2173803624813293</c:v>
                </c:pt>
                <c:pt idx="10">
                  <c:v>2.8290649331902848</c:v>
                </c:pt>
                <c:pt idx="11">
                  <c:v>2.8365981052876155</c:v>
                </c:pt>
              </c:numCache>
            </c:numRef>
          </c:val>
        </c:ser>
        <c:ser>
          <c:idx val="0"/>
          <c:order val="1"/>
          <c:tx>
            <c:strRef>
              <c:f>compare!$F$6</c:f>
              <c:strCache>
                <c:ptCount val="1"/>
                <c:pt idx="0">
                  <c:v>Reg-Up Adj 2018</c:v>
                </c:pt>
              </c:strCache>
            </c:strRef>
          </c:tx>
          <c:invertIfNegative val="0"/>
          <c:val>
            <c:numRef>
              <c:f>compare!$F$7:$F$18</c:f>
              <c:numCache>
                <c:formatCode>General</c:formatCode>
                <c:ptCount val="12"/>
                <c:pt idx="0">
                  <c:v>2.6971188318150747</c:v>
                </c:pt>
                <c:pt idx="1">
                  <c:v>3.0397060793896937</c:v>
                </c:pt>
                <c:pt idx="2">
                  <c:v>4.2005399835308399</c:v>
                </c:pt>
                <c:pt idx="3">
                  <c:v>4.2040493134136314</c:v>
                </c:pt>
                <c:pt idx="4">
                  <c:v>4.9195731786427253</c:v>
                </c:pt>
                <c:pt idx="5">
                  <c:v>3.4549024889458888</c:v>
                </c:pt>
                <c:pt idx="6">
                  <c:v>2.6091555775913315</c:v>
                </c:pt>
                <c:pt idx="7">
                  <c:v>2.4256481247795416</c:v>
                </c:pt>
                <c:pt idx="8">
                  <c:v>2.3961558947779471</c:v>
                </c:pt>
                <c:pt idx="9">
                  <c:v>2.0907799449141318</c:v>
                </c:pt>
                <c:pt idx="10">
                  <c:v>2.4298229644588081</c:v>
                </c:pt>
                <c:pt idx="11">
                  <c:v>2.8530770107515635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6250832"/>
        <c:axId val="197847960"/>
      </c:barChart>
      <c:catAx>
        <c:axId val="196250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97847960"/>
        <c:crosses val="autoZero"/>
        <c:auto val="1"/>
        <c:lblAlgn val="ctr"/>
        <c:lblOffset val="100"/>
        <c:noMultiLvlLbl val="0"/>
      </c:catAx>
      <c:valAx>
        <c:axId val="1978479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MW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96250832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compare!$E$28</c:f>
              <c:strCache>
                <c:ptCount val="1"/>
                <c:pt idx="0">
                  <c:v>Reg-Down Adj 2017</c:v>
                </c:pt>
              </c:strCache>
            </c:strRef>
          </c:tx>
          <c:invertIfNegative val="0"/>
          <c:cat>
            <c:strRef>
              <c:f>compare!$A$29:$A$40</c:f>
              <c:strCache>
                <c:ptCount val="12"/>
                <c:pt idx="0">
                  <c:v>Jan.</c:v>
                </c:pt>
                <c:pt idx="1">
                  <c:v>Feb.</c:v>
                </c:pt>
                <c:pt idx="2">
                  <c:v>Mar.</c:v>
                </c:pt>
                <c:pt idx="3">
                  <c:v>Apr.</c:v>
                </c:pt>
                <c:pt idx="4">
                  <c:v>May</c:v>
                </c:pt>
                <c:pt idx="5">
                  <c:v>Jun.</c:v>
                </c:pt>
                <c:pt idx="6">
                  <c:v>Jul.</c:v>
                </c:pt>
                <c:pt idx="7">
                  <c:v>Aug.</c:v>
                </c:pt>
                <c:pt idx="8">
                  <c:v>Sep.</c:v>
                </c:pt>
                <c:pt idx="9">
                  <c:v>Oct.</c:v>
                </c:pt>
                <c:pt idx="10">
                  <c:v>Nov.</c:v>
                </c:pt>
                <c:pt idx="11">
                  <c:v>Dec.</c:v>
                </c:pt>
              </c:strCache>
            </c:strRef>
          </c:cat>
          <c:val>
            <c:numRef>
              <c:f>compare!$E$29:$E$40</c:f>
              <c:numCache>
                <c:formatCode>General</c:formatCode>
                <c:ptCount val="12"/>
                <c:pt idx="0">
                  <c:v>1.1932840109360197</c:v>
                </c:pt>
                <c:pt idx="1">
                  <c:v>3.8298370547621308</c:v>
                </c:pt>
                <c:pt idx="2">
                  <c:v>2.3041880124292358</c:v>
                </c:pt>
                <c:pt idx="3">
                  <c:v>3.241018346729573</c:v>
                </c:pt>
                <c:pt idx="4">
                  <c:v>3.907019040218163</c:v>
                </c:pt>
                <c:pt idx="5">
                  <c:v>2.2784924759576417</c:v>
                </c:pt>
                <c:pt idx="6">
                  <c:v>2.0590025911557137</c:v>
                </c:pt>
                <c:pt idx="7">
                  <c:v>1.6250386238953822</c:v>
                </c:pt>
                <c:pt idx="8">
                  <c:v>1.5858321729992193</c:v>
                </c:pt>
                <c:pt idx="9">
                  <c:v>2.3123282359065391</c:v>
                </c:pt>
                <c:pt idx="10">
                  <c:v>2.3940676478210796</c:v>
                </c:pt>
                <c:pt idx="11">
                  <c:v>2.9893622964337276</c:v>
                </c:pt>
              </c:numCache>
            </c:numRef>
          </c:val>
        </c:ser>
        <c:ser>
          <c:idx val="0"/>
          <c:order val="1"/>
          <c:tx>
            <c:strRef>
              <c:f>compare!$F$28</c:f>
              <c:strCache>
                <c:ptCount val="1"/>
                <c:pt idx="0">
                  <c:v>Reg-Down Adj 2018</c:v>
                </c:pt>
              </c:strCache>
            </c:strRef>
          </c:tx>
          <c:invertIfNegative val="0"/>
          <c:val>
            <c:numRef>
              <c:f>compare!$F$29:$F$40</c:f>
              <c:numCache>
                <c:formatCode>General</c:formatCode>
                <c:ptCount val="12"/>
                <c:pt idx="0">
                  <c:v>1.1932840109360197</c:v>
                </c:pt>
                <c:pt idx="1">
                  <c:v>3.3330876308073214</c:v>
                </c:pt>
                <c:pt idx="2">
                  <c:v>2.5369769635336197</c:v>
                </c:pt>
                <c:pt idx="3">
                  <c:v>3.2991372785358308</c:v>
                </c:pt>
                <c:pt idx="4">
                  <c:v>3.6410889561665658</c:v>
                </c:pt>
                <c:pt idx="5">
                  <c:v>2.3760110135007855</c:v>
                </c:pt>
                <c:pt idx="6">
                  <c:v>2.022027201053739</c:v>
                </c:pt>
                <c:pt idx="7">
                  <c:v>1.8204611392757739</c:v>
                </c:pt>
                <c:pt idx="8">
                  <c:v>1.9084474376969167</c:v>
                </c:pt>
                <c:pt idx="9">
                  <c:v>1.7584793068532119</c:v>
                </c:pt>
                <c:pt idx="10">
                  <c:v>1.5838791692932397</c:v>
                </c:pt>
                <c:pt idx="11">
                  <c:v>1.6026565074578327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7848744"/>
        <c:axId val="197849136"/>
      </c:barChart>
      <c:catAx>
        <c:axId val="197848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97849136"/>
        <c:crosses val="autoZero"/>
        <c:auto val="1"/>
        <c:lblAlgn val="ctr"/>
        <c:lblOffset val="100"/>
        <c:noMultiLvlLbl val="0"/>
      </c:catAx>
      <c:valAx>
        <c:axId val="1978491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MW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97848744"/>
        <c:crosses val="autoZero"/>
        <c:crossBetween val="between"/>
      </c:valAx>
    </c:plotArea>
    <c:legend>
      <c:legendPos val="t"/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Average!$A$3</c:f>
              <c:strCache>
                <c:ptCount val="1"/>
                <c:pt idx="0">
                  <c:v>2018 Reg Up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Average!$B$1:$J$1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Average!$B$3:$J$3</c:f>
              <c:numCache>
                <c:formatCode>General</c:formatCode>
                <c:ptCount val="9"/>
                <c:pt idx="0">
                  <c:v>299</c:v>
                </c:pt>
                <c:pt idx="1">
                  <c:v>309</c:v>
                </c:pt>
                <c:pt idx="2">
                  <c:v>306</c:v>
                </c:pt>
                <c:pt idx="3">
                  <c:v>316</c:v>
                </c:pt>
                <c:pt idx="4">
                  <c:v>339</c:v>
                </c:pt>
                <c:pt idx="5">
                  <c:v>330</c:v>
                </c:pt>
                <c:pt idx="6">
                  <c:v>333</c:v>
                </c:pt>
                <c:pt idx="7" formatCode="0">
                  <c:v>331.04166666666669</c:v>
                </c:pt>
                <c:pt idx="8" formatCode="0">
                  <c:v>326.375</c:v>
                </c:pt>
              </c:numCache>
            </c:numRef>
          </c:val>
        </c:ser>
        <c:ser>
          <c:idx val="0"/>
          <c:order val="1"/>
          <c:tx>
            <c:strRef>
              <c:f>Average!$A$2</c:f>
              <c:strCache>
                <c:ptCount val="1"/>
                <c:pt idx="0">
                  <c:v>2017 Reg Up</c:v>
                </c:pt>
              </c:strCache>
            </c:strRef>
          </c:tx>
          <c:spPr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Average!$B$1:$J$1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Average!$B$2:$J$2</c:f>
              <c:numCache>
                <c:formatCode>General</c:formatCode>
                <c:ptCount val="9"/>
                <c:pt idx="0">
                  <c:v>309</c:v>
                </c:pt>
                <c:pt idx="1">
                  <c:v>315</c:v>
                </c:pt>
                <c:pt idx="2">
                  <c:v>302</c:v>
                </c:pt>
                <c:pt idx="3">
                  <c:v>318</c:v>
                </c:pt>
                <c:pt idx="4">
                  <c:v>340</c:v>
                </c:pt>
                <c:pt idx="5">
                  <c:v>332</c:v>
                </c:pt>
                <c:pt idx="6">
                  <c:v>335</c:v>
                </c:pt>
                <c:pt idx="7" formatCode="0">
                  <c:v>343.125</c:v>
                </c:pt>
                <c:pt idx="8" formatCode="0">
                  <c:v>332.58333333333331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0449584"/>
        <c:axId val="280449192"/>
      </c:barChart>
      <c:catAx>
        <c:axId val="280449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0449192"/>
        <c:crosses val="autoZero"/>
        <c:auto val="1"/>
        <c:lblAlgn val="ctr"/>
        <c:lblOffset val="100"/>
        <c:noMultiLvlLbl val="0"/>
      </c:catAx>
      <c:valAx>
        <c:axId val="280449192"/>
        <c:scaling>
          <c:orientation val="minMax"/>
          <c:max val="3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0449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3"/>
          <c:order val="0"/>
          <c:tx>
            <c:strRef>
              <c:f>Average!$A$5</c:f>
              <c:strCache>
                <c:ptCount val="1"/>
                <c:pt idx="0">
                  <c:v>2018 Reg Down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Average!$B$1:$J$1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Average!$B$5:$J$5</c:f>
              <c:numCache>
                <c:formatCode>General</c:formatCode>
                <c:ptCount val="9"/>
                <c:pt idx="0">
                  <c:v>283</c:v>
                </c:pt>
                <c:pt idx="1">
                  <c:v>292</c:v>
                </c:pt>
                <c:pt idx="2">
                  <c:v>295</c:v>
                </c:pt>
                <c:pt idx="3">
                  <c:v>296</c:v>
                </c:pt>
                <c:pt idx="4">
                  <c:v>320</c:v>
                </c:pt>
                <c:pt idx="5">
                  <c:v>301</c:v>
                </c:pt>
                <c:pt idx="6">
                  <c:v>304</c:v>
                </c:pt>
                <c:pt idx="7" formatCode="0">
                  <c:v>301.70833333333331</c:v>
                </c:pt>
                <c:pt idx="8" formatCode="0">
                  <c:v>308.79166666666669</c:v>
                </c:pt>
              </c:numCache>
            </c:numRef>
          </c:val>
        </c:ser>
        <c:ser>
          <c:idx val="2"/>
          <c:order val="1"/>
          <c:tx>
            <c:strRef>
              <c:f>Average!$A$4</c:f>
              <c:strCache>
                <c:ptCount val="1"/>
                <c:pt idx="0">
                  <c:v>2017 Reg Down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Average!$B$1:$J$1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Average!$B$4:$J$4</c:f>
              <c:numCache>
                <c:formatCode>General</c:formatCode>
                <c:ptCount val="9"/>
                <c:pt idx="0">
                  <c:v>279</c:v>
                </c:pt>
                <c:pt idx="1">
                  <c:v>291</c:v>
                </c:pt>
                <c:pt idx="2">
                  <c:v>277</c:v>
                </c:pt>
                <c:pt idx="3">
                  <c:v>298</c:v>
                </c:pt>
                <c:pt idx="4">
                  <c:v>322</c:v>
                </c:pt>
                <c:pt idx="5">
                  <c:v>312</c:v>
                </c:pt>
                <c:pt idx="6">
                  <c:v>314</c:v>
                </c:pt>
                <c:pt idx="7" formatCode="0">
                  <c:v>312.5</c:v>
                </c:pt>
                <c:pt idx="8" formatCode="0">
                  <c:v>308.95833333333331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0450368"/>
        <c:axId val="280450760"/>
      </c:barChart>
      <c:catAx>
        <c:axId val="2804503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0450760"/>
        <c:crosses val="autoZero"/>
        <c:auto val="1"/>
        <c:lblAlgn val="ctr"/>
        <c:lblOffset val="100"/>
        <c:noMultiLvlLbl val="0"/>
      </c:catAx>
      <c:valAx>
        <c:axId val="280450760"/>
        <c:scaling>
          <c:orientation val="minMax"/>
          <c:max val="3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0450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all!$C$1</c:f>
              <c:strCache>
                <c:ptCount val="1"/>
                <c:pt idx="0">
                  <c:v>MAE of 3-hour ahead Wind Forecast Eerror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trendline>
            <c:spPr>
              <a:ln w="22225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all!$A$2:$A$34</c:f>
              <c:numCache>
                <c:formatCode>mmm\-yy</c:formatCode>
                <c:ptCount val="33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  <c:pt idx="12">
                  <c:v>42370</c:v>
                </c:pt>
                <c:pt idx="13">
                  <c:v>42401</c:v>
                </c:pt>
                <c:pt idx="14">
                  <c:v>42430</c:v>
                </c:pt>
                <c:pt idx="15">
                  <c:v>42461</c:v>
                </c:pt>
                <c:pt idx="16">
                  <c:v>42491</c:v>
                </c:pt>
                <c:pt idx="17">
                  <c:v>42522</c:v>
                </c:pt>
                <c:pt idx="18">
                  <c:v>42552</c:v>
                </c:pt>
                <c:pt idx="19">
                  <c:v>42583</c:v>
                </c:pt>
                <c:pt idx="20">
                  <c:v>42614</c:v>
                </c:pt>
                <c:pt idx="21">
                  <c:v>42644</c:v>
                </c:pt>
                <c:pt idx="22">
                  <c:v>42675</c:v>
                </c:pt>
                <c:pt idx="23">
                  <c:v>42705</c:v>
                </c:pt>
                <c:pt idx="24">
                  <c:v>42736</c:v>
                </c:pt>
                <c:pt idx="25">
                  <c:v>42767</c:v>
                </c:pt>
                <c:pt idx="26">
                  <c:v>42795</c:v>
                </c:pt>
                <c:pt idx="27">
                  <c:v>42826</c:v>
                </c:pt>
                <c:pt idx="28">
                  <c:v>42856</c:v>
                </c:pt>
                <c:pt idx="29">
                  <c:v>42887</c:v>
                </c:pt>
                <c:pt idx="30">
                  <c:v>42917</c:v>
                </c:pt>
                <c:pt idx="31">
                  <c:v>42948</c:v>
                </c:pt>
                <c:pt idx="32">
                  <c:v>42979</c:v>
                </c:pt>
              </c:numCache>
            </c:numRef>
          </c:cat>
          <c:val>
            <c:numRef>
              <c:f>all!$C$2:$C$34</c:f>
              <c:numCache>
                <c:formatCode>General</c:formatCode>
                <c:ptCount val="33"/>
                <c:pt idx="0">
                  <c:v>574</c:v>
                </c:pt>
                <c:pt idx="1">
                  <c:v>743</c:v>
                </c:pt>
                <c:pt idx="2">
                  <c:v>635</c:v>
                </c:pt>
                <c:pt idx="3">
                  <c:v>862</c:v>
                </c:pt>
                <c:pt idx="4">
                  <c:v>947</c:v>
                </c:pt>
                <c:pt idx="5">
                  <c:v>696</c:v>
                </c:pt>
                <c:pt idx="6">
                  <c:v>561</c:v>
                </c:pt>
                <c:pt idx="7">
                  <c:v>553</c:v>
                </c:pt>
                <c:pt idx="8">
                  <c:v>551</c:v>
                </c:pt>
                <c:pt idx="9">
                  <c:v>668</c:v>
                </c:pt>
                <c:pt idx="10">
                  <c:v>770</c:v>
                </c:pt>
                <c:pt idx="11">
                  <c:v>903</c:v>
                </c:pt>
                <c:pt idx="12">
                  <c:v>702</c:v>
                </c:pt>
                <c:pt idx="13">
                  <c:v>637</c:v>
                </c:pt>
                <c:pt idx="14">
                  <c:v>705</c:v>
                </c:pt>
                <c:pt idx="15">
                  <c:v>669</c:v>
                </c:pt>
                <c:pt idx="16">
                  <c:v>852</c:v>
                </c:pt>
                <c:pt idx="17">
                  <c:v>742</c:v>
                </c:pt>
                <c:pt idx="18">
                  <c:v>758</c:v>
                </c:pt>
                <c:pt idx="19">
                  <c:v>901</c:v>
                </c:pt>
                <c:pt idx="20">
                  <c:v>758</c:v>
                </c:pt>
                <c:pt idx="21">
                  <c:v>801</c:v>
                </c:pt>
                <c:pt idx="22">
                  <c:v>894</c:v>
                </c:pt>
                <c:pt idx="23">
                  <c:v>947</c:v>
                </c:pt>
                <c:pt idx="24">
                  <c:v>1106</c:v>
                </c:pt>
                <c:pt idx="25">
                  <c:v>1078</c:v>
                </c:pt>
                <c:pt idx="26">
                  <c:v>929</c:v>
                </c:pt>
                <c:pt idx="27">
                  <c:v>1150</c:v>
                </c:pt>
                <c:pt idx="28">
                  <c:v>962</c:v>
                </c:pt>
                <c:pt idx="29">
                  <c:v>906</c:v>
                </c:pt>
                <c:pt idx="30">
                  <c:v>964</c:v>
                </c:pt>
                <c:pt idx="31">
                  <c:v>818</c:v>
                </c:pt>
                <c:pt idx="32">
                  <c:v>705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1003240"/>
        <c:axId val="281002848"/>
      </c:barChart>
      <c:lineChart>
        <c:grouping val="standard"/>
        <c:varyColors val="0"/>
        <c:ser>
          <c:idx val="0"/>
          <c:order val="0"/>
          <c:tx>
            <c:strRef>
              <c:f>all!$B$1</c:f>
              <c:strCache>
                <c:ptCount val="1"/>
                <c:pt idx="0">
                  <c:v>Wind Installed Capacity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all!$A$2:$A$34</c:f>
              <c:numCache>
                <c:formatCode>mmm\-yy</c:formatCode>
                <c:ptCount val="33"/>
                <c:pt idx="0">
                  <c:v>42005</c:v>
                </c:pt>
                <c:pt idx="1">
                  <c:v>42036</c:v>
                </c:pt>
                <c:pt idx="2">
                  <c:v>42064</c:v>
                </c:pt>
                <c:pt idx="3">
                  <c:v>42095</c:v>
                </c:pt>
                <c:pt idx="4">
                  <c:v>42125</c:v>
                </c:pt>
                <c:pt idx="5">
                  <c:v>42156</c:v>
                </c:pt>
                <c:pt idx="6">
                  <c:v>42186</c:v>
                </c:pt>
                <c:pt idx="7">
                  <c:v>42217</c:v>
                </c:pt>
                <c:pt idx="8">
                  <c:v>42248</c:v>
                </c:pt>
                <c:pt idx="9">
                  <c:v>42278</c:v>
                </c:pt>
                <c:pt idx="10">
                  <c:v>42309</c:v>
                </c:pt>
                <c:pt idx="11">
                  <c:v>42339</c:v>
                </c:pt>
                <c:pt idx="12">
                  <c:v>42370</c:v>
                </c:pt>
                <c:pt idx="13">
                  <c:v>42401</c:v>
                </c:pt>
                <c:pt idx="14">
                  <c:v>42430</c:v>
                </c:pt>
                <c:pt idx="15">
                  <c:v>42461</c:v>
                </c:pt>
                <c:pt idx="16">
                  <c:v>42491</c:v>
                </c:pt>
                <c:pt idx="17">
                  <c:v>42522</c:v>
                </c:pt>
                <c:pt idx="18">
                  <c:v>42552</c:v>
                </c:pt>
                <c:pt idx="19">
                  <c:v>42583</c:v>
                </c:pt>
                <c:pt idx="20">
                  <c:v>42614</c:v>
                </c:pt>
                <c:pt idx="21">
                  <c:v>42644</c:v>
                </c:pt>
                <c:pt idx="22">
                  <c:v>42675</c:v>
                </c:pt>
                <c:pt idx="23">
                  <c:v>42705</c:v>
                </c:pt>
                <c:pt idx="24">
                  <c:v>42736</c:v>
                </c:pt>
                <c:pt idx="25">
                  <c:v>42767</c:v>
                </c:pt>
                <c:pt idx="26">
                  <c:v>42795</c:v>
                </c:pt>
                <c:pt idx="27">
                  <c:v>42826</c:v>
                </c:pt>
                <c:pt idx="28">
                  <c:v>42856</c:v>
                </c:pt>
                <c:pt idx="29">
                  <c:v>42887</c:v>
                </c:pt>
                <c:pt idx="30">
                  <c:v>42917</c:v>
                </c:pt>
                <c:pt idx="31">
                  <c:v>42948</c:v>
                </c:pt>
                <c:pt idx="32">
                  <c:v>42979</c:v>
                </c:pt>
              </c:numCache>
            </c:numRef>
          </c:cat>
          <c:val>
            <c:numRef>
              <c:f>all!$B$2:$B$34</c:f>
              <c:numCache>
                <c:formatCode>0</c:formatCode>
                <c:ptCount val="33"/>
                <c:pt idx="0">
                  <c:v>12822.903225806451</c:v>
                </c:pt>
                <c:pt idx="1">
                  <c:v>13417.607142857143</c:v>
                </c:pt>
                <c:pt idx="2">
                  <c:v>13867.935483870968</c:v>
                </c:pt>
                <c:pt idx="3">
                  <c:v>13950</c:v>
                </c:pt>
                <c:pt idx="4">
                  <c:v>14276.612903225807</c:v>
                </c:pt>
                <c:pt idx="5">
                  <c:v>14841.766666666666</c:v>
                </c:pt>
                <c:pt idx="6">
                  <c:v>14898</c:v>
                </c:pt>
                <c:pt idx="7">
                  <c:v>14898</c:v>
                </c:pt>
                <c:pt idx="8">
                  <c:v>15264.766666666666</c:v>
                </c:pt>
                <c:pt idx="9">
                  <c:v>15609.612903225807</c:v>
                </c:pt>
                <c:pt idx="10">
                  <c:v>16078.333333333334</c:v>
                </c:pt>
                <c:pt idx="11">
                  <c:v>16170</c:v>
                </c:pt>
                <c:pt idx="12">
                  <c:v>16246</c:v>
                </c:pt>
                <c:pt idx="13">
                  <c:v>16246</c:v>
                </c:pt>
                <c:pt idx="14">
                  <c:v>16547</c:v>
                </c:pt>
                <c:pt idx="15">
                  <c:v>16547</c:v>
                </c:pt>
                <c:pt idx="16">
                  <c:v>16568</c:v>
                </c:pt>
                <c:pt idx="17">
                  <c:v>16568</c:v>
                </c:pt>
                <c:pt idx="18">
                  <c:v>17013</c:v>
                </c:pt>
                <c:pt idx="19">
                  <c:v>17013</c:v>
                </c:pt>
                <c:pt idx="20">
                  <c:v>17013</c:v>
                </c:pt>
                <c:pt idx="21">
                  <c:v>17834</c:v>
                </c:pt>
                <c:pt idx="22">
                  <c:v>18564</c:v>
                </c:pt>
                <c:pt idx="23">
                  <c:v>18571</c:v>
                </c:pt>
                <c:pt idx="24">
                  <c:v>18923</c:v>
                </c:pt>
                <c:pt idx="25">
                  <c:v>19121</c:v>
                </c:pt>
                <c:pt idx="26">
                  <c:v>19284</c:v>
                </c:pt>
                <c:pt idx="27">
                  <c:v>19284</c:v>
                </c:pt>
                <c:pt idx="28">
                  <c:v>19284</c:v>
                </c:pt>
                <c:pt idx="29">
                  <c:v>19687</c:v>
                </c:pt>
                <c:pt idx="30">
                  <c:v>19687</c:v>
                </c:pt>
                <c:pt idx="31">
                  <c:v>20193</c:v>
                </c:pt>
                <c:pt idx="32">
                  <c:v>20193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1002064"/>
        <c:axId val="281002456"/>
      </c:lineChart>
      <c:dateAx>
        <c:axId val="2810020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mmm\-yy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002456"/>
        <c:crosses val="autoZero"/>
        <c:auto val="1"/>
        <c:lblOffset val="100"/>
        <c:baseTimeUnit val="months"/>
        <c:majorUnit val="3"/>
        <c:majorTimeUnit val="months"/>
      </c:dateAx>
      <c:valAx>
        <c:axId val="281002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Wind intalled capacity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002064"/>
        <c:crosses val="autoZero"/>
        <c:crossBetween val="between"/>
      </c:valAx>
      <c:valAx>
        <c:axId val="281002848"/>
        <c:scaling>
          <c:orientation val="minMax"/>
          <c:max val="20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MAE of 3-hour ahead wind forecast error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1003240"/>
        <c:crosses val="max"/>
        <c:crossBetween val="between"/>
        <c:majorUnit val="400"/>
      </c:valAx>
      <c:dateAx>
        <c:axId val="281003240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281002848"/>
        <c:crosses val="autoZero"/>
        <c:auto val="1"/>
        <c:lblOffset val="100"/>
        <c:baseTimeUnit val="months"/>
      </c:date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legend>
      <c:legendPos val="t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22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22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487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003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150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589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042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250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97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50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412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577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143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49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38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48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44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43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64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4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9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7046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61839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846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6460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54813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1386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35593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81050"/>
            <a:ext cx="4038600" cy="5010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81050"/>
            <a:ext cx="4038600" cy="5010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305086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56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2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844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7057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591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6536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81" r:id="rId3"/>
    <p:sldLayoutId id="2147483688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4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29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gridinfo/resource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gridinfo/resourc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gridinfo/resource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7/11/1/108845-WM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74683" y="2073276"/>
            <a:ext cx="55931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cap="small" dirty="0" smtClean="0"/>
              <a:t>Proposed Ancillary Service Methodology And Quantities For 2018</a:t>
            </a:r>
          </a:p>
        </p:txBody>
      </p:sp>
      <p:sp>
        <p:nvSpPr>
          <p:cNvPr id="2" name="Rectangle 1"/>
          <p:cNvSpPr/>
          <p:nvPr/>
        </p:nvSpPr>
        <p:spPr>
          <a:xfrm>
            <a:off x="3550883" y="30427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cap="small" dirty="0" smtClean="0">
              <a:solidFill>
                <a:prstClr val="black"/>
              </a:solidFill>
            </a:endParaRPr>
          </a:p>
          <a:p>
            <a:endParaRPr lang="en-US" b="1" cap="small" dirty="0">
              <a:solidFill>
                <a:prstClr val="black"/>
              </a:solidFill>
            </a:endParaRPr>
          </a:p>
          <a:p>
            <a:endParaRPr lang="en-US" dirty="0" smtClean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50883" y="428926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Staff </a:t>
            </a: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- 2018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753307"/>
              </p:ext>
            </p:extLst>
          </p:nvPr>
        </p:nvGraphicFramePr>
        <p:xfrm>
          <a:off x="381000" y="952375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2.25:1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1.54:1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3743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3424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3285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595644"/>
              </p:ext>
            </p:extLst>
          </p:nvPr>
        </p:nvGraphicFramePr>
        <p:xfrm>
          <a:off x="381000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1.22:1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2737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2492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50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767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 2018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*2300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across all hours.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4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 2018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1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 2018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04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</a:t>
            </a:r>
            <a:r>
              <a:rPr lang="en-US" dirty="0" smtClean="0"/>
              <a:t>. RRS Comparison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Inertia Contribution </a:t>
            </a:r>
            <a:r>
              <a:rPr lang="en-US" dirty="0" smtClean="0"/>
              <a:t>of Units with NSO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876512"/>
              </p:ext>
            </p:extLst>
          </p:nvPr>
        </p:nvGraphicFramePr>
        <p:xfrm>
          <a:off x="3048000" y="4842608"/>
          <a:ext cx="3048000" cy="1485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345292"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List of Units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45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GIBCRK_GIB_CRG1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SDSES_UNIT4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838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MNSES_UNIT1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SD5SES_UNIT5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2443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MNSES_UNIT2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BBSES_UNIT1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452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MNSES_UNIT3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BBSES_UNIT2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480" y="914399"/>
            <a:ext cx="6307039" cy="355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01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over Minimum </a:t>
            </a:r>
            <a:r>
              <a:rPr lang="en-US" dirty="0"/>
              <a:t>Inertia of </a:t>
            </a:r>
            <a:r>
              <a:rPr lang="en-US" dirty="0" smtClean="0"/>
              <a:t>Units </a:t>
            </a:r>
            <a:r>
              <a:rPr lang="en-US" dirty="0"/>
              <a:t>with NSO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561140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937069"/>
              </p:ext>
            </p:extLst>
          </p:nvPr>
        </p:nvGraphicFramePr>
        <p:xfrm>
          <a:off x="923191" y="1397000"/>
          <a:ext cx="7069016" cy="1517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800"/>
                <a:gridCol w="1789072"/>
                <a:gridCol w="1775722"/>
                <a:gridCol w="180242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System Inertia (MW·s)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Inertia from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Units with 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NSO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MW·s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Adjusted System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Inertia (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MW·s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4/10/16 2:00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142869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139684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11/22/16 1:00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148378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12571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135807 </a:t>
                      </a:r>
                    </a:p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minimum adjusted system inertia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896860"/>
              </p:ext>
            </p:extLst>
          </p:nvPr>
        </p:nvGraphicFramePr>
        <p:xfrm>
          <a:off x="923190" y="3886200"/>
          <a:ext cx="7069016" cy="1360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800"/>
                <a:gridCol w="1789072"/>
                <a:gridCol w="1789072"/>
                <a:gridCol w="178907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System Inertia (MW·s)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Inertia from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Units with 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NSO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MW·s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Adjusted System 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Inertia (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MW·s</a:t>
                      </a: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2/10/17 2:00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134209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11047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123162</a:t>
                      </a:r>
                    </a:p>
                    <a:p>
                      <a:pPr marL="0" marR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minimum adjusted system inertia</a:t>
                      </a:r>
                    </a:p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108885" y="1054611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2016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3551039" y="3516868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2017 (Jan-Sep)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725043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Non Spinning Reserve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8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 Spinning Reserve </a:t>
            </a:r>
            <a:r>
              <a:rPr lang="en-US" dirty="0" smtClean="0"/>
              <a:t>Methodology (NSRS) - 2018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</a:t>
            </a:r>
            <a:r>
              <a:rPr lang="en-US" dirty="0" smtClean="0"/>
              <a:t>proposing </a:t>
            </a:r>
            <a:r>
              <a:rPr lang="en-US" dirty="0"/>
              <a:t>two changes to Non Spin Service Methodology for </a:t>
            </a:r>
            <a:r>
              <a:rPr lang="en-US" dirty="0" smtClean="0"/>
              <a:t>2018</a:t>
            </a:r>
            <a:r>
              <a:rPr lang="en-US" dirty="0"/>
              <a:t>.</a:t>
            </a:r>
          </a:p>
          <a:p>
            <a:pPr marL="685800" lvl="1" indent="-342900" algn="just">
              <a:buFont typeface="+mj-lt"/>
              <a:buAutoNum type="arabicPeriod"/>
            </a:pPr>
            <a:r>
              <a:rPr lang="en-US" dirty="0" smtClean="0"/>
              <a:t>Include solar generation and solar forecast in the calculations for Net Load and Net Load Forecast i.e. include effects of solar in Net Load Forecast error &amp; Net Load up ramp risk calculation.</a:t>
            </a:r>
          </a:p>
          <a:p>
            <a:pPr marL="685800" lvl="1" indent="-342900" algn="just">
              <a:buFont typeface="+mj-lt"/>
              <a:buAutoNum type="arabicPeriod"/>
            </a:pPr>
            <a:r>
              <a:rPr lang="en-US" dirty="0"/>
              <a:t>Include an adjustment to account for additional over-forecast uncertainty from projected increase in installed wind capacity in 2018.</a:t>
            </a:r>
          </a:p>
          <a:p>
            <a:pPr lvl="2" algn="just"/>
            <a:endParaRPr lang="en-US" dirty="0"/>
          </a:p>
          <a:p>
            <a:pPr algn="just"/>
            <a:r>
              <a:rPr lang="en-US" dirty="0"/>
              <a:t>The subsequent slides depict a preliminary assessment of Non Spin quantities for January 2018 thru </a:t>
            </a:r>
            <a:r>
              <a:rPr lang="en-US" dirty="0" smtClean="0"/>
              <a:t>September </a:t>
            </a:r>
            <a:r>
              <a:rPr lang="en-US" dirty="0"/>
              <a:t>2018 using the </a:t>
            </a:r>
            <a:r>
              <a:rPr lang="en-US" u="sng" dirty="0"/>
              <a:t>above changes </a:t>
            </a:r>
            <a:r>
              <a:rPr lang="en-US" dirty="0"/>
              <a:t>to the current methodology (2015, 2016 and 2017 Net Load Forecast Error and risk of  Net Load Ramp). </a:t>
            </a:r>
          </a:p>
          <a:p>
            <a:pPr marL="685800" lvl="1" indent="-342900" algn="just">
              <a:buFont typeface="+mj-lt"/>
              <a:buAutoNum type="arabicPeriod"/>
            </a:pPr>
            <a:endParaRPr lang="en-US" dirty="0"/>
          </a:p>
          <a:p>
            <a:pPr lvl="1" algn="just"/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404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Adjustment </a:t>
            </a:r>
            <a:r>
              <a:rPr lang="en-US" sz="2000" dirty="0"/>
              <a:t>to </a:t>
            </a:r>
            <a:r>
              <a:rPr lang="en-US" sz="2000" dirty="0" smtClean="0"/>
              <a:t>Non-Spin based Wind Growth - 2018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363702" y="5739274"/>
            <a:ext cx="4416594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/>
              <a:t>Average hourly adjustment to Non Spin Requirement = 121 MW</a:t>
            </a:r>
            <a:endParaRPr lang="en-US" sz="11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207" y="1109540"/>
            <a:ext cx="6187584" cy="463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55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Wingdings 2" panose="05020102010507070707" pitchFamily="18" charset="2"/>
              <a:buChar char=""/>
            </a:pPr>
            <a:r>
              <a:rPr lang="en-US" sz="1800" dirty="0" smtClean="0">
                <a:solidFill>
                  <a:srgbClr val="50BC32"/>
                </a:solidFill>
              </a:rPr>
              <a:t>Sep </a:t>
            </a:r>
            <a:r>
              <a:rPr lang="en-US" dirty="0" smtClean="0">
                <a:solidFill>
                  <a:srgbClr val="50BC32"/>
                </a:solidFill>
              </a:rPr>
              <a:t>15</a:t>
            </a:r>
            <a:r>
              <a:rPr lang="en-US" sz="1800" dirty="0" smtClean="0">
                <a:solidFill>
                  <a:srgbClr val="50BC32"/>
                </a:solidFill>
              </a:rPr>
              <a:t>, 2017 </a:t>
            </a:r>
            <a:r>
              <a:rPr lang="en-US" sz="1800" dirty="0">
                <a:solidFill>
                  <a:srgbClr val="50BC32"/>
                </a:solidFill>
              </a:rPr>
              <a:t>– </a:t>
            </a:r>
            <a:r>
              <a:rPr lang="en-US" dirty="0">
                <a:solidFill>
                  <a:srgbClr val="50BC32"/>
                </a:solidFill>
              </a:rPr>
              <a:t>QMWG </a:t>
            </a:r>
            <a:r>
              <a:rPr lang="en-US" dirty="0" smtClean="0">
                <a:solidFill>
                  <a:srgbClr val="50BC32"/>
                </a:solidFill>
              </a:rPr>
              <a:t>(w Current Methodology) </a:t>
            </a:r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50BC32"/>
                </a:solidFill>
              </a:rPr>
              <a:t>Oct 09, </a:t>
            </a:r>
            <a:r>
              <a:rPr lang="en-US" dirty="0">
                <a:solidFill>
                  <a:srgbClr val="50BC32"/>
                </a:solidFill>
              </a:rPr>
              <a:t>2017 – QMWG (w Proposed Changes)</a:t>
            </a:r>
          </a:p>
          <a:p>
            <a:pPr>
              <a:buClr>
                <a:srgbClr val="50BC32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50BC32"/>
                </a:solidFill>
              </a:rPr>
              <a:t>Oct 11, 2017 – PDCWG</a:t>
            </a:r>
          </a:p>
          <a:p>
            <a:r>
              <a:rPr lang="en-US" strike="sngStrike" dirty="0"/>
              <a:t>Oct 20, 2017 – </a:t>
            </a:r>
            <a:r>
              <a:rPr lang="en-US" strike="sngStrike" dirty="0" smtClean="0"/>
              <a:t>OWG </a:t>
            </a:r>
            <a:r>
              <a:rPr lang="en-US" dirty="0" smtClean="0"/>
              <a:t>(Meeting Canceled)</a:t>
            </a:r>
            <a:endParaRPr lang="en-US" dirty="0"/>
          </a:p>
          <a:p>
            <a:endParaRPr lang="en-US" dirty="0" smtClean="0"/>
          </a:p>
          <a:p>
            <a:r>
              <a:rPr lang="en-US" sz="1800" dirty="0" smtClean="0"/>
              <a:t>Nov 01, </a:t>
            </a:r>
            <a:r>
              <a:rPr lang="en-US" sz="1800" dirty="0"/>
              <a:t>2017 – </a:t>
            </a:r>
            <a:r>
              <a:rPr lang="en-US" sz="1800" dirty="0" smtClean="0"/>
              <a:t>WMS</a:t>
            </a:r>
          </a:p>
          <a:p>
            <a:r>
              <a:rPr lang="en-US" sz="1800" dirty="0"/>
              <a:t>Nov </a:t>
            </a:r>
            <a:r>
              <a:rPr lang="en-US" sz="1800" dirty="0" smtClean="0"/>
              <a:t>02, </a:t>
            </a:r>
            <a:r>
              <a:rPr lang="en-US" sz="1800" dirty="0"/>
              <a:t>2017 </a:t>
            </a:r>
            <a:r>
              <a:rPr lang="en-US" sz="1800" dirty="0" smtClean="0"/>
              <a:t>– ROS</a:t>
            </a:r>
          </a:p>
          <a:p>
            <a:pPr lvl="0"/>
            <a:r>
              <a:rPr lang="en-US" sz="1800" dirty="0" smtClean="0"/>
              <a:t>Nov 30, 2017 </a:t>
            </a:r>
            <a:r>
              <a:rPr lang="en-US" sz="1800" dirty="0"/>
              <a:t>– TAC</a:t>
            </a:r>
          </a:p>
          <a:p>
            <a:endParaRPr lang="en-US" dirty="0" smtClean="0"/>
          </a:p>
          <a:p>
            <a:r>
              <a:rPr lang="en-US" sz="1800" dirty="0" smtClean="0"/>
              <a:t>Dec 12, 2017 </a:t>
            </a:r>
            <a:r>
              <a:rPr lang="en-US" sz="1800" dirty="0"/>
              <a:t>– </a:t>
            </a:r>
            <a:r>
              <a:rPr lang="en-US" sz="1800" dirty="0" smtClean="0"/>
              <a:t>BOD</a:t>
            </a:r>
          </a:p>
          <a:p>
            <a:pPr marL="0" indent="0">
              <a:buNone/>
            </a:pPr>
            <a:endParaRPr lang="en-US" sz="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9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Jan 2018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*1375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in On-peak </a:t>
            </a:r>
            <a:r>
              <a:rPr lang="en-US" sz="900" dirty="0">
                <a:latin typeface="Arial" panose="020B0604020202020204" pitchFamily="34" charset="0"/>
              </a:rPr>
              <a:t>hours (HE 7 thru 22</a:t>
            </a:r>
            <a:r>
              <a:rPr lang="en-US" sz="900" dirty="0" smtClean="0">
                <a:latin typeface="Arial" panose="020B0604020202020204" pitchFamily="34" charset="0"/>
              </a:rPr>
              <a:t>)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6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Mar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23" y="1185477"/>
            <a:ext cx="8687553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Aug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9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Avg. </a:t>
            </a:r>
            <a:r>
              <a:rPr lang="en-US" dirty="0" smtClean="0"/>
              <a:t>NSRS </a:t>
            </a:r>
            <a:r>
              <a:rPr lang="en-US" dirty="0"/>
              <a:t>Comparison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Discussion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/>
                <a:t>Appendix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75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Installation Capacity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35943" y="5974968"/>
            <a:ext cx="8534400" cy="293986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b="1" dirty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900" dirty="0">
                <a:latin typeface="Arial" panose="020B0604020202020204" pitchFamily="34" charset="0"/>
              </a:rPr>
              <a:t>The projected wind </a:t>
            </a:r>
            <a:r>
              <a:rPr lang="en-US" sz="900" dirty="0" smtClean="0">
                <a:latin typeface="Arial" panose="020B0604020202020204" pitchFamily="34" charset="0"/>
              </a:rPr>
              <a:t>installed </a:t>
            </a:r>
            <a:r>
              <a:rPr lang="en-US" sz="900" dirty="0">
                <a:latin typeface="Arial" panose="020B0604020202020204" pitchFamily="34" charset="0"/>
              </a:rPr>
              <a:t>capacity (based on IA Signed with Financial Security) is from July 2017 Generator Interconnection Status Report posted </a:t>
            </a:r>
            <a:r>
              <a:rPr lang="en-US" sz="900" dirty="0">
                <a:latin typeface="Arial" panose="020B0604020202020204" pitchFamily="34" charset="0"/>
                <a:hlinkClick r:id="rId3"/>
              </a:rPr>
              <a:t>here</a:t>
            </a:r>
            <a:r>
              <a:rPr lang="en-US" sz="900" dirty="0">
                <a:latin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175" y="1060498"/>
            <a:ext cx="8693649" cy="473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7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Installed Wind Capacity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5943" y="5974968"/>
            <a:ext cx="8534400" cy="293986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b="1" dirty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900" dirty="0">
                <a:latin typeface="Arial" panose="020B0604020202020204" pitchFamily="34" charset="0"/>
              </a:rPr>
              <a:t>The projected wind </a:t>
            </a:r>
            <a:r>
              <a:rPr lang="en-US" sz="900" dirty="0" smtClean="0">
                <a:latin typeface="Arial" panose="020B0604020202020204" pitchFamily="34" charset="0"/>
              </a:rPr>
              <a:t>installed </a:t>
            </a:r>
            <a:r>
              <a:rPr lang="en-US" sz="900" dirty="0">
                <a:latin typeface="Arial" panose="020B0604020202020204" pitchFamily="34" charset="0"/>
              </a:rPr>
              <a:t>capacity (based on IA Signed with Financial Security) is from July 2017 Generator Interconnection Status Report posted </a:t>
            </a:r>
            <a:r>
              <a:rPr lang="en-US" sz="900" dirty="0">
                <a:latin typeface="Arial" panose="020B0604020202020204" pitchFamily="34" charset="0"/>
                <a:hlinkClick r:id="rId3"/>
              </a:rPr>
              <a:t>here</a:t>
            </a:r>
            <a:r>
              <a:rPr lang="en-US" sz="900" dirty="0">
                <a:latin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430" y="895892"/>
            <a:ext cx="8535140" cy="50662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16536" y="989704"/>
            <a:ext cx="2775473" cy="365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04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in Installed </a:t>
            </a:r>
            <a:r>
              <a:rPr lang="en-US" dirty="0"/>
              <a:t>Wind </a:t>
            </a:r>
            <a:r>
              <a:rPr lang="en-US" dirty="0" smtClean="0"/>
              <a:t>Capacity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855408"/>
            <a:ext cx="8616176" cy="319188"/>
          </a:xfrm>
          <a:solidFill>
            <a:schemeClr val="accent1">
              <a:lumMod val="20000"/>
              <a:lumOff val="80000"/>
              <a:alpha val="36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200" dirty="0"/>
              <a:t>Growth </a:t>
            </a:r>
            <a:r>
              <a:rPr lang="en-US" sz="1200" dirty="0" smtClean="0"/>
              <a:t>in Installed Wind Capacity in Jan 2018 = Projected Wind Capacity in Jan 2018 – Installed Wind Capacity in Jan 2017</a:t>
            </a:r>
            <a:endParaRPr lang="en-US" sz="1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900" dirty="0" smtClean="0">
                <a:latin typeface="Arial" panose="020B0604020202020204" pitchFamily="34" charset="0"/>
              </a:rPr>
              <a:t>The projected wind installed capacity (based </a:t>
            </a:r>
            <a:r>
              <a:rPr lang="en-US" sz="900" dirty="0">
                <a:latin typeface="Arial" panose="020B0604020202020204" pitchFamily="34" charset="0"/>
              </a:rPr>
              <a:t>on IA Signed with Financial </a:t>
            </a:r>
            <a:r>
              <a:rPr lang="en-US" sz="900" dirty="0" smtClean="0">
                <a:latin typeface="Arial" panose="020B0604020202020204" pitchFamily="34" charset="0"/>
              </a:rPr>
              <a:t>Security) is from July 2017 Generator Interconnection Status Report posted </a:t>
            </a:r>
            <a:r>
              <a:rPr lang="en-US" sz="900" dirty="0" smtClean="0">
                <a:latin typeface="Arial" panose="020B0604020202020204" pitchFamily="34" charset="0"/>
                <a:hlinkClick r:id="rId3"/>
              </a:rPr>
              <a:t>here</a:t>
            </a:r>
            <a:r>
              <a:rPr lang="en-US" sz="900" dirty="0" smtClean="0">
                <a:latin typeface="Arial" panose="020B0604020202020204" pitchFamily="34" charset="0"/>
              </a:rPr>
              <a:t>.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327" y="1328908"/>
            <a:ext cx="8693649" cy="457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51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3-HA </a:t>
            </a:r>
            <a:r>
              <a:rPr lang="en-US" sz="2000" dirty="0" smtClean="0"/>
              <a:t>Wind Over-Forecast Error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802268"/>
              </p:ext>
            </p:extLst>
          </p:nvPr>
        </p:nvGraphicFramePr>
        <p:xfrm>
          <a:off x="208267" y="818234"/>
          <a:ext cx="8727465" cy="5221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2630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ERCOT is not recommending any changes to the methodology for determining Regulation Service &amp; Responsive Reserve quantities for 2018.</a:t>
            </a:r>
          </a:p>
          <a:p>
            <a:pPr lvl="1" algn="just"/>
            <a:r>
              <a:rPr lang="en-US" dirty="0" smtClean="0"/>
              <a:t>The </a:t>
            </a:r>
            <a:r>
              <a:rPr lang="en-US" dirty="0"/>
              <a:t>quantities for 2018 Regulation Service &amp; Responsive Reserve </a:t>
            </a:r>
            <a:r>
              <a:rPr lang="en-US" dirty="0" smtClean="0"/>
              <a:t>reflect </a:t>
            </a:r>
            <a:r>
              <a:rPr lang="en-US" dirty="0"/>
              <a:t>moving forward the historic data on which quantities 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r>
              <a:rPr lang="en-US" dirty="0" smtClean="0"/>
              <a:t>The current RRS quantities for 2018 do not reflect any potential impact of recent NSOs.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ERCOT is proposing two changes to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methodology for determining </a:t>
            </a:r>
            <a:r>
              <a:rPr lang="en-US" dirty="0" smtClean="0"/>
              <a:t>Non-Spin Reserve for 2018.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 redline version of the draft methodology and spreadsheets that contain </a:t>
            </a:r>
            <a:r>
              <a:rPr lang="en-US" dirty="0"/>
              <a:t>the associated quantities for January through </a:t>
            </a:r>
            <a:r>
              <a:rPr lang="en-US" dirty="0" smtClean="0"/>
              <a:t>September </a:t>
            </a:r>
            <a:r>
              <a:rPr lang="en-US" dirty="0"/>
              <a:t>of 2018 </a:t>
            </a:r>
            <a:r>
              <a:rPr lang="en-US" dirty="0" smtClean="0"/>
              <a:t>have </a:t>
            </a:r>
            <a:r>
              <a:rPr lang="en-US" dirty="0"/>
              <a:t>been </a:t>
            </a:r>
            <a:r>
              <a:rPr lang="en-US" dirty="0" smtClean="0"/>
              <a:t>posted on the </a:t>
            </a:r>
            <a:r>
              <a:rPr lang="en-US" dirty="0" smtClean="0">
                <a:hlinkClick r:id="rId3"/>
              </a:rPr>
              <a:t>meeting page</a:t>
            </a:r>
            <a:r>
              <a:rPr lang="en-US" dirty="0" smtClean="0"/>
              <a:t> for November 01 WMS meeting.</a:t>
            </a:r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3-HA </a:t>
            </a:r>
            <a:r>
              <a:rPr lang="en-US" sz="2000" dirty="0" smtClean="0"/>
              <a:t>Wind Over-Forecast Error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time an </a:t>
            </a:r>
            <a:r>
              <a:rPr lang="en-US" u="sng" dirty="0" smtClean="0"/>
              <a:t>increasing</a:t>
            </a:r>
            <a:r>
              <a:rPr lang="en-US" dirty="0" smtClean="0"/>
              <a:t> trend is visible in </a:t>
            </a:r>
            <a:r>
              <a:rPr lang="en-US" dirty="0"/>
              <a:t>the 3-HA Wind Over-Forecast </a:t>
            </a:r>
            <a:r>
              <a:rPr lang="en-US" dirty="0" smtClean="0"/>
              <a:t>Error.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219818" y="1462674"/>
            <a:ext cx="8924182" cy="2361118"/>
            <a:chOff x="219818" y="1462674"/>
            <a:chExt cx="8924182" cy="236111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9818" y="1556080"/>
              <a:ext cx="3022714" cy="226771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4072" y="1556080"/>
              <a:ext cx="3214830" cy="226771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1286" y="1556080"/>
              <a:ext cx="3022714" cy="2267712"/>
            </a:xfrm>
            <a:prstGeom prst="rect">
              <a:avLst/>
            </a:prstGeom>
          </p:spPr>
        </p:pic>
        <p:sp>
          <p:nvSpPr>
            <p:cNvPr id="9" name="Content Placeholder 5"/>
            <p:cNvSpPr txBox="1">
              <a:spLocks/>
            </p:cNvSpPr>
            <p:nvPr/>
          </p:nvSpPr>
          <p:spPr>
            <a:xfrm>
              <a:off x="381000" y="146267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2013</a:t>
              </a:r>
              <a:endParaRPr lang="en-US" sz="1200" dirty="0"/>
            </a:p>
          </p:txBody>
        </p:sp>
        <p:sp>
          <p:nvSpPr>
            <p:cNvPr id="10" name="Content Placeholder 5"/>
            <p:cNvSpPr txBox="1">
              <a:spLocks/>
            </p:cNvSpPr>
            <p:nvPr/>
          </p:nvSpPr>
          <p:spPr>
            <a:xfrm>
              <a:off x="3181933" y="146267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2014</a:t>
              </a:r>
              <a:endParaRPr lang="en-US" sz="1200" dirty="0"/>
            </a:p>
          </p:txBody>
        </p:sp>
        <p:sp>
          <p:nvSpPr>
            <p:cNvPr id="11" name="Content Placeholder 5"/>
            <p:cNvSpPr txBox="1">
              <a:spLocks/>
            </p:cNvSpPr>
            <p:nvPr/>
          </p:nvSpPr>
          <p:spPr>
            <a:xfrm>
              <a:off x="6303884" y="146267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2015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37549" y="3857904"/>
            <a:ext cx="6090270" cy="2333486"/>
            <a:chOff x="1637549" y="3857904"/>
            <a:chExt cx="6090270" cy="233348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37549" y="3927339"/>
              <a:ext cx="3017833" cy="226405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09985" y="3927339"/>
              <a:ext cx="3017834" cy="2264051"/>
            </a:xfrm>
            <a:prstGeom prst="rect">
              <a:avLst/>
            </a:prstGeom>
          </p:spPr>
        </p:pic>
        <p:sp>
          <p:nvSpPr>
            <p:cNvPr id="12" name="Content Placeholder 5"/>
            <p:cNvSpPr txBox="1">
              <a:spLocks/>
            </p:cNvSpPr>
            <p:nvPr/>
          </p:nvSpPr>
          <p:spPr>
            <a:xfrm>
              <a:off x="1797205" y="3894478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2016</a:t>
              </a:r>
              <a:endParaRPr lang="en-US" sz="1200" dirty="0"/>
            </a:p>
          </p:txBody>
        </p:sp>
        <p:sp>
          <p:nvSpPr>
            <p:cNvPr id="13" name="Content Placeholder 5"/>
            <p:cNvSpPr txBox="1">
              <a:spLocks/>
            </p:cNvSpPr>
            <p:nvPr/>
          </p:nvSpPr>
          <p:spPr>
            <a:xfrm>
              <a:off x="4852769" y="385790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2017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755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Estimated Increase </a:t>
            </a:r>
            <a:r>
              <a:rPr lang="en-US" sz="2000" dirty="0"/>
              <a:t>in </a:t>
            </a:r>
            <a:r>
              <a:rPr lang="en-US" sz="2000" dirty="0" smtClean="0"/>
              <a:t>Wind Over-Forecast Error - 2018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increase in wind over forecast </a:t>
            </a:r>
            <a:r>
              <a:rPr lang="en-US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MW </a:t>
            </a:r>
            <a:r>
              <a:rPr lang="en-US" dirty="0" smtClean="0"/>
              <a:t>error per </a:t>
            </a:r>
            <a:r>
              <a:rPr lang="en-US" dirty="0"/>
              <a:t>1000 MW increase in installed Wind </a:t>
            </a:r>
            <a:r>
              <a:rPr lang="en-US" dirty="0" smtClean="0"/>
              <a:t>capacity has been </a:t>
            </a:r>
            <a:r>
              <a:rPr lang="en-US" dirty="0"/>
              <a:t>estimated </a:t>
            </a:r>
            <a:r>
              <a:rPr lang="en-US" dirty="0" smtClean="0"/>
              <a:t>using error in forecasting wind forecast in the last five years.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58140" y="5424758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Average hourly increase in Wind Forecast </a:t>
            </a:r>
            <a:r>
              <a:rPr lang="en-US" sz="1100" dirty="0"/>
              <a:t>error per 1000 MW increase in installed Wind </a:t>
            </a:r>
            <a:r>
              <a:rPr lang="en-US" sz="1100" dirty="0" smtClean="0"/>
              <a:t>capacity = 45 MW</a:t>
            </a:r>
            <a:endParaRPr lang="en-US"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321" y="2007323"/>
            <a:ext cx="3549358" cy="307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3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Estimated Increase in Wind Over-Forecast Error </a:t>
            </a:r>
            <a:r>
              <a:rPr lang="en-US" sz="2000" dirty="0" smtClean="0"/>
              <a:t>based Wind Growth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7"/>
            <a:ext cx="8534400" cy="3834782"/>
          </a:xfrm>
        </p:spPr>
        <p:txBody>
          <a:bodyPr/>
          <a:lstStyle/>
          <a:p>
            <a:r>
              <a:rPr lang="en-US" dirty="0" smtClean="0"/>
              <a:t>Using projected installed wind capacity, compute adjustment to Non-Spin requirement.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07973" y="6010520"/>
            <a:ext cx="4128053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Average hourly adjustment to Non Spin Requirement = 121 MW</a:t>
            </a:r>
            <a:endParaRPr lang="en-US" sz="1100" dirty="0"/>
          </a:p>
        </p:txBody>
      </p:sp>
      <p:sp>
        <p:nvSpPr>
          <p:cNvPr id="5" name="Multiply 4"/>
          <p:cNvSpPr/>
          <p:nvPr/>
        </p:nvSpPr>
        <p:spPr>
          <a:xfrm>
            <a:off x="3865966" y="2410259"/>
            <a:ext cx="594885" cy="516467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qual 8"/>
          <p:cNvSpPr/>
          <p:nvPr/>
        </p:nvSpPr>
        <p:spPr>
          <a:xfrm>
            <a:off x="2250375" y="4474738"/>
            <a:ext cx="668867" cy="49520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711" y="1613960"/>
            <a:ext cx="3429000" cy="20368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55" y="1607918"/>
            <a:ext cx="2704764" cy="23432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8856" y="3834484"/>
            <a:ext cx="2902487" cy="217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15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Regulation Service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55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Regulation quantities for January 2018 thru </a:t>
            </a:r>
            <a:r>
              <a:rPr lang="en-US" dirty="0" smtClean="0"/>
              <a:t>September </a:t>
            </a:r>
            <a:r>
              <a:rPr lang="en-US" dirty="0"/>
              <a:t>2018 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(2016 and 2017 five-minute net load variability) </a:t>
            </a:r>
            <a:r>
              <a:rPr lang="en-US" dirty="0"/>
              <a:t>and </a:t>
            </a:r>
            <a:r>
              <a:rPr lang="en-US" u="sng" dirty="0" smtClean="0"/>
              <a:t>Wind Adjustment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algn="just"/>
            <a:r>
              <a:rPr lang="en-US" dirty="0" smtClean="0"/>
              <a:t>The Wind Adjustment tables (previously called “GE Tables”) </a:t>
            </a:r>
            <a:r>
              <a:rPr lang="en-US" dirty="0"/>
              <a:t>track incremental MWs of Regulation needed to account for additional variability per 1000 MW increase in installed Wind capacity. </a:t>
            </a:r>
            <a:endParaRPr lang="en-US" dirty="0" smtClean="0"/>
          </a:p>
          <a:p>
            <a:pPr lvl="1" algn="just"/>
            <a:r>
              <a:rPr lang="en-US" dirty="0"/>
              <a:t>This </a:t>
            </a:r>
            <a:r>
              <a:rPr lang="en-US" dirty="0" smtClean="0"/>
              <a:t>table has been updated for 2018.</a:t>
            </a:r>
            <a:endParaRPr lang="en-US" dirty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9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Adjustment </a:t>
            </a:r>
            <a:r>
              <a:rPr lang="en-US" dirty="0" smtClean="0"/>
              <a:t>Table Monthly Average Comparison</a:t>
            </a:r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218419"/>
              </p:ext>
            </p:extLst>
          </p:nvPr>
        </p:nvGraphicFramePr>
        <p:xfrm>
          <a:off x="381000" y="745998"/>
          <a:ext cx="8458200" cy="265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1215731"/>
              </p:ext>
            </p:extLst>
          </p:nvPr>
        </p:nvGraphicFramePr>
        <p:xfrm>
          <a:off x="381000" y="3451097"/>
          <a:ext cx="8458200" cy="266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8125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Avg. Regulation Comparison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1408438"/>
              </p:ext>
            </p:extLst>
          </p:nvPr>
        </p:nvGraphicFramePr>
        <p:xfrm>
          <a:off x="342900" y="762000"/>
          <a:ext cx="8458200" cy="266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3606295"/>
              </p:ext>
            </p:extLst>
          </p:nvPr>
        </p:nvGraphicFramePr>
        <p:xfrm>
          <a:off x="342900" y="3429000"/>
          <a:ext cx="8458200" cy="2660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327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Responsive Reserve Service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Responsive Service Methodology (RRS) - 2018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RRS quantities for January 2018 thru </a:t>
            </a:r>
            <a:r>
              <a:rPr lang="en-US" dirty="0" smtClean="0"/>
              <a:t>September </a:t>
            </a:r>
            <a:r>
              <a:rPr lang="en-US" dirty="0"/>
              <a:t>2018  in subsequent slides have been computed using </a:t>
            </a:r>
            <a:r>
              <a:rPr lang="en-US" u="sng" dirty="0"/>
              <a:t>current methodology</a:t>
            </a:r>
            <a:r>
              <a:rPr lang="en-US" dirty="0"/>
              <a:t> </a:t>
            </a:r>
            <a:r>
              <a:rPr lang="en-US" dirty="0" smtClean="0"/>
              <a:t>(2016 and 2017 system inertia conditions) and </a:t>
            </a:r>
            <a:r>
              <a:rPr lang="en-US" u="sng" dirty="0"/>
              <a:t>updated RRS table</a:t>
            </a:r>
            <a:r>
              <a:rPr lang="en-US" dirty="0" smtClean="0"/>
              <a:t>.</a:t>
            </a:r>
          </a:p>
          <a:p>
            <a:pPr marL="257175" lvl="1" indent="-257175" algn="just">
              <a:buFont typeface="Arial" panose="020B0604020202020204" pitchFamily="34" charset="0"/>
              <a:buChar char="•"/>
            </a:pPr>
            <a:endParaRPr lang="en-US" u="sng" dirty="0" smtClean="0"/>
          </a:p>
          <a:p>
            <a:pPr marL="257175" lvl="1" indent="-257175" algn="just">
              <a:buFont typeface="Arial" panose="020B0604020202020204" pitchFamily="34" charset="0"/>
              <a:buChar char="•"/>
            </a:pPr>
            <a:r>
              <a:rPr lang="en-US" u="sng" dirty="0" smtClean="0"/>
              <a:t>The </a:t>
            </a:r>
            <a:r>
              <a:rPr lang="en-US" u="sng" dirty="0"/>
              <a:t>current RRS quantities for 2018  do not reflect </a:t>
            </a:r>
            <a:r>
              <a:rPr lang="en-US" u="sng" dirty="0" smtClean="0"/>
              <a:t>any potential </a:t>
            </a:r>
            <a:r>
              <a:rPr lang="en-US" u="sng" dirty="0"/>
              <a:t>impact of recent NSOs</a:t>
            </a:r>
            <a:r>
              <a:rPr lang="en-US" u="sng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RRS table tracks RRS requirements for different inertia conditions. </a:t>
            </a:r>
          </a:p>
          <a:p>
            <a:pPr lvl="1"/>
            <a:r>
              <a:rPr lang="en-US" dirty="0"/>
              <a:t>This table has been updated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make the increments in inertia levels uniform across all study scenarios.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7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1255</Words>
  <Application>Microsoft Office PowerPoint</Application>
  <PresentationFormat>On-screen Show (4:3)</PresentationFormat>
  <Paragraphs>320</Paragraphs>
  <Slides>32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Calibri</vt:lpstr>
      <vt:lpstr>Calibri Light</vt:lpstr>
      <vt:lpstr>Times New Roman</vt:lpstr>
      <vt:lpstr>Verdana</vt:lpstr>
      <vt:lpstr>Wingdings</vt:lpstr>
      <vt:lpstr>Wingdings 2</vt:lpstr>
      <vt:lpstr>1_Office Theme</vt:lpstr>
      <vt:lpstr>1_Custom Design</vt:lpstr>
      <vt:lpstr>2_Custom Design</vt:lpstr>
      <vt:lpstr>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2018</vt:lpstr>
      <vt:lpstr>Wind Adjustment Table Monthly Average Comparison</vt:lpstr>
      <vt:lpstr>Hourly Avg. Regulation Comparison</vt:lpstr>
      <vt:lpstr>PowerPoint Presentation</vt:lpstr>
      <vt:lpstr>Responsive Service Methodology (RRS) - 2018</vt:lpstr>
      <vt:lpstr>RRS Table - 2018</vt:lpstr>
      <vt:lpstr>RRS Jan 2018</vt:lpstr>
      <vt:lpstr>RRS Mar 2018</vt:lpstr>
      <vt:lpstr>RRS Aug 2018</vt:lpstr>
      <vt:lpstr>Hourly Avg. RRS Comparison</vt:lpstr>
      <vt:lpstr>Inertia Contribution of Units with NSO</vt:lpstr>
      <vt:lpstr>Impact over Minimum Inertia of Units with NSO</vt:lpstr>
      <vt:lpstr>PowerPoint Presentation</vt:lpstr>
      <vt:lpstr>Non Spinning Reserve Methodology (NSRS) - 2018</vt:lpstr>
      <vt:lpstr>Adjustment to Non-Spin based Wind Growth - 2018</vt:lpstr>
      <vt:lpstr>NSRS Jan 2018</vt:lpstr>
      <vt:lpstr>NSRS Mar 2018</vt:lpstr>
      <vt:lpstr>NSRS Aug 2018</vt:lpstr>
      <vt:lpstr>Hourly Avg. NSRS Comparison</vt:lpstr>
      <vt:lpstr>PowerPoint Presentation</vt:lpstr>
      <vt:lpstr>PowerPoint Presentation</vt:lpstr>
      <vt:lpstr>Wind Installation Capacity</vt:lpstr>
      <vt:lpstr>Installed Wind Capacity</vt:lpstr>
      <vt:lpstr>Growth in Installed Wind Capacity</vt:lpstr>
      <vt:lpstr>3-HA Wind Over-Forecast Error</vt:lpstr>
      <vt:lpstr>3-HA Wind Over-Forecast Error</vt:lpstr>
      <vt:lpstr>Estimated Increase in Wind Over-Forecast Error - 2018</vt:lpstr>
      <vt:lpstr>Estimated Increase in Wind Over-Forecast Error based Wind Growth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2017-09-11T16:32:38Z</dcterms:created>
  <dcterms:modified xsi:type="dcterms:W3CDTF">2017-10-26T20:53:46Z</dcterms:modified>
</cp:coreProperties>
</file>