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10"/>
  </p:notesMasterIdLst>
  <p:handoutMasterIdLst>
    <p:handoutMasterId r:id="rId11"/>
  </p:handoutMasterIdLst>
  <p:sldIdLst>
    <p:sldId id="380" r:id="rId4"/>
    <p:sldId id="375" r:id="rId5"/>
    <p:sldId id="378" r:id="rId6"/>
    <p:sldId id="381" r:id="rId7"/>
    <p:sldId id="368" r:id="rId8"/>
    <p:sldId id="369" r:id="rId9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0" autoAdjust="0"/>
    <p:restoredTop sz="98990" autoAdjust="0"/>
  </p:normalViewPr>
  <p:slideViewPr>
    <p:cSldViewPr>
      <p:cViewPr>
        <p:scale>
          <a:sx n="70" d="100"/>
          <a:sy n="70" d="100"/>
        </p:scale>
        <p:origin x="-2052" y="-58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1.pptx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Microsoft_Excel_97-2003_Worksheet1.xls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November 7, 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2017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6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2018 Retail SLA Endorsement</a:t>
            </a:r>
            <a:endParaRPr lang="en-US" altLang="en-US" sz="2300" dirty="0" smtClean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TDTMS reviewed 2018 Retail SLA and recommends RMS approval as presented by ERCOT.</a:t>
            </a:r>
          </a:p>
          <a:p>
            <a:pPr>
              <a:buNone/>
            </a:pPr>
            <a:endParaRPr lang="en-US" sz="1800" b="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b="0" dirty="0" smtClean="0"/>
              <a:t>Tentative 2018 Retail Release Calendar:</a:t>
            </a:r>
            <a:br>
              <a:rPr lang="en-US" sz="1800" b="0" dirty="0" smtClean="0"/>
            </a:br>
            <a:endParaRPr lang="en-US" sz="1800" b="0" dirty="0"/>
          </a:p>
          <a:p>
            <a:pPr lvl="1" indent="0">
              <a:buNone/>
            </a:pPr>
            <a:r>
              <a:rPr lang="en-US" sz="1400" dirty="0" smtClean="0"/>
              <a:t>         Weekday Release:			   Weekend/Retail Release:</a:t>
            </a:r>
            <a:endParaRPr lang="en-US" sz="1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144758"/>
              </p:ext>
            </p:extLst>
          </p:nvPr>
        </p:nvGraphicFramePr>
        <p:xfrm>
          <a:off x="4800600" y="3080298"/>
          <a:ext cx="2901950" cy="2939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5693"/>
                <a:gridCol w="795385"/>
                <a:gridCol w="1050872"/>
              </a:tblGrid>
              <a:tr h="9026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</a:rPr>
                        <a:t>Release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Month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Weekend Release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Retail R1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Feb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10, 11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Retail R2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Apr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07, 08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Retail R3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Jun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02, 03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Retail R4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Aug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11, 12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Retail R5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Oct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27, 28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Retail R6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Dec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15, 16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119967"/>
              </p:ext>
            </p:extLst>
          </p:nvPr>
        </p:nvGraphicFramePr>
        <p:xfrm>
          <a:off x="1066800" y="3080295"/>
          <a:ext cx="2819401" cy="2939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7705"/>
                <a:gridCol w="907705"/>
                <a:gridCol w="1003991"/>
              </a:tblGrid>
              <a:tr h="11094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</a:rPr>
                        <a:t>Release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Month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Weekday Release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Feb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06 – 08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R2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Apr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03 – 05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R3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May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29 – 31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R4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Aug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07 – 09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R5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Oct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23 – 25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R6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Dec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11 – 13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Reminder: NPRR778 Key Dates!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509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Oct 16, 2017</a:t>
            </a:r>
            <a:r>
              <a:rPr lang="en-US" sz="1600" b="0" dirty="0"/>
              <a:t>: ERCOT code uploaded to Retail Market Testing Environment (RMTE) available for ad-hoc testing.</a:t>
            </a:r>
            <a:endParaRPr lang="en-US" sz="800" b="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Oct 19, 2017</a:t>
            </a:r>
            <a:r>
              <a:rPr lang="en-US" sz="1600" b="0" dirty="0"/>
              <a:t>: RMS Workshop – NPRR778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1600" dirty="0"/>
              <a:t>Nov 1, 2017</a:t>
            </a:r>
            <a:r>
              <a:rPr lang="en-US" sz="1600" b="0" dirty="0"/>
              <a:t>: Market Notice to include Testing Details; Kick-Off Call reminder; End-to-End coordinated testing sign up reminder</a:t>
            </a:r>
            <a:br>
              <a:rPr lang="en-US" sz="1600" b="0" dirty="0"/>
            </a:br>
            <a:endParaRPr lang="en-US" sz="800" b="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Nov 10, 2017: End-to-End coordinated testing sign up deadline</a:t>
            </a:r>
            <a:r>
              <a:rPr lang="en-US" sz="1600" b="0" dirty="0"/>
              <a:t/>
            </a:r>
            <a:br>
              <a:rPr lang="en-US" sz="1600" b="0" dirty="0"/>
            </a:br>
            <a:endParaRPr lang="en-US" sz="800" b="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Nov 15, 2017: NPRR778 Testing Kick-Off Call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b="0" dirty="0"/>
              <a:t>(9:30am – 11:30am during TDTMS meeting)</a:t>
            </a:r>
            <a:br>
              <a:rPr lang="en-US" sz="1600" b="0" dirty="0"/>
            </a:br>
            <a:endParaRPr lang="en-US" sz="800" b="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Nov 20 – Dec 7, 2017</a:t>
            </a:r>
            <a:r>
              <a:rPr lang="en-US" sz="1600" b="0" dirty="0"/>
              <a:t>: End-to-End coordinated testing window</a:t>
            </a:r>
            <a:br>
              <a:rPr lang="en-US" sz="1600" b="0" dirty="0"/>
            </a:br>
            <a:endParaRPr lang="en-US" sz="800" b="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Dec 9-10, 2017: NPRR778/RMGRR139 Go-Live</a:t>
            </a:r>
            <a:r>
              <a:rPr lang="en-US" sz="1600" b="0" dirty="0"/>
              <a:t/>
            </a:r>
            <a:br>
              <a:rPr lang="en-US" sz="1600" b="0" dirty="0"/>
            </a:br>
            <a:endParaRPr lang="en-US" sz="800" b="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Dec 11, 2017</a:t>
            </a:r>
            <a:r>
              <a:rPr lang="en-US" sz="1600" b="0" dirty="0"/>
              <a:t>: Market Notice to remind MPs to utilize transactions in lieu of day-to-day usage of MarkeTrak Cancel w/ Approval (per NPRR778)</a:t>
            </a:r>
            <a:br>
              <a:rPr lang="en-US" sz="1600" b="0" dirty="0"/>
            </a:br>
            <a:endParaRPr lang="en-US" sz="800" b="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Feb 1, 2018</a:t>
            </a:r>
            <a:r>
              <a:rPr lang="en-US" sz="1600" b="0" dirty="0"/>
              <a:t>: Market Notice to remind MPs that TDSPs will cease support of daily use of MarkeTrak Cancel w/ Approval on March 1, 2018</a:t>
            </a:r>
            <a:br>
              <a:rPr lang="en-US" sz="1600" b="0" dirty="0"/>
            </a:br>
            <a:endParaRPr lang="en-US" sz="800" b="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FF0000"/>
                </a:solidFill>
              </a:rPr>
              <a:t>Mar 1, 2018: TDSPs to cease support of daily use of MarkeTrak Cancel w/ </a:t>
            </a:r>
            <a:r>
              <a:rPr lang="en-US" sz="1600" dirty="0" err="1">
                <a:solidFill>
                  <a:srgbClr val="FF0000"/>
                </a:solidFill>
              </a:rPr>
              <a:t>Approv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992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NPRR778 Workshop Presentation &amp; Test Scripts</a:t>
            </a:r>
            <a:endParaRPr lang="en-US" altLang="en-US" sz="2300" dirty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sz="1800" dirty="0" smtClean="0"/>
              <a:t>TXSET &amp; TDTMS held a Workshop for NPRR778 to outline processes and timelines, and address any questions from Market Participants about end-to-end testing.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NPRR778 Test Scripts for End-to-End testing: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521002"/>
              </p:ext>
            </p:extLst>
          </p:nvPr>
        </p:nvGraphicFramePr>
        <p:xfrm>
          <a:off x="3429000" y="2133600"/>
          <a:ext cx="15240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resentation" showAsIcon="1" r:id="rId3" imgW="914400" imgH="771480" progId="PowerPoint.Show.12">
                  <p:embed/>
                </p:oleObj>
              </mc:Choice>
              <mc:Fallback>
                <p:oleObj name="Presentation" showAsIcon="1" r:id="rId3" imgW="914400" imgH="7714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9000" y="2133600"/>
                        <a:ext cx="1524000" cy="1285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282035"/>
              </p:ext>
            </p:extLst>
          </p:nvPr>
        </p:nvGraphicFramePr>
        <p:xfrm>
          <a:off x="3581400" y="4737325"/>
          <a:ext cx="1456267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showAsIcon="1" r:id="rId5" imgW="914400" imgH="771480" progId="Excel.Sheet.8">
                  <p:embed/>
                </p:oleObj>
              </mc:Choice>
              <mc:Fallback>
                <p:oleObj name="Worksheet" showAsIcon="1" r:id="rId5" imgW="914400" imgH="771480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737325"/>
                        <a:ext cx="1456267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3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658256" y="1943959"/>
            <a:ext cx="8001000" cy="31046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November 15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  9:30am</a:t>
            </a:r>
            <a:endParaRPr lang="en-US" altLang="en-US" sz="1800" i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In-person @ ERCOT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r>
              <a:rPr lang="en-US" altLang="en-US" sz="1800" dirty="0" smtClean="0">
                <a:solidFill>
                  <a:srgbClr val="000000"/>
                </a:solidFill>
              </a:rPr>
              <a:t/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>(WebEx available)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05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658256" y="4235636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20908</TotalTime>
  <Words>231</Words>
  <Application>Microsoft Office PowerPoint</Application>
  <PresentationFormat>On-screen Show (4:3)</PresentationFormat>
  <Paragraphs>88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Default Design</vt:lpstr>
      <vt:lpstr>1_Default Design</vt:lpstr>
      <vt:lpstr>2_Default Design</vt:lpstr>
      <vt:lpstr>Microsoft PowerPoint Presentation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TDTMS_20171020</cp:lastModifiedBy>
  <cp:revision>1035</cp:revision>
  <cp:lastPrinted>2002-09-24T18:27:58Z</cp:lastPrinted>
  <dcterms:created xsi:type="dcterms:W3CDTF">2002-07-29T21:45:07Z</dcterms:created>
  <dcterms:modified xsi:type="dcterms:W3CDTF">2017-11-03T17:34:05Z</dcterms:modified>
</cp:coreProperties>
</file>