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63" r:id="rId2"/>
    <p:sldMasterId id="2147483676" r:id="rId3"/>
  </p:sldMasterIdLst>
  <p:notesMasterIdLst>
    <p:notesMasterId r:id="rId10"/>
  </p:notesMasterIdLst>
  <p:handoutMasterIdLst>
    <p:handoutMasterId r:id="rId11"/>
  </p:handoutMasterIdLst>
  <p:sldIdLst>
    <p:sldId id="380" r:id="rId4"/>
    <p:sldId id="375" r:id="rId5"/>
    <p:sldId id="378" r:id="rId6"/>
    <p:sldId id="381" r:id="rId7"/>
    <p:sldId id="368" r:id="rId8"/>
    <p:sldId id="369" r:id="rId9"/>
  </p:sldIdLst>
  <p:sldSz cx="9144000" cy="6858000" type="screen4x3"/>
  <p:notesSz cx="6858000" cy="9180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3300"/>
    <a:srgbClr val="EAEAEA"/>
    <a:srgbClr val="008000"/>
    <a:srgbClr val="000099"/>
    <a:srgbClr val="FFFF66"/>
    <a:srgbClr val="006666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0" autoAdjust="0"/>
    <p:restoredTop sz="98990" autoAdjust="0"/>
  </p:normalViewPr>
  <p:slideViewPr>
    <p:cSldViewPr>
      <p:cViewPr>
        <p:scale>
          <a:sx n="70" d="100"/>
          <a:sy n="70" d="100"/>
        </p:scale>
        <p:origin x="-2052" y="-58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720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1725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21725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fld id="{AC59E325-52FC-4B5A-9149-BF9BB67BD6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483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8238" y="687388"/>
            <a:ext cx="4592637" cy="3444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0863"/>
            <a:ext cx="5029200" cy="413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1725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21725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fld id="{38245C1E-786B-4B6C-9B8F-AD2DE3CCAC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320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07D394A-84D6-47DE-BE59-6A4F6CB23A23}" type="slidenum">
              <a:rPr lang="en-US" altLang="en-US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6CDBE-B8B6-490F-A5A5-8B3CBF3B3E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874592"/>
      </p:ext>
    </p:extLst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50F3C-01A0-4D9F-924D-BD93A4DB62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458654"/>
      </p:ext>
    </p:extLst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42106-6161-4A75-AFB2-6ACEAE3FE1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792707"/>
      </p:ext>
    </p:extLst>
  </p:cSld>
  <p:clrMapOvr>
    <a:masterClrMapping/>
  </p:clrMapOvr>
  <p:transition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FC583-0679-4513-B57F-E70492631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844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4A082-DAFD-469A-BCF1-753A40DBA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85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A6590-0B45-4A28-891C-BBA111C6B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90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3EA22-1120-4C43-9C19-08778E8B6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5581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39926-67CD-4DEA-94B6-58D05F2EB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516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AA58F-D44F-41E8-9FAA-B588D22F6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647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4502E-91A8-4528-A829-9031CF3AF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1995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4F5F6-E3E3-4A6F-81BC-D600EAA2A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4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DD851-62C6-4FF1-BB56-7EB595208C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94771"/>
      </p:ext>
    </p:extLst>
  </p:cSld>
  <p:clrMapOvr>
    <a:masterClrMapping/>
  </p:clrMapOvr>
  <p:transition>
    <p:zoom dir="in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CC024-4D37-4BD0-95C9-45B741A04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360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71136-6107-4C1D-BD30-A73A0AE57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854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8B7FC-4ED9-4837-AC46-DF263E928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0467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C73F8-1E3B-47D7-9760-263BA84F5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9232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F4670-5DBD-4008-92E7-E19F0BEB3F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073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E9479-8F82-4118-BFCC-1F40E2934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60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5CA08-318B-4F92-9492-5B6B4221D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208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C3DDD-ED95-46B8-866E-6F4836A13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6306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508D7-BA96-4A66-BD03-0CBBAD118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633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BA748-1F16-4BFC-9C49-1FCF25EB6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47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AA0EF-0C73-43B5-9078-F55A1D4F8D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260854"/>
      </p:ext>
    </p:extLst>
  </p:cSld>
  <p:clrMapOvr>
    <a:masterClrMapping/>
  </p:clrMapOvr>
  <p:transition>
    <p:zoom dir="in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24F9D-8EFC-41BB-8EF5-C1FFB68BE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1179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C1CAA-C21C-43D8-B1F0-8CF532775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9959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F7F55-3ABA-4EFD-BE55-E332C295F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60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9F65E-61FA-43A7-8F90-91A0AFD89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141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DB467-09BE-4E5D-B289-08DEC0548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1270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215C4-7D49-4ADE-A53E-474382352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66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A93E0-A738-4513-8709-D0688C4B53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030092"/>
      </p:ext>
    </p:extLst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0ACD3-ABDD-4CBC-BBFA-6F9B73C70E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959299"/>
      </p:ext>
    </p:extLst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E20EA-DF52-406A-8674-67B4BDBC78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286669"/>
      </p:ext>
    </p:extLst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B2733-2904-4451-9A16-670D5F93B0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157466"/>
      </p:ext>
    </p:extLst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76C29-5FB5-46A5-A5A4-DFC7E13482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583454"/>
      </p:ext>
    </p:extLst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025CA-A408-4646-A837-9C8F18050C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893359"/>
      </p:ext>
    </p:extLst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637"/>
          <a:stretch>
            <a:fillRect/>
          </a:stretch>
        </p:blipFill>
        <p:spPr bwMode="auto">
          <a:xfrm>
            <a:off x="6057900" y="0"/>
            <a:ext cx="30861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9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7DAE339E-26AF-4780-A609-BC007EC854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381000" y="1219200"/>
            <a:ext cx="8305800" cy="76200"/>
          </a:xfrm>
          <a:prstGeom prst="rect">
            <a:avLst/>
          </a:prstGeom>
          <a:gradFill rotWithShape="0">
            <a:gsLst>
              <a:gs pos="0">
                <a:srgbClr val="00475E"/>
              </a:gs>
              <a:gs pos="100000">
                <a:srgbClr val="0099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204" tIns="39889" rIns="81204" bIns="39889" anchor="ctr"/>
          <a:lstStyle>
            <a:lvl1pPr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altLang="en-US" sz="2200" b="0" dirty="0" smtClean="0"/>
          </a:p>
        </p:txBody>
      </p:sp>
      <p:sp>
        <p:nvSpPr>
          <p:cNvPr id="1033" name="WordArt 12"/>
          <p:cNvSpPr>
            <a:spLocks noChangeArrowheads="1" noChangeShapeType="1" noTextEdit="1"/>
          </p:cNvSpPr>
          <p:nvPr userDrawn="1"/>
        </p:nvSpPr>
        <p:spPr bwMode="auto">
          <a:xfrm>
            <a:off x="314325" y="228600"/>
            <a:ext cx="12858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33CC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TDTWG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>
    <p:zoom dir="in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F422D3C7-EA04-4C76-8924-B6B556E97F61}" type="slidenum">
              <a:rPr lang="en-US" b="0"/>
              <a:pPr>
                <a:defRPr/>
              </a:pPr>
              <a:t>‹#›</a:t>
            </a:fld>
            <a:endParaRPr lang="en-US" b="0"/>
          </a:p>
        </p:txBody>
      </p:sp>
      <p:pic>
        <p:nvPicPr>
          <p:cNvPr id="2055" name="Picture 7" descr="Copy of Ercot 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6200"/>
            <a:ext cx="17526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Line 8"/>
          <p:cNvSpPr>
            <a:spLocks noChangeShapeType="1"/>
          </p:cNvSpPr>
          <p:nvPr userDrawn="1">
            <p:custDataLst>
              <p:tags r:id="rId14"/>
            </p:custDataLst>
          </p:nvPr>
        </p:nvSpPr>
        <p:spPr bwMode="auto">
          <a:xfrm flipV="1">
            <a:off x="0" y="981075"/>
            <a:ext cx="9144000" cy="9525"/>
          </a:xfrm>
          <a:prstGeom prst="line">
            <a:avLst/>
          </a:prstGeom>
          <a:noFill/>
          <a:ln w="31750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7" name="Line 9"/>
          <p:cNvSpPr>
            <a:spLocks noChangeShapeType="1"/>
          </p:cNvSpPr>
          <p:nvPr userDrawn="1">
            <p:custDataLst>
              <p:tags r:id="rId15"/>
            </p:custDataLst>
          </p:nvPr>
        </p:nvSpPr>
        <p:spPr bwMode="auto">
          <a:xfrm>
            <a:off x="458788" y="6248400"/>
            <a:ext cx="8226425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87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582415EB-9420-4D29-AD2C-62CB4724C165}" type="slidenum">
              <a:rPr lang="en-US" b="0"/>
              <a:pPr>
                <a:defRPr/>
              </a:pPr>
              <a:t>‹#›</a:t>
            </a:fld>
            <a:endParaRPr lang="en-US" b="0"/>
          </a:p>
        </p:txBody>
      </p:sp>
      <p:pic>
        <p:nvPicPr>
          <p:cNvPr id="3079" name="Picture 7" descr="Copy of Ercot 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6200"/>
            <a:ext cx="17526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Line 8"/>
          <p:cNvSpPr>
            <a:spLocks noChangeShapeType="1"/>
          </p:cNvSpPr>
          <p:nvPr userDrawn="1">
            <p:custDataLst>
              <p:tags r:id="rId14"/>
            </p:custDataLst>
          </p:nvPr>
        </p:nvSpPr>
        <p:spPr bwMode="auto">
          <a:xfrm flipV="1">
            <a:off x="0" y="981075"/>
            <a:ext cx="9144000" cy="9525"/>
          </a:xfrm>
          <a:prstGeom prst="line">
            <a:avLst/>
          </a:prstGeom>
          <a:noFill/>
          <a:ln w="31750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81" name="Line 9"/>
          <p:cNvSpPr>
            <a:spLocks noChangeShapeType="1"/>
          </p:cNvSpPr>
          <p:nvPr userDrawn="1">
            <p:custDataLst>
              <p:tags r:id="rId15"/>
            </p:custDataLst>
          </p:nvPr>
        </p:nvSpPr>
        <p:spPr bwMode="auto">
          <a:xfrm>
            <a:off x="458788" y="6248400"/>
            <a:ext cx="8226425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663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PowerPoint_Presentation1.pptx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Microsoft_Excel_97-2003_Worksheet1.xls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mmittees/board/tac/rms/tdtms/index.html" TargetMode="Externa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6248400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3F8BC6B-D245-4D3D-ADD6-8D139605027A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543800" cy="4495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Texas Data Transport &amp;  MarkeTrak Systems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(TDTMS)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altLang="en-US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Update to RMS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November 7, </a:t>
            </a:r>
            <a:r>
              <a:rPr lang="en-US" altLang="en-US" sz="24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2017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400" b="1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Jim Lee (AEP) – Chair</a:t>
            </a:r>
            <a:br>
              <a:rPr lang="en-US" altLang="en-US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</a:br>
            <a:r>
              <a:rPr lang="en-US" altLang="en-US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Monica Jones (NRG) – Vice Chair</a:t>
            </a:r>
            <a:endParaRPr lang="en-US" altLang="en-US" sz="20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66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65314" y="299992"/>
            <a:ext cx="739140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300" dirty="0" smtClean="0">
                <a:solidFill>
                  <a:srgbClr val="3D5F5D"/>
                </a:solidFill>
              </a:rPr>
              <a:t>2018 Retail SLA Endorsement</a:t>
            </a:r>
            <a:endParaRPr lang="en-US" altLang="en-US" sz="2300" dirty="0" smtClean="0">
              <a:solidFill>
                <a:srgbClr val="3D5F5D"/>
              </a:solidFill>
            </a:endParaRPr>
          </a:p>
        </p:txBody>
      </p:sp>
      <p:sp>
        <p:nvSpPr>
          <p:cNvPr id="71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0C661EA-23FC-41FC-8F9C-EC53A3E547AF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371998" y="1104371"/>
            <a:ext cx="8342312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TDTMS reviewed 2018 Retail SLA and recommends RMS approval as presented by ERCOT.</a:t>
            </a:r>
          </a:p>
          <a:p>
            <a:pPr>
              <a:buNone/>
            </a:pPr>
            <a:endParaRPr lang="en-US" sz="1800" b="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800" b="0" dirty="0" smtClean="0"/>
              <a:t>Tentative 2018 Retail Release Calendar:</a:t>
            </a:r>
            <a:br>
              <a:rPr lang="en-US" sz="1800" b="0" dirty="0" smtClean="0"/>
            </a:br>
            <a:endParaRPr lang="en-US" sz="1800" b="0" dirty="0"/>
          </a:p>
          <a:p>
            <a:pPr lvl="1" indent="0">
              <a:buNone/>
            </a:pPr>
            <a:r>
              <a:rPr lang="en-US" sz="1400" dirty="0" smtClean="0"/>
              <a:t>         Weekday Release:			   Weekend/Retail Release:</a:t>
            </a:r>
            <a:endParaRPr lang="en-US" sz="14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144758"/>
              </p:ext>
            </p:extLst>
          </p:nvPr>
        </p:nvGraphicFramePr>
        <p:xfrm>
          <a:off x="4800600" y="3080298"/>
          <a:ext cx="2901950" cy="29395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5693"/>
                <a:gridCol w="795385"/>
                <a:gridCol w="1050872"/>
              </a:tblGrid>
              <a:tr h="9026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</a:rPr>
                        <a:t>Release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Month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Weekend Release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4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Retail R1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Feb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10, 11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4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Retail R2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Apr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07, 08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4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Retail R3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Jun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02, 03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4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Retail R4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Aug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11, 12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4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Retail R5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Oct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27, 28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4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Retail R6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Dec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15, 16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119967"/>
              </p:ext>
            </p:extLst>
          </p:nvPr>
        </p:nvGraphicFramePr>
        <p:xfrm>
          <a:off x="1066800" y="3080295"/>
          <a:ext cx="2819401" cy="29395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7705"/>
                <a:gridCol w="907705"/>
                <a:gridCol w="1003991"/>
              </a:tblGrid>
              <a:tr h="11094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</a:rPr>
                        <a:t>Release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Month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Weekday Release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0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R1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Feb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06 – 08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0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R2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Apr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03 – 05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0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R3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May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29 – 31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0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R4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Aug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07 – 09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0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R5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Oct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23 – 25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0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R6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Dec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11 – 13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107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65314" y="299992"/>
            <a:ext cx="739140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300" dirty="0" smtClean="0">
                <a:solidFill>
                  <a:srgbClr val="3D5F5D"/>
                </a:solidFill>
              </a:rPr>
              <a:t>Reminder: NPRR778 Key Dates!</a:t>
            </a:r>
            <a:endParaRPr lang="en-US" altLang="en-US" sz="2300" dirty="0">
              <a:solidFill>
                <a:srgbClr val="3D5F5D"/>
              </a:solidFill>
            </a:endParaRPr>
          </a:p>
        </p:txBody>
      </p:sp>
      <p:sp>
        <p:nvSpPr>
          <p:cNvPr id="71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0C661EA-23FC-41FC-8F9C-EC53A3E547AF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371998" y="1104371"/>
            <a:ext cx="8342312" cy="5090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1600" dirty="0"/>
              <a:t>Oct 16, 2017</a:t>
            </a:r>
            <a:r>
              <a:rPr lang="en-US" sz="1600" b="0" dirty="0"/>
              <a:t>: ERCOT code uploaded to Retail Market Testing Environment (RMTE) available for ad-hoc testing.</a:t>
            </a:r>
            <a:endParaRPr lang="en-US" sz="800" b="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1600" dirty="0"/>
              <a:t>Oct 19, 2017</a:t>
            </a:r>
            <a:r>
              <a:rPr lang="en-US" sz="1600" b="0" dirty="0"/>
              <a:t>: RMS Workshop – NPRR778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1600" dirty="0"/>
              <a:t>Nov 1, 2017</a:t>
            </a:r>
            <a:r>
              <a:rPr lang="en-US" sz="1600" b="0" dirty="0"/>
              <a:t>: Market Notice to include Testing Details; Kick-Off Call reminder; End-to-End coordinated testing sign up reminder</a:t>
            </a:r>
            <a:br>
              <a:rPr lang="en-US" sz="1600" b="0" dirty="0"/>
            </a:br>
            <a:endParaRPr lang="en-US" sz="800" b="0" dirty="0"/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FF0000"/>
                </a:solidFill>
              </a:rPr>
              <a:t>Nov 10, 2017: End-to-End coordinated testing sign up deadline</a:t>
            </a:r>
            <a:r>
              <a:rPr lang="en-US" sz="1600" b="0" dirty="0"/>
              <a:t/>
            </a:r>
            <a:br>
              <a:rPr lang="en-US" sz="1600" b="0" dirty="0"/>
            </a:br>
            <a:endParaRPr lang="en-US" sz="800" b="0" dirty="0"/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FF0000"/>
                </a:solidFill>
              </a:rPr>
              <a:t>Nov 15, 2017: NPRR778 Testing Kick-Off Call 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b="0" dirty="0"/>
              <a:t>(9:30am – 11:30am during TDTMS meeting)</a:t>
            </a:r>
            <a:br>
              <a:rPr lang="en-US" sz="1600" b="0" dirty="0"/>
            </a:br>
            <a:endParaRPr lang="en-US" sz="800" b="0" dirty="0"/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Nov 20 – Dec 7, 2017</a:t>
            </a:r>
            <a:r>
              <a:rPr lang="en-US" sz="1600" b="0" dirty="0"/>
              <a:t>: End-to-End coordinated testing window</a:t>
            </a:r>
            <a:br>
              <a:rPr lang="en-US" sz="1600" b="0" dirty="0"/>
            </a:br>
            <a:endParaRPr lang="en-US" sz="800" b="0" dirty="0"/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FF0000"/>
                </a:solidFill>
              </a:rPr>
              <a:t>Dec 9-10, 2017: NPRR778/RMGRR139 Go-Live</a:t>
            </a:r>
            <a:r>
              <a:rPr lang="en-US" sz="1600" b="0" dirty="0"/>
              <a:t/>
            </a:r>
            <a:br>
              <a:rPr lang="en-US" sz="1600" b="0" dirty="0"/>
            </a:br>
            <a:endParaRPr lang="en-US" sz="800" b="0" dirty="0"/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Dec 11, 2017</a:t>
            </a:r>
            <a:r>
              <a:rPr lang="en-US" sz="1600" b="0" dirty="0"/>
              <a:t>: Market Notice to remind MPs to utilize transactions in lieu of day-to-day usage of MarkeTrak Cancel w/ Approval (per NPRR778)</a:t>
            </a:r>
            <a:br>
              <a:rPr lang="en-US" sz="1600" b="0" dirty="0"/>
            </a:br>
            <a:endParaRPr lang="en-US" sz="800" b="0" dirty="0"/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Feb 1, 2018</a:t>
            </a:r>
            <a:r>
              <a:rPr lang="en-US" sz="1600" b="0" dirty="0"/>
              <a:t>: Market Notice to remind MPs that TDSPs will cease support of daily use of MarkeTrak Cancel w/ Approval on March 1, 2018</a:t>
            </a:r>
            <a:br>
              <a:rPr lang="en-US" sz="1600" b="0" dirty="0"/>
            </a:br>
            <a:endParaRPr lang="en-US" sz="800" b="0" dirty="0"/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FF0000"/>
                </a:solidFill>
              </a:rPr>
              <a:t>Mar 1, 2018: TDSPs to cease support of daily use of MarkeTrak Cancel w/ </a:t>
            </a:r>
            <a:r>
              <a:rPr lang="en-US" sz="1600" dirty="0" err="1">
                <a:solidFill>
                  <a:srgbClr val="FF0000"/>
                </a:solidFill>
              </a:rPr>
              <a:t>Approv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6992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65314" y="299992"/>
            <a:ext cx="739140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300" dirty="0" smtClean="0">
                <a:solidFill>
                  <a:srgbClr val="3D5F5D"/>
                </a:solidFill>
              </a:rPr>
              <a:t>NPRR778 Workshop Presentation &amp; Test Scripts</a:t>
            </a:r>
            <a:endParaRPr lang="en-US" altLang="en-US" sz="2300" dirty="0">
              <a:solidFill>
                <a:srgbClr val="3D5F5D"/>
              </a:solidFill>
            </a:endParaRPr>
          </a:p>
        </p:txBody>
      </p:sp>
      <p:sp>
        <p:nvSpPr>
          <p:cNvPr id="71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0C661EA-23FC-41FC-8F9C-EC53A3E547AF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371998" y="1104371"/>
            <a:ext cx="8342312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en-US" sz="1800" dirty="0" smtClean="0"/>
              <a:t>TXSET &amp; TDTMS held a Workshop for NPRR778 to outline processes and timelines, and address any questions from Market Participants about end-to-end testing.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NPRR778 Test Scripts for End-to-End testing: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/>
          </a:p>
        </p:txBody>
      </p:sp>
      <p:graphicFrame>
        <p:nvGraphicFramePr>
          <p:cNvPr id="2" name="Object 1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6521002"/>
              </p:ext>
            </p:extLst>
          </p:nvPr>
        </p:nvGraphicFramePr>
        <p:xfrm>
          <a:off x="3429000" y="2133600"/>
          <a:ext cx="1524000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Presentation" showAsIcon="1" r:id="rId3" imgW="914400" imgH="771480" progId="PowerPoint.Show.12">
                  <p:embed/>
                </p:oleObj>
              </mc:Choice>
              <mc:Fallback>
                <p:oleObj name="Presentation" showAsIcon="1" r:id="rId3" imgW="914400" imgH="77148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29000" y="2133600"/>
                        <a:ext cx="1524000" cy="1285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1282035"/>
              </p:ext>
            </p:extLst>
          </p:nvPr>
        </p:nvGraphicFramePr>
        <p:xfrm>
          <a:off x="3581400" y="4737325"/>
          <a:ext cx="1456267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Worksheet" showAsIcon="1" r:id="rId5" imgW="914400" imgH="771480" progId="Excel.Sheet.8">
                  <p:embed/>
                </p:oleObj>
              </mc:Choice>
              <mc:Fallback>
                <p:oleObj name="Worksheet" showAsIcon="1" r:id="rId5" imgW="914400" imgH="771480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737325"/>
                        <a:ext cx="1456267" cy="122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32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78500" y="6248400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EA34657-82FB-4DCE-8F17-DB480ADCF3F9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2209800" y="411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658256" y="1943959"/>
            <a:ext cx="8001000" cy="310469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Next TDTMS meeting date: </a:t>
            </a:r>
            <a:br>
              <a:rPr lang="en-US" altLang="en-US" sz="1800" dirty="0" smtClean="0">
                <a:solidFill>
                  <a:srgbClr val="000000"/>
                </a:solidFill>
              </a:rPr>
            </a:br>
            <a:endParaRPr lang="en-US" altLang="en-US" sz="18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November 15</a:t>
            </a:r>
            <a:r>
              <a:rPr lang="en-US" altLang="en-US" sz="1800" baseline="30000" dirty="0" smtClean="0">
                <a:solidFill>
                  <a:srgbClr val="000000"/>
                </a:solidFill>
              </a:rPr>
              <a:t>th</a:t>
            </a:r>
            <a:r>
              <a:rPr lang="en-US" altLang="en-US" sz="1800" dirty="0" smtClean="0">
                <a:solidFill>
                  <a:srgbClr val="000000"/>
                </a:solidFill>
              </a:rPr>
              <a:t>  9:30am</a:t>
            </a:r>
            <a:endParaRPr lang="en-US" altLang="en-US" sz="1800" i="1" dirty="0" smtClean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In-person @ ERCOT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METCenter</a:t>
            </a:r>
            <a:r>
              <a:rPr lang="en-US" altLang="en-US" sz="1800" dirty="0" smtClean="0">
                <a:solidFill>
                  <a:srgbClr val="000000"/>
                </a:solidFill>
              </a:rPr>
              <a:t/>
            </a:r>
            <a:br>
              <a:rPr lang="en-US" altLang="en-US" sz="1800" dirty="0" smtClean="0">
                <a:solidFill>
                  <a:srgbClr val="000000"/>
                </a:solidFill>
              </a:rPr>
            </a:br>
            <a:r>
              <a:rPr lang="en-US" altLang="en-US" sz="1800" dirty="0" smtClean="0">
                <a:solidFill>
                  <a:srgbClr val="000000"/>
                </a:solidFill>
              </a:rPr>
              <a:t>(WebEx available)</a:t>
            </a:r>
            <a:endParaRPr lang="en-US" altLang="en-US" sz="18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6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6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05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8197" name="TextBox 61"/>
          <p:cNvSpPr txBox="1">
            <a:spLocks noChangeArrowheads="1"/>
          </p:cNvSpPr>
          <p:nvPr/>
        </p:nvSpPr>
        <p:spPr bwMode="auto">
          <a:xfrm>
            <a:off x="658256" y="4235636"/>
            <a:ext cx="807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800" b="0" dirty="0">
                <a:solidFill>
                  <a:srgbClr val="000000"/>
                </a:solidFill>
                <a:hlinkClick r:id="rId2"/>
              </a:rPr>
              <a:t>http://</a:t>
            </a:r>
            <a:r>
              <a:rPr lang="en-US" altLang="en-US" sz="1800" b="0" dirty="0" smtClean="0">
                <a:solidFill>
                  <a:srgbClr val="000000"/>
                </a:solidFill>
                <a:hlinkClick r:id="rId2"/>
              </a:rPr>
              <a:t>www.ercot.com/committees/board/tac/rms/tdtms/index.html</a:t>
            </a:r>
            <a:r>
              <a:rPr lang="en-US" altLang="en-US" sz="1800" b="0" dirty="0" smtClean="0">
                <a:solidFill>
                  <a:srgbClr val="000000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26882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6248400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1D0BDB3-5CB2-4BCE-BB17-FB327FBD0A59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2209800" y="411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9220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788" y="1219200"/>
            <a:ext cx="4416425" cy="398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485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35.625"/>
  <p:tag name="LTOP" val=" 85.62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27.625"/>
  <p:tag name="LTOP" val=" 523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35.625"/>
  <p:tag name="LTOP" val=" 85.62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27.625"/>
  <p:tag name="LTOP" val=" 523.5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20908</TotalTime>
  <Words>231</Words>
  <Application>Microsoft Office PowerPoint</Application>
  <PresentationFormat>On-screen Show (4:3)</PresentationFormat>
  <Paragraphs>88</Paragraphs>
  <Slides>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Default Design</vt:lpstr>
      <vt:lpstr>1_Default Design</vt:lpstr>
      <vt:lpstr>2_Default Design</vt:lpstr>
      <vt:lpstr>Microsoft PowerPoint Presentation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ERCOT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kcotner</dc:creator>
  <cp:lastModifiedBy>TDTMS_20171020</cp:lastModifiedBy>
  <cp:revision>1035</cp:revision>
  <cp:lastPrinted>2002-09-24T18:27:58Z</cp:lastPrinted>
  <dcterms:created xsi:type="dcterms:W3CDTF">2002-07-29T21:45:07Z</dcterms:created>
  <dcterms:modified xsi:type="dcterms:W3CDTF">2017-11-03T17:34:05Z</dcterms:modified>
</cp:coreProperties>
</file>