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258" r:id="rId8"/>
    <p:sldId id="318" r:id="rId9"/>
    <p:sldId id="307" r:id="rId10"/>
    <p:sldId id="327" r:id="rId11"/>
    <p:sldId id="310" r:id="rId12"/>
    <p:sldId id="311" r:id="rId13"/>
    <p:sldId id="294" r:id="rId14"/>
    <p:sldId id="308" r:id="rId15"/>
    <p:sldId id="309" r:id="rId16"/>
    <p:sldId id="329" r:id="rId17"/>
    <p:sldId id="333" r:id="rId18"/>
    <p:sldId id="332" r:id="rId19"/>
    <p:sldId id="328" r:id="rId20"/>
    <p:sldId id="330" r:id="rId21"/>
    <p:sldId id="33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8752" autoAdjust="0"/>
  </p:normalViewPr>
  <p:slideViewPr>
    <p:cSldViewPr showGuides="1">
      <p:cViewPr varScale="1">
        <p:scale>
          <a:sx n="107" d="100"/>
          <a:sy n="107" d="100"/>
        </p:scale>
        <p:origin x="33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5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November 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10/31/2017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" y="697054"/>
            <a:ext cx="9007305" cy="55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10/31/2017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3" y="701659"/>
            <a:ext cx="9000877" cy="55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10/31/2017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4" y="718978"/>
            <a:ext cx="9028130" cy="55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10/31/2017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" y="719352"/>
            <a:ext cx="8991600" cy="55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10/31/2017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" y="712361"/>
            <a:ext cx="9003996" cy="55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10/31/2017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8" y="741599"/>
            <a:ext cx="8915400" cy="55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10/31/2017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7" y="746767"/>
            <a:ext cx="8915400" cy="55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066800"/>
            <a:ext cx="6934200" cy="40386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</a:t>
            </a:r>
            <a:r>
              <a:rPr lang="en-US" sz="1800" dirty="0" smtClean="0"/>
              <a:t>Targets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Project </a:t>
            </a:r>
            <a:r>
              <a:rPr lang="en-US" sz="1800" dirty="0" smtClean="0"/>
              <a:t>Spending Forecast</a:t>
            </a:r>
            <a:endParaRPr lang="en-US" sz="1800" dirty="0"/>
          </a:p>
          <a:p>
            <a:pPr lvl="1"/>
            <a:r>
              <a:rPr lang="en-US" sz="1800" dirty="0"/>
              <a:t>Revision Request Funding Placeholder </a:t>
            </a:r>
            <a:r>
              <a:rPr lang="en-US" sz="1800" dirty="0" smtClean="0"/>
              <a:t>Status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9-16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18160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2017 August Release </a:t>
            </a:r>
            <a:r>
              <a:rPr lang="en-US" sz="2000" dirty="0"/>
              <a:t>– </a:t>
            </a:r>
            <a:r>
              <a:rPr lang="en-US" sz="2000" dirty="0" smtClean="0"/>
              <a:t>9/11/2017-9/13/2017 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NPRR758 </a:t>
            </a:r>
            <a:r>
              <a:rPr lang="en-US" sz="1600" dirty="0"/>
              <a:t>– Improved Transparency for Outages Potentially Having a High </a:t>
            </a:r>
            <a:r>
              <a:rPr lang="en-US" sz="1600" dirty="0" smtClean="0"/>
              <a:t>Econ </a:t>
            </a:r>
            <a:r>
              <a:rPr lang="en-US" sz="1600" dirty="0"/>
              <a:t>Impact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NPRR775 </a:t>
            </a:r>
            <a:r>
              <a:rPr lang="en-US" sz="1600" dirty="0"/>
              <a:t>– Enhanced Implementation of Limits for Fast Responding </a:t>
            </a:r>
            <a:r>
              <a:rPr lang="en-US" sz="1600" dirty="0" smtClean="0"/>
              <a:t>Regulation Service</a:t>
            </a:r>
          </a:p>
          <a:p>
            <a:pPr lvl="1">
              <a:tabLst>
                <a:tab pos="7199313" algn="l"/>
              </a:tabLst>
            </a:pPr>
            <a:endParaRPr lang="en-US" sz="1400" dirty="0"/>
          </a:p>
          <a:p>
            <a:pPr>
              <a:tabLst>
                <a:tab pos="7199313" algn="l"/>
              </a:tabLst>
            </a:pPr>
            <a:r>
              <a:rPr lang="en-US" sz="2000" dirty="0"/>
              <a:t>2017 </a:t>
            </a:r>
            <a:r>
              <a:rPr lang="en-US" sz="2000" dirty="0" smtClean="0"/>
              <a:t>October Release </a:t>
            </a:r>
            <a:r>
              <a:rPr lang="en-US" sz="2000" dirty="0"/>
              <a:t>– </a:t>
            </a:r>
            <a:r>
              <a:rPr lang="en-US" sz="2000" dirty="0" smtClean="0"/>
              <a:t>10/31/2017-11/2/2017 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NPRR782 </a:t>
            </a:r>
            <a:r>
              <a:rPr lang="en-US" sz="1600" dirty="0"/>
              <a:t>– Settlement of Infeasible </a:t>
            </a:r>
            <a:r>
              <a:rPr lang="en-US" sz="1600" dirty="0" smtClean="0"/>
              <a:t>A/S </a:t>
            </a:r>
            <a:r>
              <a:rPr lang="en-US" sz="1600" dirty="0"/>
              <a:t>Due to Transmission Constraints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NPRR831</a:t>
            </a:r>
            <a:r>
              <a:rPr lang="en-US" sz="1400" dirty="0" smtClean="0"/>
              <a:t>(a)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600" dirty="0"/>
              <a:t>Inclusion of Private Use Networks in Load Zone Price </a:t>
            </a:r>
            <a:r>
              <a:rPr lang="en-US" sz="1600" dirty="0" smtClean="0"/>
              <a:t>Calculations</a:t>
            </a:r>
            <a:endParaRPr lang="en-US" sz="1800" dirty="0" smtClean="0"/>
          </a:p>
          <a:p>
            <a:pPr lvl="2">
              <a:tabLst>
                <a:tab pos="7199313" algn="l"/>
              </a:tabLst>
            </a:pPr>
            <a:r>
              <a:rPr lang="en-US" sz="1600" dirty="0" smtClean="0"/>
              <a:t>All impacted systems except CRR</a:t>
            </a:r>
          </a:p>
          <a:p>
            <a:pPr lvl="2">
              <a:tabLst>
                <a:tab pos="7199313" algn="l"/>
              </a:tabLst>
            </a:pPr>
            <a:endParaRPr lang="en-US" sz="1400" dirty="0"/>
          </a:p>
          <a:p>
            <a:pPr>
              <a:tabLst>
                <a:tab pos="7199313" algn="l"/>
              </a:tabLst>
            </a:pPr>
            <a:r>
              <a:rPr lang="en-US" sz="2000" dirty="0"/>
              <a:t>2017 </a:t>
            </a:r>
            <a:r>
              <a:rPr lang="en-US" sz="2000" dirty="0" smtClean="0"/>
              <a:t>December </a:t>
            </a:r>
            <a:r>
              <a:rPr lang="en-US" sz="2000" dirty="0"/>
              <a:t>Release – </a:t>
            </a:r>
            <a:r>
              <a:rPr lang="en-US" sz="2000" dirty="0" smtClean="0"/>
              <a:t>12/5/2017-12/7/2017 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NPRR812 </a:t>
            </a:r>
            <a:r>
              <a:rPr lang="en-US" sz="1600" dirty="0"/>
              <a:t>– Alignment of Currently Published Reports</a:t>
            </a:r>
          </a:p>
          <a:p>
            <a:pPr>
              <a:tabLst>
                <a:tab pos="7199313" algn="l"/>
              </a:tabLst>
            </a:pPr>
            <a:endParaRPr lang="en-US" sz="1400" dirty="0" smtClean="0"/>
          </a:p>
          <a:p>
            <a:pPr>
              <a:tabLst>
                <a:tab pos="7199313" algn="l"/>
              </a:tabLst>
            </a:pPr>
            <a:r>
              <a:rPr lang="en-US" sz="2000" dirty="0"/>
              <a:t>2017 December </a:t>
            </a:r>
            <a:r>
              <a:rPr lang="en-US" sz="2000" dirty="0" smtClean="0"/>
              <a:t>Retail Release </a:t>
            </a:r>
            <a:r>
              <a:rPr lang="en-US" sz="2000" dirty="0"/>
              <a:t>– </a:t>
            </a:r>
            <a:r>
              <a:rPr lang="en-US" sz="2000" dirty="0" smtClean="0"/>
              <a:t>12/9/2017-12/10/2017 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NPRR778 – </a:t>
            </a:r>
            <a:r>
              <a:rPr lang="en-US" sz="1600" dirty="0" smtClean="0"/>
              <a:t>Modifications to Date Change and Cancellation Evaluation Window</a:t>
            </a:r>
            <a:endParaRPr lang="en-US" sz="1600" dirty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RMGRR139 </a:t>
            </a:r>
            <a:r>
              <a:rPr lang="en-US" sz="1600" dirty="0"/>
              <a:t>– Alignment with NPRR778, </a:t>
            </a:r>
            <a:r>
              <a:rPr lang="en-US" sz="1600" dirty="0" smtClean="0"/>
              <a:t>Modifications </a:t>
            </a:r>
            <a:r>
              <a:rPr lang="en-US" sz="1600" dirty="0"/>
              <a:t>to Date Change and Cancellation Evaluation Window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642279"/>
              </p:ext>
            </p:extLst>
          </p:nvPr>
        </p:nvGraphicFramePr>
        <p:xfrm>
          <a:off x="160280" y="838201"/>
          <a:ext cx="8839200" cy="3800855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3/7 – 3/9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 – 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6/27 – 6/29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9/11 – 9/13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RMGRR134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NPRR827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PGRR054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NPRR831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NPRR562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08550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1355557"/>
                <a:gridCol w="1066800"/>
                <a:gridCol w="1143000"/>
                <a:gridCol w="52578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NPRR519, NPRR620, NPRR741, NPRR755, </a:t>
                      </a:r>
                      <a:r>
                        <a:rPr lang="en-US" sz="800" b="0" strike="sngStrike" baseline="0" dirty="0" smtClean="0">
                          <a:solidFill>
                            <a:schemeClr val="tx1"/>
                          </a:solidFill>
                        </a:rPr>
                        <a:t>SCR789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/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59802" y="3920819"/>
            <a:ext cx="1445612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5/8</a:t>
            </a:r>
            <a:r>
              <a:rPr lang="en-US" sz="900" kern="0" dirty="0" smtClean="0">
                <a:solidFill>
                  <a:srgbClr val="FF0000"/>
                </a:solidFill>
              </a:rPr>
              <a:t> </a:t>
            </a:r>
            <a:r>
              <a:rPr lang="en-US" sz="900" kern="0" dirty="0" smtClean="0"/>
              <a:t>– NMMS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smtClean="0">
                <a:solidFill>
                  <a:srgbClr val="000000"/>
                </a:solidFill>
              </a:rPr>
              <a:t>Upgrade</a:t>
            </a:r>
            <a:endParaRPr lang="en-US" sz="1200" kern="0" dirty="0" smtClean="0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142466"/>
            <a:ext cx="1517904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/>
              <a:t>6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noProof="0" dirty="0" smtClean="0"/>
              <a:t>9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&amp;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 9/14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4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4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5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latin typeface="Wingdings" panose="05000000000000000000" pitchFamily="2" charset="2"/>
              </a:rPr>
              <a:t>ü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noProof="0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latin typeface="Wingdings" panose="05000000000000000000" pitchFamily="2" charset="2"/>
              </a:rPr>
              <a:t>ü</a:t>
            </a: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074313"/>
            <a:ext cx="1501431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/>
              <a:t>8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7646" y="2923401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2/1</a:t>
            </a:r>
            <a:endParaRPr kumimoji="0" lang="en-US" sz="1200" i="0" u="non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781" y="1391700"/>
            <a:ext cx="304892" cy="2392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22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9308" y="1405053"/>
            <a:ext cx="30489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16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3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2659" y="3920819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19703" y="346146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4155909" y="6171899"/>
            <a:ext cx="248539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NPRR562(a) </a:t>
            </a:r>
            <a:r>
              <a:rPr lang="en-US" sz="800" b="0" kern="0" dirty="0"/>
              <a:t>– Procedural </a:t>
            </a:r>
            <a:r>
              <a:rPr lang="en-US" sz="800" b="0" kern="0" dirty="0" smtClean="0"/>
              <a:t>changes</a:t>
            </a:r>
            <a:endParaRPr lang="en-US" sz="800" b="0" kern="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NPRR809(a) </a:t>
            </a:r>
            <a:r>
              <a:rPr lang="en-US" sz="800" b="0" kern="0" dirty="0"/>
              <a:t>– </a:t>
            </a:r>
            <a:r>
              <a:rPr lang="en-US" sz="800" b="0" kern="0" dirty="0" smtClean="0"/>
              <a:t>Procedural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NPRR831(a)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All impacted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systems except CRR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280696" y="1506748"/>
            <a:ext cx="609600" cy="381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886018" y="1887748"/>
            <a:ext cx="260020" cy="1097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623851" y="1506748"/>
            <a:ext cx="343582" cy="17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109777"/>
              </p:ext>
            </p:extLst>
          </p:nvPr>
        </p:nvGraphicFramePr>
        <p:xfrm>
          <a:off x="160280" y="838201"/>
          <a:ext cx="8839200" cy="4386071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2/6 – 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4/3 – 4/5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5/29 – 5/31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8/7 – 8/9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10/23 – 10/25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12/11 – 12/13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NPRR562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SCR777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NPRR831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NPRR749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677861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(Retail</a:t>
            </a:r>
            <a:r>
              <a:rPr lang="en-US" sz="1000" kern="0" dirty="0">
                <a:solidFill>
                  <a:srgbClr val="000000"/>
                </a:solidFill>
              </a:rPr>
              <a:t>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680403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671899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</a:t>
            </a:r>
            <a:r>
              <a:rPr lang="en-US" sz="1000" kern="0" dirty="0">
                <a:solidFill>
                  <a:srgbClr val="000000"/>
                </a:solidFill>
              </a:rPr>
              <a:t>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669400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7276" y="1394984"/>
            <a:ext cx="37054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2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585319" y="3683913"/>
            <a:ext cx="1538507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01784" y="2365062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4" name="Left Brace 3"/>
          <p:cNvSpPr/>
          <p:nvPr/>
        </p:nvSpPr>
        <p:spPr>
          <a:xfrm>
            <a:off x="406782" y="2075330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40666" y="3687423"/>
            <a:ext cx="1444653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January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(Off-cycle)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4344" y="1394984"/>
            <a:ext cx="37054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3957272" y="6232597"/>
            <a:ext cx="248539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NPRR562(b</a:t>
            </a:r>
            <a:r>
              <a:rPr lang="en-US" sz="800" b="0" kern="0" dirty="0"/>
              <a:t>) – </a:t>
            </a:r>
            <a:r>
              <a:rPr lang="en-US" sz="800" b="0" kern="0" dirty="0" smtClean="0"/>
              <a:t>Reporting/posting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NPRR809(b</a:t>
            </a:r>
            <a:r>
              <a:rPr lang="en-US" sz="800" b="0" kern="0" dirty="0"/>
              <a:t>) – Reporting/posting </a:t>
            </a:r>
            <a:r>
              <a:rPr lang="en-US" sz="800" b="0" kern="0" dirty="0" smtClean="0"/>
              <a:t>system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NPRR831(b) – 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3117" y="1400352"/>
            <a:ext cx="37054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796915" y="2075330"/>
            <a:ext cx="412885" cy="955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257276" y="3031236"/>
            <a:ext cx="539639" cy="23822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176248" y="1524000"/>
            <a:ext cx="326517" cy="13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2017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2017 PPL Budget  =  $21.5M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8" y="817900"/>
            <a:ext cx="8915400" cy="52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2017 and 2018,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08642"/>
              </p:ext>
            </p:extLst>
          </p:nvPr>
        </p:nvGraphicFramePr>
        <p:xfrm>
          <a:off x="1219200" y="2209800"/>
          <a:ext cx="6840064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32"/>
                <a:gridCol w="1600866"/>
                <a:gridCol w="1600866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$2.31M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$0.00M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$3.02M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$1.48M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$0.02M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$0.09M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$0.96M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$2.43M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19200" y="500818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5503162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320040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56539" y="283945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9/30/2017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86359"/>
              </p:ext>
            </p:extLst>
          </p:nvPr>
        </p:nvGraphicFramePr>
        <p:xfrm>
          <a:off x="228600" y="1322132"/>
          <a:ext cx="8686799" cy="214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14600"/>
                <a:gridCol w="762000"/>
                <a:gridCol w="762000"/>
                <a:gridCol w="35051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938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Short-Term System Adequacy and AS Offer Disclosure Reports Additions</a:t>
                      </a:r>
                      <a:endParaRPr lang="en-US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REGULATORY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Creates new reporting requirements to satisfy posting obligations under P.U.C. </a:t>
                      </a:r>
                      <a:r>
                        <a:rPr lang="en-US" sz="14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Subst. R.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25.505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0" dirty="0" smtClean="0"/>
                        <a:t>lan to start project in early 2018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6671"/>
              </p:ext>
            </p:extLst>
          </p:nvPr>
        </p:nvGraphicFramePr>
        <p:xfrm>
          <a:off x="3820217" y="1006103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971800" y="5550024"/>
            <a:ext cx="2895600" cy="800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2110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             = 170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10/31/2017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</a:t>
            </a:r>
            <a:r>
              <a:rPr lang="en-US" dirty="0" smtClean="0"/>
              <a:t>separately</a:t>
            </a:r>
          </a:p>
          <a:p>
            <a:pPr marL="1428750" lvl="3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i="1" dirty="0" smtClean="0"/>
              <a:t>None at this time</a:t>
            </a:r>
            <a:endParaRPr lang="en-US" i="1" dirty="0"/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www.w3.org/XML/1998/namespace"/>
    <ds:schemaRef ds:uri="http://purl.org/dc/dcmitype/"/>
    <ds:schemaRef ds:uri="c34af464-7aa1-4edd-9be4-83dffc1cb926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74352</TotalTime>
  <Words>850</Words>
  <Application>Microsoft Office PowerPoint</Application>
  <PresentationFormat>On-screen Show (4:3)</PresentationFormat>
  <Paragraphs>566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2017 Release Targets – Board Approved NPRRs / SCRs / xGRRs </vt:lpstr>
      <vt:lpstr>2018 Release Targets – Board Approved NPRRs / SCRs / xGRRs </vt:lpstr>
      <vt:lpstr>2017 Project Spending</vt:lpstr>
      <vt:lpstr>Revision Request Funding Placeholder Status</vt:lpstr>
      <vt:lpstr>Priority / Rank Options for Revision Requests with Impacts</vt:lpstr>
      <vt:lpstr>PowerPoint Presentation</vt:lpstr>
      <vt:lpstr>Project Portfolio Status – as of 10/31/2017</vt:lpstr>
      <vt:lpstr>Project Portfolio Status – as of 10/31/2017</vt:lpstr>
      <vt:lpstr>Project Portfolio Status – as of 10/31/2017</vt:lpstr>
      <vt:lpstr>Project Portfolio Status – as of 10/31/2017</vt:lpstr>
      <vt:lpstr>Project Portfolio Status – as of 10/31/2017</vt:lpstr>
      <vt:lpstr>Project Portfolio Status – as of 10/31/2017</vt:lpstr>
      <vt:lpstr>Project Portfolio Status – as of 10/31/2017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730</cp:revision>
  <cp:lastPrinted>2017-10-25T13:50:45Z</cp:lastPrinted>
  <dcterms:created xsi:type="dcterms:W3CDTF">2016-01-21T15:20:31Z</dcterms:created>
  <dcterms:modified xsi:type="dcterms:W3CDTF">2017-11-02T18:35:02Z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