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94" r:id="rId10"/>
    <p:sldId id="295" r:id="rId11"/>
    <p:sldId id="27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95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-4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11/2/2017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Lei Ye, Austin Energy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November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, 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65245"/>
            <a:ext cx="8229600" cy="50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en-US" sz="1600" dirty="0" smtClean="0"/>
              <a:t>FMEs </a:t>
            </a:r>
            <a:r>
              <a:rPr lang="en-US" sz="1600" dirty="0" smtClean="0"/>
              <a:t>in the month of </a:t>
            </a:r>
            <a:r>
              <a:rPr lang="en-US" sz="1600" dirty="0" smtClean="0"/>
              <a:t>September</a:t>
            </a:r>
          </a:p>
          <a:p>
            <a:pPr lvl="2"/>
            <a:r>
              <a:rPr lang="en-US" sz="1600" dirty="0"/>
              <a:t> </a:t>
            </a:r>
            <a:r>
              <a:rPr lang="en-US" sz="1600" dirty="0" smtClean="0"/>
              <a:t>One FME activated hydro generation resource RRS providers.</a:t>
            </a:r>
            <a:endParaRPr lang="en-US" sz="1600" dirty="0" smtClean="0"/>
          </a:p>
          <a:p>
            <a:pPr lvl="2"/>
            <a:r>
              <a:rPr lang="en-US" sz="1600" dirty="0" smtClean="0"/>
              <a:t>IMFR=1022.32MW/0.1Hz(2.683 times the required IMFR, 381MW/0.1Hz)</a:t>
            </a:r>
            <a:endParaRPr lang="en-US" sz="1600" dirty="0" smtClean="0"/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9/13/17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Southern Cross DC Tie Transmission </a:t>
            </a:r>
            <a:r>
              <a:rPr lang="en-US" sz="1800" kern="0" dirty="0" smtClean="0"/>
              <a:t>Project(ERCOT and Pattern Development Presentations)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AS Methodology for </a:t>
            </a:r>
            <a:r>
              <a:rPr lang="en-US" sz="1800" kern="0" dirty="0" smtClean="0"/>
              <a:t>2018(ERCOT)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Regulation </a:t>
            </a:r>
            <a:r>
              <a:rPr lang="en-US" sz="1800" kern="0" dirty="0"/>
              <a:t>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 smtClean="0"/>
              <a:t>MOD-026-1 </a:t>
            </a:r>
            <a:r>
              <a:rPr lang="en-US" sz="1800" kern="0" dirty="0" smtClean="0"/>
              <a:t>Discussion(Close to submission)</a:t>
            </a:r>
            <a:endParaRPr lang="en-US" sz="1800" kern="0" dirty="0"/>
          </a:p>
          <a:p>
            <a:pPr lvl="2"/>
            <a:r>
              <a:rPr lang="en-US" sz="1400" kern="0" dirty="0"/>
              <a:t>NOGRR Proposal/Review </a:t>
            </a:r>
            <a:r>
              <a:rPr lang="en-US" sz="1400" kern="0" dirty="0" smtClean="0"/>
              <a:t>Status</a:t>
            </a:r>
          </a:p>
          <a:p>
            <a:pPr lvl="1"/>
            <a:r>
              <a:rPr lang="en-US" sz="1800" kern="0" dirty="0" smtClean="0"/>
              <a:t>BAL-001-TRE-001 Discussion</a:t>
            </a:r>
          </a:p>
          <a:p>
            <a:pPr lvl="2"/>
            <a:r>
              <a:rPr lang="en-US" sz="1400" kern="0" dirty="0" smtClean="0"/>
              <a:t>Combined </a:t>
            </a:r>
            <a:r>
              <a:rPr lang="en-US" sz="1400" kern="0" dirty="0" smtClean="0"/>
              <a:t>Cycle Steam Governor </a:t>
            </a:r>
            <a:r>
              <a:rPr lang="en-US" sz="1400" kern="0" dirty="0" err="1" smtClean="0"/>
              <a:t>D</a:t>
            </a:r>
            <a:r>
              <a:rPr lang="en-US" sz="1400" kern="0" dirty="0" err="1" smtClean="0"/>
              <a:t>eadband</a:t>
            </a:r>
            <a:r>
              <a:rPr lang="en-US" sz="1400" kern="0" dirty="0" smtClean="0"/>
              <a:t> R6.2  </a:t>
            </a:r>
            <a:endParaRPr lang="en-US" sz="1400" kern="0" dirty="0" smtClean="0"/>
          </a:p>
          <a:p>
            <a:pPr lvl="2"/>
            <a:r>
              <a:rPr lang="en-US" sz="1400" kern="0" dirty="0" smtClean="0"/>
              <a:t>Power </a:t>
            </a:r>
            <a:r>
              <a:rPr lang="en-US" sz="1400" kern="0" dirty="0" smtClean="0"/>
              <a:t>Augmentation for Chillers </a:t>
            </a:r>
          </a:p>
          <a:p>
            <a:pPr marL="914400" lvl="2" indent="0">
              <a:buNone/>
            </a:pPr>
            <a:endParaRPr lang="en-US" sz="1400" kern="0" dirty="0" smtClean="0"/>
          </a:p>
          <a:p>
            <a:pPr marL="457200" lvl="1" indent="0">
              <a:buNone/>
            </a:pPr>
            <a:endParaRPr lang="en-US" sz="1800" kern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There was </a:t>
            </a:r>
            <a:r>
              <a:rPr lang="en-US" sz="2800" dirty="0"/>
              <a:t>3</a:t>
            </a:r>
            <a:r>
              <a:rPr lang="en-US" sz="2800" dirty="0" smtClean="0"/>
              <a:t> FMEs in September</a:t>
            </a:r>
          </a:p>
          <a:p>
            <a:pPr lvl="1"/>
            <a:r>
              <a:rPr lang="en-US" sz="2200" dirty="0" smtClean="0"/>
              <a:t>9/1/2017 16:56:08</a:t>
            </a:r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456 </a:t>
            </a:r>
            <a:r>
              <a:rPr lang="en-US" sz="1900" dirty="0" smtClean="0"/>
              <a:t>MW</a:t>
            </a:r>
            <a:endParaRPr lang="en-US" sz="1900" dirty="0" smtClean="0"/>
          </a:p>
          <a:p>
            <a:pPr lvl="2"/>
            <a:r>
              <a:rPr lang="en-US" sz="1900" dirty="0" smtClean="0"/>
              <a:t>Interconnection Frequency Response</a:t>
            </a:r>
            <a:r>
              <a:rPr lang="en-US" sz="1900" dirty="0" smtClean="0"/>
              <a:t>: 1014 MW/0.1Hz</a:t>
            </a:r>
            <a:endParaRPr lang="en-US" sz="1900" dirty="0" smtClean="0"/>
          </a:p>
          <a:p>
            <a:pPr lvl="2"/>
            <a:r>
              <a:rPr lang="en-US" sz="1900" dirty="0"/>
              <a:t>8</a:t>
            </a:r>
            <a:r>
              <a:rPr lang="en-US" sz="1900" dirty="0" smtClean="0"/>
              <a:t> of </a:t>
            </a:r>
            <a:r>
              <a:rPr lang="en-US" sz="1900" dirty="0" smtClean="0"/>
              <a:t>39(2 of 31 RRS Providers) </a:t>
            </a:r>
            <a:r>
              <a:rPr lang="en-US" sz="1900" dirty="0" smtClean="0"/>
              <a:t>Evaluated Generation Resources had less than 75% of their expected Initial Primary Frequency </a:t>
            </a:r>
            <a:r>
              <a:rPr lang="en-US" sz="1900" dirty="0" smtClean="0"/>
              <a:t>Response.</a:t>
            </a:r>
            <a:endParaRPr lang="en-US" sz="1900" dirty="0" smtClean="0"/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of </a:t>
            </a:r>
            <a:r>
              <a:rPr lang="en-US" sz="1900" dirty="0" smtClean="0"/>
              <a:t>39(1 of 31 RRS Providers) </a:t>
            </a:r>
            <a:r>
              <a:rPr lang="en-US" sz="1900" dirty="0" smtClean="0"/>
              <a:t>Evaluated Generation Resources had less than 75% of their expected Sustained Primary Frequency Response</a:t>
            </a:r>
            <a:r>
              <a:rPr lang="en-US" sz="1900" dirty="0" smtClean="0"/>
              <a:t>.</a:t>
            </a:r>
          </a:p>
          <a:p>
            <a:pPr marL="914400" lvl="2" indent="0">
              <a:buNone/>
            </a:pPr>
            <a:endParaRPr lang="en-US" sz="1900" dirty="0" smtClean="0"/>
          </a:p>
          <a:p>
            <a:pPr lvl="1"/>
            <a:r>
              <a:rPr lang="en-US" sz="2200" dirty="0" smtClean="0"/>
              <a:t>9/1/2017 21:41:48</a:t>
            </a:r>
            <a:endParaRPr lang="en-US" sz="2200" dirty="0"/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1204 </a:t>
            </a:r>
            <a:r>
              <a:rPr lang="en-US" sz="1900" dirty="0" smtClean="0"/>
              <a:t>MW(Nadir=59.762Hz)</a:t>
            </a:r>
            <a:endParaRPr lang="en-US" sz="1900" dirty="0"/>
          </a:p>
          <a:p>
            <a:pPr lvl="2"/>
            <a:r>
              <a:rPr lang="en-US" sz="1900" dirty="0"/>
              <a:t>Interconnection Frequency Response</a:t>
            </a:r>
            <a:r>
              <a:rPr lang="en-US" sz="1900" dirty="0" smtClean="0"/>
              <a:t>: 1433 MW/0.1Hz</a:t>
            </a:r>
            <a:endParaRPr lang="en-US" sz="1900" dirty="0"/>
          </a:p>
          <a:p>
            <a:pPr lvl="2"/>
            <a:r>
              <a:rPr lang="en-US" sz="1900" dirty="0"/>
              <a:t>6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45(1 of 21 RRS Providers) </a:t>
            </a:r>
            <a:r>
              <a:rPr lang="en-US" sz="19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1900" dirty="0" smtClean="0"/>
              <a:t>4 </a:t>
            </a:r>
            <a:r>
              <a:rPr lang="en-US" sz="1900" dirty="0"/>
              <a:t>of </a:t>
            </a:r>
            <a:r>
              <a:rPr lang="en-US" sz="1900" dirty="0" smtClean="0"/>
              <a:t>45(0 of 21 RRS Providers) </a:t>
            </a:r>
            <a:r>
              <a:rPr lang="en-US" sz="1900" dirty="0"/>
              <a:t>Evaluated Generation Resources had less than 75% of their expected Sustained Primary Frequency Response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9/15/2017 17:50:47</a:t>
            </a:r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812 MW</a:t>
            </a:r>
          </a:p>
          <a:p>
            <a:pPr lvl="2"/>
            <a:r>
              <a:rPr lang="en-US" sz="1900" dirty="0" smtClean="0"/>
              <a:t>Interconnection Frequency Response</a:t>
            </a:r>
            <a:r>
              <a:rPr lang="en-US" sz="1900" dirty="0" smtClean="0"/>
              <a:t>: 855 MW/0.1Hz</a:t>
            </a:r>
            <a:endParaRPr lang="en-US" sz="1900" dirty="0" smtClean="0"/>
          </a:p>
          <a:p>
            <a:pPr lvl="2"/>
            <a:r>
              <a:rPr lang="en-US" sz="1900" dirty="0"/>
              <a:t>8</a:t>
            </a:r>
            <a:r>
              <a:rPr lang="en-US" sz="1900" dirty="0" smtClean="0"/>
              <a:t> of </a:t>
            </a:r>
            <a:r>
              <a:rPr lang="en-US" sz="1900" dirty="0" smtClean="0"/>
              <a:t>47(0 </a:t>
            </a:r>
            <a:r>
              <a:rPr lang="en-US" sz="1900" dirty="0" smtClean="0"/>
              <a:t>of 17 RRS Providers)</a:t>
            </a:r>
            <a:r>
              <a:rPr lang="en-US" sz="1900" dirty="0" smtClean="0"/>
              <a:t> </a:t>
            </a:r>
            <a:r>
              <a:rPr lang="en-US" sz="1900" dirty="0" smtClean="0"/>
              <a:t>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of </a:t>
            </a:r>
            <a:r>
              <a:rPr lang="en-US" sz="1900" dirty="0" smtClean="0"/>
              <a:t>47(0 of 17 RRS Providers) </a:t>
            </a:r>
            <a:r>
              <a:rPr lang="en-US" sz="1900" dirty="0" smtClean="0"/>
              <a:t>Evaluated Generation Resources had less than 75% of their expected Sustained Primary Frequency Response.</a:t>
            </a:r>
          </a:p>
          <a:p>
            <a:pPr marL="914400" lvl="2" indent="0">
              <a:buNone/>
            </a:pPr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1022.32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941650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34af464-7aa1-4edd-9be4-83dffc1cb92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8787</TotalTime>
  <Words>375</Words>
  <Application>Microsoft Office PowerPoint</Application>
  <PresentationFormat>On-screen Show (4:3)</PresentationFormat>
  <Paragraphs>61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355</cp:revision>
  <cp:lastPrinted>2013-01-30T23:16:36Z</cp:lastPrinted>
  <dcterms:created xsi:type="dcterms:W3CDTF">2010-04-12T23:12:02Z</dcterms:created>
  <dcterms:modified xsi:type="dcterms:W3CDTF">2017-11-01T20:51:52Z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