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8" r:id="rId2"/>
    <p:sldId id="267" r:id="rId3"/>
    <p:sldId id="26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1" autoAdjust="0"/>
    <p:restoredTop sz="94658" autoAdjust="0"/>
  </p:normalViewPr>
  <p:slideViewPr>
    <p:cSldViewPr snapToGrid="0">
      <p:cViewPr varScale="1">
        <p:scale>
          <a:sx n="112" d="100"/>
          <a:sy n="112" d="100"/>
        </p:scale>
        <p:origin x="-45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450FE9-E489-4B9B-9DFF-A2F020F45672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9EBF40-29AD-49DE-ABFA-AE017831F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845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274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250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461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268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294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83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23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435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35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645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237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09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gridinfo/resource/index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SAWG Update to WMS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November 1</a:t>
            </a:r>
            <a:r>
              <a:rPr lang="en-US" dirty="0" smtClean="0"/>
              <a:t>, </a:t>
            </a:r>
            <a:r>
              <a:rPr lang="en-US" dirty="0"/>
              <a:t>2017</a:t>
            </a:r>
          </a:p>
          <a:p>
            <a:endParaRPr lang="en-US" dirty="0"/>
          </a:p>
          <a:p>
            <a:r>
              <a:rPr lang="en-US" dirty="0" smtClean="0"/>
              <a:t>Bryan Sams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546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34413"/>
            <a:ext cx="10515600" cy="1140572"/>
          </a:xfrm>
        </p:spPr>
        <p:txBody>
          <a:bodyPr>
            <a:normAutofit/>
          </a:bodyPr>
          <a:lstStyle/>
          <a:p>
            <a:r>
              <a:rPr lang="en-US" dirty="0" smtClean="0"/>
              <a:t>Report Releases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0706"/>
            <a:ext cx="10515600" cy="1082559"/>
          </a:xfrm>
        </p:spPr>
        <p:txBody>
          <a:bodyPr>
            <a:normAutofit fontScale="25000" lnSpcReduction="20000"/>
          </a:bodyPr>
          <a:lstStyle/>
          <a:p>
            <a:r>
              <a:rPr lang="en-US" sz="8000" b="1" dirty="0" smtClean="0"/>
              <a:t>SARA</a:t>
            </a:r>
            <a:r>
              <a:rPr lang="en-US" sz="8000" dirty="0" smtClean="0"/>
              <a:t>: </a:t>
            </a:r>
            <a:r>
              <a:rPr lang="en-US" sz="8000" dirty="0" smtClean="0"/>
              <a:t>November</a:t>
            </a:r>
            <a:r>
              <a:rPr lang="en-US" sz="8000" dirty="0" smtClean="0"/>
              <a:t> 1, ERCOT expected to </a:t>
            </a:r>
            <a:r>
              <a:rPr lang="en-US" sz="8000" dirty="0" smtClean="0"/>
              <a:t>released </a:t>
            </a:r>
            <a:r>
              <a:rPr lang="en-US" sz="7600" dirty="0" smtClean="0"/>
              <a:t>The Seasonal Assessment of Resource Adequacy for </a:t>
            </a:r>
            <a:r>
              <a:rPr lang="en-US" sz="7600" dirty="0" smtClean="0"/>
              <a:t>Winter</a:t>
            </a:r>
            <a:r>
              <a:rPr lang="en-US" sz="7600" dirty="0" smtClean="0"/>
              <a:t> </a:t>
            </a:r>
            <a:r>
              <a:rPr lang="en-US" sz="7600" dirty="0" smtClean="0"/>
              <a:t>and a preliminary look at </a:t>
            </a:r>
            <a:r>
              <a:rPr lang="en-US" sz="7600" dirty="0" smtClean="0"/>
              <a:t>Spring 2018</a:t>
            </a:r>
            <a:r>
              <a:rPr lang="en-US" sz="7600" dirty="0" smtClean="0"/>
              <a:t>.  </a:t>
            </a:r>
            <a:endParaRPr lang="en-US" sz="7600" dirty="0" smtClean="0"/>
          </a:p>
          <a:p>
            <a:r>
              <a:rPr lang="en-US" sz="8000" dirty="0" smtClean="0"/>
              <a:t>Reports </a:t>
            </a:r>
            <a:r>
              <a:rPr lang="en-US" sz="8000" dirty="0"/>
              <a:t>posted to</a:t>
            </a:r>
            <a:r>
              <a:rPr lang="en-US" sz="8000" dirty="0" smtClean="0"/>
              <a:t>: </a:t>
            </a:r>
            <a:r>
              <a:rPr lang="en-US" sz="8000" dirty="0" smtClean="0">
                <a:hlinkClick r:id="rId2"/>
              </a:rPr>
              <a:t>http://www.ercot.com/gridinfo/resource/index.html</a:t>
            </a:r>
            <a:r>
              <a:rPr lang="en-US" sz="8400" dirty="0" smtClean="0"/>
              <a:t>   </a:t>
            </a:r>
          </a:p>
          <a:p>
            <a:pPr marL="0" indent="0">
              <a:buNone/>
            </a:pPr>
            <a:endParaRPr lang="en-US" sz="7600" dirty="0" smtClean="0"/>
          </a:p>
          <a:p>
            <a:pPr marL="0" indent="0">
              <a:buNone/>
            </a:pPr>
            <a:endParaRPr lang="en-US" sz="11600" dirty="0"/>
          </a:p>
          <a:p>
            <a:r>
              <a:rPr lang="en-US" sz="8000" b="1" dirty="0" smtClean="0"/>
              <a:t>CDR Capacity Review</a:t>
            </a:r>
            <a:endParaRPr lang="en-US" sz="8000" b="1" dirty="0" smtClean="0"/>
          </a:p>
          <a:p>
            <a:pPr lvl="1"/>
            <a:r>
              <a:rPr lang="en-US" sz="7600" dirty="0" smtClean="0"/>
              <a:t>ERCOT Generation Interconnection Process</a:t>
            </a:r>
          </a:p>
          <a:p>
            <a:pPr lvl="1"/>
            <a:r>
              <a:rPr lang="en-US" sz="7600" dirty="0" smtClean="0"/>
              <a:t>Led to discussion regarding: </a:t>
            </a:r>
          </a:p>
          <a:p>
            <a:pPr lvl="2"/>
            <a:r>
              <a:rPr lang="en-US" sz="7600" dirty="0"/>
              <a:t>Protocol changes to seek info on construction status</a:t>
            </a:r>
          </a:p>
          <a:p>
            <a:pPr lvl="2"/>
            <a:r>
              <a:rPr lang="en-US" sz="7600" dirty="0"/>
              <a:t>Add rule references to GI application to PUCT/PG</a:t>
            </a:r>
          </a:p>
          <a:p>
            <a:pPr lvl="2"/>
            <a:r>
              <a:rPr lang="en-US" sz="7600" dirty="0"/>
              <a:t>Change PUCT rule to require earlier PGC registration</a:t>
            </a:r>
          </a:p>
          <a:p>
            <a:pPr lvl="2"/>
            <a:r>
              <a:rPr lang="en-US" sz="7600" dirty="0"/>
              <a:t>Define “relevant change” information in PG</a:t>
            </a:r>
          </a:p>
          <a:p>
            <a:pPr lvl="3"/>
            <a:r>
              <a:rPr lang="en-US" sz="7600" dirty="0"/>
              <a:t>Define qualifications</a:t>
            </a:r>
          </a:p>
          <a:p>
            <a:pPr lvl="3"/>
            <a:r>
              <a:rPr lang="en-US" sz="7600" dirty="0"/>
              <a:t>Additional permitting information including public local/federal agreements that support development. (May only be shared with ERCOT)</a:t>
            </a:r>
          </a:p>
          <a:p>
            <a:pPr lvl="3"/>
            <a:r>
              <a:rPr lang="en-US" sz="7600" dirty="0"/>
              <a:t>Develop </a:t>
            </a:r>
            <a:r>
              <a:rPr lang="en-US" sz="7600" dirty="0" smtClean="0"/>
              <a:t>PGRR?</a:t>
            </a:r>
            <a:endParaRPr lang="en-US" sz="7600" dirty="0"/>
          </a:p>
          <a:p>
            <a:pPr lvl="2"/>
            <a:r>
              <a:rPr lang="en-US" sz="7600" dirty="0"/>
              <a:t>Show the change of in-service date/reason/who changed the date</a:t>
            </a:r>
          </a:p>
          <a:p>
            <a:pPr lvl="2"/>
            <a:endParaRPr lang="en-US" sz="6800" dirty="0" smtClean="0"/>
          </a:p>
          <a:p>
            <a:pPr marL="0" indent="0">
              <a:buNone/>
            </a:pPr>
            <a:endParaRPr lang="en-US" sz="8000" dirty="0" smtClean="0"/>
          </a:p>
          <a:p>
            <a:pPr marL="0" indent="0">
              <a:buNone/>
            </a:pPr>
            <a:endParaRPr lang="en-US" sz="7600" dirty="0"/>
          </a:p>
          <a:p>
            <a:endParaRPr lang="en-US" sz="8400" b="1" dirty="0"/>
          </a:p>
          <a:p>
            <a:r>
              <a:rPr lang="en-US" sz="8400" b="1" dirty="0" smtClean="0"/>
              <a:t>CDR </a:t>
            </a:r>
            <a:r>
              <a:rPr lang="en-US" sz="8400" b="1" dirty="0" smtClean="0"/>
              <a:t>Capacity Review</a:t>
            </a:r>
            <a:r>
              <a:rPr lang="en-US" sz="8400" b="1" dirty="0" smtClean="0"/>
              <a:t>- </a:t>
            </a:r>
            <a:r>
              <a:rPr lang="en-US" sz="8400" dirty="0" smtClean="0"/>
              <a:t>Reviewed </a:t>
            </a:r>
            <a:r>
              <a:rPr lang="en-US" sz="8400" dirty="0" smtClean="0"/>
              <a:t>.  </a:t>
            </a:r>
            <a:endParaRPr lang="en-US" sz="8400" b="1" dirty="0" smtClean="0"/>
          </a:p>
          <a:p>
            <a:pPr marL="914400" lvl="2" indent="0">
              <a:buNone/>
            </a:pPr>
            <a:endParaRPr lang="en-US" sz="7600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01473" y="1779432"/>
            <a:ext cx="10515600" cy="7349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10/23 </a:t>
            </a:r>
            <a:r>
              <a:rPr lang="en-US" dirty="0" smtClean="0"/>
              <a:t>Meeting Discussion  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4464050"/>
            <a:ext cx="10515600" cy="1512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186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0706"/>
            <a:ext cx="10515600" cy="1082559"/>
          </a:xfrm>
        </p:spPr>
        <p:txBody>
          <a:bodyPr>
            <a:normAutofit fontScale="25000" lnSpcReduction="20000"/>
          </a:bodyPr>
          <a:lstStyle/>
          <a:p>
            <a:r>
              <a:rPr lang="en-US" sz="8000" dirty="0"/>
              <a:t>CDR Capacity Review including the criteria used to include planned generation, retiring units, RMR and Mothballed </a:t>
            </a:r>
            <a:r>
              <a:rPr lang="en-US" sz="8000" dirty="0" smtClean="0"/>
              <a:t>units.</a:t>
            </a:r>
          </a:p>
          <a:p>
            <a:endParaRPr lang="en-US" sz="8000" dirty="0"/>
          </a:p>
          <a:p>
            <a:r>
              <a:rPr lang="en-US" sz="8000" dirty="0" smtClean="0"/>
              <a:t>NERC LTRA Discussion-</a:t>
            </a:r>
          </a:p>
          <a:p>
            <a:pPr lvl="1"/>
            <a:r>
              <a:rPr lang="en-US" sz="7600" dirty="0" smtClean="0"/>
              <a:t>Revisions underway to reflect expected changes in reserve margin.</a:t>
            </a:r>
          </a:p>
          <a:p>
            <a:pPr lvl="1"/>
            <a:r>
              <a:rPr lang="en-US" sz="7600" dirty="0" smtClean="0"/>
              <a:t>Discussion of “Target Reserve Margin” since ERCOT has no reserve margin requirement.  </a:t>
            </a:r>
          </a:p>
          <a:p>
            <a:pPr marL="0" indent="0">
              <a:buNone/>
            </a:pPr>
            <a:endParaRPr lang="en-US" sz="7600" dirty="0" smtClean="0"/>
          </a:p>
          <a:p>
            <a:endParaRPr lang="en-US" sz="8000" dirty="0"/>
          </a:p>
          <a:p>
            <a:endParaRPr lang="en-US" sz="8000" dirty="0"/>
          </a:p>
          <a:p>
            <a:pPr marL="0" indent="0">
              <a:buNone/>
            </a:pPr>
            <a:endParaRPr lang="en-US" sz="8000" dirty="0"/>
          </a:p>
          <a:p>
            <a:pPr marL="0" indent="0">
              <a:buNone/>
            </a:pPr>
            <a:endParaRPr lang="en-US" sz="8000" dirty="0"/>
          </a:p>
          <a:p>
            <a:pPr marL="0" indent="0">
              <a:buNone/>
            </a:pPr>
            <a:endParaRPr lang="en-US" sz="7600" dirty="0"/>
          </a:p>
          <a:p>
            <a:pPr marL="0" indent="0">
              <a:buNone/>
            </a:pPr>
            <a:endParaRPr lang="en-US" sz="7600" dirty="0"/>
          </a:p>
          <a:p>
            <a:pPr lvl="2"/>
            <a:endParaRPr lang="en-US" sz="6800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20007" y="1787708"/>
            <a:ext cx="10515600" cy="7349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4464050"/>
            <a:ext cx="10515600" cy="1512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3</a:t>
            </a:fld>
            <a:endParaRPr lang="en-US" dirty="0"/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 smtClean="0"/>
              <a:t>8/27/2017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439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16996</TotalTime>
  <Words>180</Words>
  <Application>Microsoft Office PowerPoint</Application>
  <PresentationFormat>Custom</PresentationFormat>
  <Paragraphs>53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SAWG Update to WMS</vt:lpstr>
      <vt:lpstr>Report Releases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 Whittle</dc:creator>
  <cp:lastModifiedBy>Reliant Energy Retail Services</cp:lastModifiedBy>
  <cp:revision>151</cp:revision>
  <dcterms:created xsi:type="dcterms:W3CDTF">2014-06-25T14:47:16Z</dcterms:created>
  <dcterms:modified xsi:type="dcterms:W3CDTF">2017-11-01T14:11:52Z</dcterms:modified>
</cp:coreProperties>
</file>