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1" r:id="rId8"/>
    <p:sldId id="263" r:id="rId9"/>
    <p:sldId id="264" r:id="rId10"/>
    <p:sldId id="267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 varScale="1">
        <p:scale>
          <a:sx n="86" d="100"/>
          <a:sy n="86" d="100"/>
        </p:scale>
        <p:origin x="1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9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7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12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8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Settlements Timelines for 2017 Holiday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Settlements Timelines - 2017 Holidays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Protocol Review: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DAM Statements issued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Business Day after Operating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Initial issued on 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Final issued on 55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</a:t>
            </a:r>
            <a:r>
              <a:rPr lang="en-US" sz="1600" kern="0" dirty="0" err="1" smtClean="0">
                <a:solidFill>
                  <a:srgbClr val="000000"/>
                </a:solidFill>
              </a:rPr>
              <a:t>TrueUp</a:t>
            </a:r>
            <a:r>
              <a:rPr lang="en-US" sz="1600" kern="0" dirty="0" smtClean="0">
                <a:solidFill>
                  <a:srgbClr val="000000"/>
                </a:solidFill>
              </a:rPr>
              <a:t> issued on 180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Settlement Invoices (STL) payments are due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Bank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2017 ERCOT Holidays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11/23/2017, Thursday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11/24/2017, Friday 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12/25/2017, Monday 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12/26/2017, Tuesday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2017 Bank Holidays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11/23/2017, Thursday</a:t>
            </a:r>
            <a:endParaRPr lang="en-US" sz="1600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12/25/2017, </a:t>
            </a:r>
            <a:r>
              <a:rPr lang="en-US" sz="1600" kern="0" dirty="0">
                <a:solidFill>
                  <a:srgbClr val="000000"/>
                </a:solidFill>
              </a:rPr>
              <a:t>Monday </a:t>
            </a: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Thanksgiving 2017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67246"/>
              </p:ext>
            </p:extLst>
          </p:nvPr>
        </p:nvGraphicFramePr>
        <p:xfrm>
          <a:off x="533400" y="1676400"/>
          <a:ext cx="7848602" cy="2931191"/>
        </p:xfrm>
        <a:graphic>
          <a:graphicData uri="http://schemas.openxmlformats.org/drawingml/2006/table">
            <a:tbl>
              <a:tblPr/>
              <a:tblGrid>
                <a:gridCol w="1600200"/>
                <a:gridCol w="1828800"/>
                <a:gridCol w="1905000"/>
                <a:gridCol w="1828800"/>
                <a:gridCol w="381000"/>
                <a:gridCol w="304802"/>
              </a:tblGrid>
              <a:tr h="42160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11/27, Mon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11/28, Tue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11/29,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11/22 – 11/26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11/18, 11/19, 11/20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11/22,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11/23, 11/24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9/29 – 10/3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5/27 – 5/31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11/29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11/30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12/1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11/21 &amp; 11/22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none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11/27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2642" y="5105400"/>
            <a:ext cx="8422758" cy="914400"/>
          </a:xfrm>
        </p:spPr>
        <p:txBody>
          <a:bodyPr/>
          <a:lstStyle/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DAM, Initial, Final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Trueup</a:t>
            </a:r>
            <a:r>
              <a:rPr lang="en-US" sz="1400" kern="0" dirty="0" smtClean="0">
                <a:solidFill>
                  <a:srgbClr val="000000"/>
                </a:solidFill>
              </a:rPr>
              <a:t> dates are </a:t>
            </a:r>
            <a:r>
              <a:rPr lang="en-US" sz="1400" kern="0" dirty="0" smtClean="0">
                <a:solidFill>
                  <a:srgbClr val="000000"/>
                </a:solidFill>
              </a:rPr>
              <a:t>Operating </a:t>
            </a:r>
            <a:r>
              <a:rPr lang="en-US" sz="1400" kern="0" dirty="0" smtClean="0">
                <a:solidFill>
                  <a:srgbClr val="000000"/>
                </a:solidFill>
              </a:rPr>
              <a:t>Dates being issued</a:t>
            </a:r>
          </a:p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CARD Invoice </a:t>
            </a:r>
            <a:r>
              <a:rPr lang="en-US" sz="1400" kern="0" dirty="0">
                <a:solidFill>
                  <a:srgbClr val="000000"/>
                </a:solidFill>
              </a:rPr>
              <a:t>being </a:t>
            </a:r>
            <a:r>
              <a:rPr lang="en-US" sz="1400" kern="0" dirty="0" smtClean="0">
                <a:solidFill>
                  <a:srgbClr val="000000"/>
                </a:solidFill>
              </a:rPr>
              <a:t>issued Tuesday, 11/28</a:t>
            </a:r>
          </a:p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CRR Auction Invoice being issued Friday, 12/1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6020"/>
            <a:ext cx="1295400" cy="148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9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Christmas 2017 Timelines (week before)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811827"/>
              </p:ext>
            </p:extLst>
          </p:nvPr>
        </p:nvGraphicFramePr>
        <p:xfrm>
          <a:off x="533400" y="1676400"/>
          <a:ext cx="8077199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1905000"/>
                <a:gridCol w="2133600"/>
                <a:gridCol w="1828799"/>
              </a:tblGrid>
              <a:tr h="42160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12/21, Thu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12/22, Fri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12/22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12/18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66057" y="4876800"/>
            <a:ext cx="6705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6057" y="5105400"/>
            <a:ext cx="7663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Note </a:t>
            </a:r>
            <a:r>
              <a:rPr lang="en-US" sz="1600" dirty="0" smtClean="0"/>
              <a:t>for CRR Auction Invoice posted 12/15</a:t>
            </a:r>
            <a:r>
              <a:rPr lang="en-US" sz="1600" dirty="0"/>
              <a:t>, </a:t>
            </a:r>
            <a:r>
              <a:rPr lang="en-US" sz="1600" dirty="0" smtClean="0"/>
              <a:t>payments are due on 12/20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78" y="121589"/>
            <a:ext cx="1138221" cy="131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Christmas </a:t>
            </a:r>
            <a:r>
              <a:rPr lang="en-US" sz="2400" dirty="0" smtClean="0"/>
              <a:t>2017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64539"/>
              </p:ext>
            </p:extLst>
          </p:nvPr>
        </p:nvGraphicFramePr>
        <p:xfrm>
          <a:off x="533400" y="1676400"/>
          <a:ext cx="8001000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2057400"/>
                <a:gridCol w="1905000"/>
                <a:gridCol w="1828800"/>
              </a:tblGrid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12/27, Wed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12/28, Thu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12/29, Fri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DAM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12/22 – 12/26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Initial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12/18, 12/19, 12/20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12/22, 12/23, 12/24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Final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10/29 – 11/2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</a:t>
                      </a:r>
                      <a:r>
                        <a:rPr lang="en-US" sz="150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TrueUps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6/26 – 6/30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7/1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7/2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STL Invoice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12/29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1/2/18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1/3/18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Payments Due for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12/21 and 12/22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none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12/27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2642" y="5105400"/>
            <a:ext cx="8420100" cy="533400"/>
          </a:xfrm>
        </p:spPr>
        <p:txBody>
          <a:bodyPr/>
          <a:lstStyle/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CARD </a:t>
            </a:r>
            <a:r>
              <a:rPr lang="en-US" sz="1600" kern="0" dirty="0" smtClean="0">
                <a:solidFill>
                  <a:srgbClr val="000000"/>
                </a:solidFill>
              </a:rPr>
              <a:t>Invoice being issued on Thursday, 12/28.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400"/>
              </a:spcBef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67152"/>
            <a:ext cx="1342096" cy="134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New Year 2018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57791"/>
              </p:ext>
            </p:extLst>
          </p:nvPr>
        </p:nvGraphicFramePr>
        <p:xfrm>
          <a:off x="533400" y="1686812"/>
          <a:ext cx="8229600" cy="2839046"/>
        </p:xfrm>
        <a:graphic>
          <a:graphicData uri="http://schemas.openxmlformats.org/drawingml/2006/table">
            <a:tbl>
              <a:tblPr/>
              <a:tblGrid>
                <a:gridCol w="1708030"/>
                <a:gridCol w="388189"/>
                <a:gridCol w="1785668"/>
                <a:gridCol w="1863306"/>
                <a:gridCol w="1265207"/>
                <a:gridCol w="1219200"/>
              </a:tblGrid>
              <a:tr h="388760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01/02, Tue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01/03,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01/04, </a:t>
                      </a:r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01/05, F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 – 1/1/18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(4 ODs)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1/2/18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1/3/18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12/25, 12/26, 12/27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12/30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11/5 – 11/8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(4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7/3 – 7/6 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 ODs)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1/4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 due on 1/8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1/9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1/2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1/3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5029200"/>
            <a:ext cx="6934200" cy="63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0" fontAlgn="base" hangingPunct="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CARD Invoice </a:t>
            </a:r>
            <a:r>
              <a:rPr lang="en-US" sz="1600" kern="0" dirty="0" smtClean="0">
                <a:solidFill>
                  <a:srgbClr val="000000"/>
                </a:solidFill>
              </a:rPr>
              <a:t>payments due 1/5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285750" lvl="0" indent="-285750" eaLnBrk="0" fontAlgn="base" hangingPunct="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CRR Auction Invoice being issued Friday, </a:t>
            </a:r>
            <a:r>
              <a:rPr lang="en-US" sz="1600" kern="0" dirty="0" smtClean="0">
                <a:solidFill>
                  <a:srgbClr val="000000"/>
                </a:solidFill>
              </a:rPr>
              <a:t>1/5</a:t>
            </a:r>
            <a:endParaRPr lang="en-US" sz="1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471" y="0"/>
            <a:ext cx="2697529" cy="157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7304</TotalTime>
  <Words>510</Words>
  <Application>Microsoft Office PowerPoint</Application>
  <PresentationFormat>On-screen Show (4:3)</PresentationFormat>
  <Paragraphs>167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Settlements Timelines - 2017 Holidays</vt:lpstr>
      <vt:lpstr>Thanksgiving 2017 Timelines</vt:lpstr>
      <vt:lpstr>Christmas 2017 Timelines (week before)</vt:lpstr>
      <vt:lpstr>Christmas 2017 Timelines</vt:lpstr>
      <vt:lpstr>New Year 2018 Timelines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Dinopol, Ohlen</cp:lastModifiedBy>
  <cp:revision>120</cp:revision>
  <cp:lastPrinted>2017-01-18T21:25:24Z</cp:lastPrinted>
  <dcterms:created xsi:type="dcterms:W3CDTF">2016-01-21T15:20:31Z</dcterms:created>
  <dcterms:modified xsi:type="dcterms:W3CDTF">2017-10-09T22:16:41Z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