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338" r:id="rId6"/>
    <p:sldId id="381" r:id="rId7"/>
    <p:sldId id="384" r:id="rId8"/>
    <p:sldId id="37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81"/>
            <p14:sldId id="384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10" d="100"/>
          <a:sy n="110" d="100"/>
        </p:scale>
        <p:origin x="1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33600"/>
            <a:ext cx="5486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CRR </a:t>
            </a:r>
            <a:r>
              <a:rPr lang="en-US" sz="2800" b="1" dirty="0" smtClean="0"/>
              <a:t>Framework Upgrade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Project Update for Congestion Management Working Group (CMWG)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</a:t>
            </a:r>
            <a:r>
              <a:rPr lang="en-US" dirty="0" smtClean="0"/>
              <a:t>30,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543800" cy="4087856"/>
          </a:xfrm>
        </p:spPr>
        <p:txBody>
          <a:bodyPr/>
          <a:lstStyle/>
          <a:p>
            <a:r>
              <a:rPr lang="en-US" sz="2000" dirty="0" smtClean="0"/>
              <a:t>DEC 8, 2017 – Market requalification period ends</a:t>
            </a:r>
          </a:p>
          <a:p>
            <a:pPr lvl="1"/>
            <a:r>
              <a:rPr lang="en-US" sz="1600" dirty="0" smtClean="0"/>
              <a:t>Any CRR Account Holders or Counter-Parties that have not completed requalification will need to communicate their intentions to ERCOT</a:t>
            </a:r>
          </a:p>
          <a:p>
            <a:pPr lvl="1"/>
            <a:r>
              <a:rPr lang="en-US" sz="1600" dirty="0" smtClean="0"/>
              <a:t>Cannot guarantee there will be enough time to get them qualified prior to implementing the new MUI</a:t>
            </a:r>
          </a:p>
          <a:p>
            <a:r>
              <a:rPr lang="en-US" sz="2000" dirty="0"/>
              <a:t>DEC </a:t>
            </a:r>
            <a:r>
              <a:rPr lang="en-US" sz="2000" dirty="0" smtClean="0"/>
              <a:t>8, </a:t>
            </a:r>
            <a:r>
              <a:rPr lang="en-US" sz="2000" dirty="0"/>
              <a:t>2017 – </a:t>
            </a:r>
            <a:r>
              <a:rPr lang="en-US" sz="2000" dirty="0" smtClean="0"/>
              <a:t>Last day to qualify on current MUI</a:t>
            </a:r>
            <a:endParaRPr lang="en-US" sz="2000" dirty="0"/>
          </a:p>
          <a:p>
            <a:pPr lvl="1"/>
            <a:r>
              <a:rPr lang="en-US" sz="1600" dirty="0"/>
              <a:t>Any </a:t>
            </a:r>
            <a:r>
              <a:rPr lang="en-US" sz="1600" dirty="0" smtClean="0"/>
              <a:t>new CRR </a:t>
            </a:r>
            <a:r>
              <a:rPr lang="en-US" sz="1600" dirty="0"/>
              <a:t>Account Holders or Counter-Parties </a:t>
            </a:r>
            <a:r>
              <a:rPr lang="en-US" sz="1600" dirty="0" smtClean="0"/>
              <a:t>will only be qualified on the new MUI after this date and can start participating in auctions held after the MUI implementation </a:t>
            </a:r>
            <a:endParaRPr lang="en-US" sz="1600" dirty="0"/>
          </a:p>
          <a:p>
            <a:r>
              <a:rPr lang="en-US" sz="2000" dirty="0" smtClean="0"/>
              <a:t>JAN 22, 2018 – MUI implementation go-live</a:t>
            </a:r>
          </a:p>
          <a:p>
            <a:pPr lvl="1"/>
            <a:r>
              <a:rPr lang="en-US" sz="1600" b="1" dirty="0" smtClean="0"/>
              <a:t>Any CRR Account Holders or Counter-Parties that have not completed requalification will not be able to participate in any auctions after this date, until a qualification test is passed</a:t>
            </a:r>
          </a:p>
          <a:p>
            <a:r>
              <a:rPr lang="en-US" sz="2200" dirty="0" smtClean="0"/>
              <a:t>NOV/DEC 2017 – Reminder for PCRR-eligible NOIEs</a:t>
            </a:r>
          </a:p>
          <a:p>
            <a:pPr lvl="1"/>
            <a:r>
              <a:rPr lang="en-US" sz="1800" dirty="0" smtClean="0"/>
              <a:t>NPRR808, Three Year CRR Auction, requires off-cycle allocation</a:t>
            </a:r>
          </a:p>
          <a:p>
            <a:pPr lvl="1"/>
            <a:r>
              <a:rPr lang="en-US" sz="1800" dirty="0"/>
              <a:t>2020 annual allocation will be completed using the current MUI</a:t>
            </a:r>
          </a:p>
          <a:p>
            <a:pPr lvl="1"/>
            <a:endParaRPr lang="en-US" sz="1800" dirty="0" smtClean="0"/>
          </a:p>
          <a:p>
            <a:pPr lvl="2"/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4682374"/>
            <a:ext cx="7467600" cy="1143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2533" y="2429161"/>
            <a:ext cx="7467600" cy="1143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Requalification Status 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087856"/>
          </a:xfrm>
        </p:spPr>
        <p:txBody>
          <a:bodyPr/>
          <a:lstStyle/>
          <a:p>
            <a:r>
              <a:rPr lang="en-US" sz="2000" dirty="0" smtClean="0"/>
              <a:t>As </a:t>
            </a:r>
            <a:r>
              <a:rPr lang="en-US" sz="2000" dirty="0" smtClean="0"/>
              <a:t>of </a:t>
            </a:r>
            <a:r>
              <a:rPr lang="en-US" sz="2000" dirty="0" smtClean="0"/>
              <a:t>October 27</a:t>
            </a:r>
            <a:endParaRPr lang="en-US" sz="2000" dirty="0" smtClean="0"/>
          </a:p>
          <a:p>
            <a:pPr lvl="1"/>
            <a:r>
              <a:rPr lang="en-US" sz="1800" dirty="0" smtClean="0"/>
              <a:t>32% of CRR </a:t>
            </a:r>
            <a:r>
              <a:rPr lang="en-US" sz="1800" dirty="0" smtClean="0"/>
              <a:t>Account holders have requalified </a:t>
            </a:r>
            <a:r>
              <a:rPr lang="en-US" sz="1800" dirty="0" smtClean="0"/>
              <a:t>(there are ~230 </a:t>
            </a:r>
            <a:r>
              <a:rPr lang="en-US" sz="1800" dirty="0" smtClean="0"/>
              <a:t>registered CRR Account Holders</a:t>
            </a:r>
            <a:r>
              <a:rPr lang="en-US" sz="1800" dirty="0" smtClean="0"/>
              <a:t>)</a:t>
            </a:r>
            <a:endParaRPr lang="en-US" sz="1800" b="1" dirty="0" smtClean="0"/>
          </a:p>
          <a:p>
            <a:pPr lvl="2"/>
            <a:r>
              <a:rPr lang="en-US" sz="1800" dirty="0"/>
              <a:t>39% </a:t>
            </a:r>
            <a:r>
              <a:rPr lang="en-US" sz="1800" dirty="0" smtClean="0"/>
              <a:t>of CRRAHs that have participated in auctions over the last 6 months have requalified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40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Questions/Open Discussion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REMINDER:  In order to participate in CRR Auctions after the January 2018 implementation of the upgraded MUI, CRR Account Holders and their Counter-Parties must pass a requalification test.</a:t>
            </a:r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db64cb27-6b28-4b9c-8349-fb9d75ca019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35152</TotalTime>
  <Words>244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High Level Timeline</vt:lpstr>
      <vt:lpstr>Requalification Status </vt:lpstr>
      <vt:lpstr>Questions/Open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477</cp:revision>
  <cp:lastPrinted>2017-06-12T16:23:29Z</cp:lastPrinted>
  <dcterms:created xsi:type="dcterms:W3CDTF">2016-01-21T15:20:31Z</dcterms:created>
  <dcterms:modified xsi:type="dcterms:W3CDTF">2017-10-27T21:12:38Z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