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37"/>
  </p:notesMasterIdLst>
  <p:handoutMasterIdLst>
    <p:handoutMasterId r:id="rId38"/>
  </p:handoutMasterIdLst>
  <p:sldIdLst>
    <p:sldId id="270" r:id="rId5"/>
    <p:sldId id="793" r:id="rId6"/>
    <p:sldId id="735" r:id="rId7"/>
    <p:sldId id="567" r:id="rId8"/>
    <p:sldId id="613" r:id="rId9"/>
    <p:sldId id="811" r:id="rId10"/>
    <p:sldId id="863" r:id="rId11"/>
    <p:sldId id="571" r:id="rId12"/>
    <p:sldId id="762" r:id="rId13"/>
    <p:sldId id="711" r:id="rId14"/>
    <p:sldId id="740" r:id="rId15"/>
    <p:sldId id="849" r:id="rId16"/>
    <p:sldId id="747" r:id="rId17"/>
    <p:sldId id="748" r:id="rId18"/>
    <p:sldId id="864" r:id="rId19"/>
    <p:sldId id="865" r:id="rId20"/>
    <p:sldId id="572" r:id="rId21"/>
    <p:sldId id="810" r:id="rId22"/>
    <p:sldId id="871" r:id="rId23"/>
    <p:sldId id="751" r:id="rId24"/>
    <p:sldId id="753" r:id="rId25"/>
    <p:sldId id="758" r:id="rId26"/>
    <p:sldId id="759" r:id="rId27"/>
    <p:sldId id="765" r:id="rId28"/>
    <p:sldId id="874" r:id="rId29"/>
    <p:sldId id="866" r:id="rId30"/>
    <p:sldId id="872" r:id="rId31"/>
    <p:sldId id="867" r:id="rId32"/>
    <p:sldId id="875" r:id="rId33"/>
    <p:sldId id="868" r:id="rId34"/>
    <p:sldId id="869" r:id="rId35"/>
    <p:sldId id="87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793"/>
            <p14:sldId id="735"/>
            <p14:sldId id="567"/>
            <p14:sldId id="613"/>
            <p14:sldId id="811"/>
            <p14:sldId id="863"/>
            <p14:sldId id="571"/>
            <p14:sldId id="762"/>
            <p14:sldId id="711"/>
            <p14:sldId id="740"/>
            <p14:sldId id="849"/>
            <p14:sldId id="747"/>
            <p14:sldId id="748"/>
            <p14:sldId id="864"/>
            <p14:sldId id="865"/>
            <p14:sldId id="572"/>
            <p14:sldId id="810"/>
            <p14:sldId id="871"/>
            <p14:sldId id="751"/>
            <p14:sldId id="753"/>
            <p14:sldId id="758"/>
            <p14:sldId id="759"/>
          </p14:sldIdLst>
        </p14:section>
        <p14:section name="The End" id="{DFF51345-AEAC-4B04-B61F-B055434BCA96}">
          <p14:sldIdLst>
            <p14:sldId id="765"/>
            <p14:sldId id="874"/>
            <p14:sldId id="866"/>
            <p14:sldId id="872"/>
            <p14:sldId id="867"/>
            <p14:sldId id="875"/>
            <p14:sldId id="868"/>
            <p14:sldId id="869"/>
            <p14:sldId id="8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C32"/>
    <a:srgbClr val="73C8FD"/>
    <a:srgbClr val="C0504D"/>
    <a:srgbClr val="FFE89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4833" autoAdjust="0"/>
  </p:normalViewPr>
  <p:slideViewPr>
    <p:cSldViewPr snapToGrid="0">
      <p:cViewPr varScale="1">
        <p:scale>
          <a:sx n="109" d="100"/>
          <a:sy n="109" d="100"/>
        </p:scale>
        <p:origin x="157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mago\AppData\Local\Microsoft\Windows\Temporary%20Internet%20Files\Content.Outlook\KS2MNPF3\GETable_comparis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mago\AppData\Local\Microsoft\Windows\Temporary%20Internet%20Files\Content.Outlook\KS2MNPF3\GETable_comparison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compare!$E$6</c:f>
              <c:strCache>
                <c:ptCount val="1"/>
                <c:pt idx="0">
                  <c:v>Reg-Up Adj 2017</c:v>
                </c:pt>
              </c:strCache>
            </c:strRef>
          </c:tx>
          <c:invertIfNegative val="0"/>
          <c:cat>
            <c:strRef>
              <c:f>compare!$A$7:$A$18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Mar.</c:v>
                </c:pt>
                <c:pt idx="3">
                  <c:v>Apr.</c:v>
                </c:pt>
                <c:pt idx="4">
                  <c:v>May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compare!$E$7:$E$18</c:f>
              <c:numCache>
                <c:formatCode>General</c:formatCode>
                <c:ptCount val="12"/>
                <c:pt idx="0">
                  <c:v>2.6971188318150747</c:v>
                </c:pt>
                <c:pt idx="1">
                  <c:v>2.8920170400919036</c:v>
                </c:pt>
                <c:pt idx="2">
                  <c:v>4.4336684268045623</c:v>
                </c:pt>
                <c:pt idx="3">
                  <c:v>4.0364446913840721</c:v>
                </c:pt>
                <c:pt idx="4">
                  <c:v>5.1178565985635673</c:v>
                </c:pt>
                <c:pt idx="5">
                  <c:v>3.3525453384033397</c:v>
                </c:pt>
                <c:pt idx="6">
                  <c:v>2.5726966657850014</c:v>
                </c:pt>
                <c:pt idx="7">
                  <c:v>2.3760911116988455</c:v>
                </c:pt>
                <c:pt idx="8">
                  <c:v>2.1230245032208876</c:v>
                </c:pt>
                <c:pt idx="9">
                  <c:v>2.2173803624813293</c:v>
                </c:pt>
                <c:pt idx="10">
                  <c:v>2.8290649331902848</c:v>
                </c:pt>
                <c:pt idx="11">
                  <c:v>2.8365981052876155</c:v>
                </c:pt>
              </c:numCache>
            </c:numRef>
          </c:val>
        </c:ser>
        <c:ser>
          <c:idx val="0"/>
          <c:order val="1"/>
          <c:tx>
            <c:strRef>
              <c:f>compare!$F$6</c:f>
              <c:strCache>
                <c:ptCount val="1"/>
                <c:pt idx="0">
                  <c:v>Reg-Up Adj 2018</c:v>
                </c:pt>
              </c:strCache>
            </c:strRef>
          </c:tx>
          <c:invertIfNegative val="0"/>
          <c:val>
            <c:numRef>
              <c:f>compare!$F$7:$F$18</c:f>
              <c:numCache>
                <c:formatCode>General</c:formatCode>
                <c:ptCount val="12"/>
                <c:pt idx="0">
                  <c:v>2.6971188318150747</c:v>
                </c:pt>
                <c:pt idx="1">
                  <c:v>3.0397060793896937</c:v>
                </c:pt>
                <c:pt idx="2">
                  <c:v>4.2005399835308399</c:v>
                </c:pt>
                <c:pt idx="3">
                  <c:v>4.2040493134136314</c:v>
                </c:pt>
                <c:pt idx="4">
                  <c:v>4.9195731786427253</c:v>
                </c:pt>
                <c:pt idx="5">
                  <c:v>3.4549024889458888</c:v>
                </c:pt>
                <c:pt idx="6">
                  <c:v>2.6091555775913315</c:v>
                </c:pt>
                <c:pt idx="7">
                  <c:v>2.4256481247795416</c:v>
                </c:pt>
                <c:pt idx="8">
                  <c:v>2.3961558947779471</c:v>
                </c:pt>
                <c:pt idx="9">
                  <c:v>2.0907799449141318</c:v>
                </c:pt>
                <c:pt idx="10">
                  <c:v>2.4298229644588081</c:v>
                </c:pt>
                <c:pt idx="11">
                  <c:v>2.8530770107515635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144728"/>
        <c:axId val="199145120"/>
      </c:barChart>
      <c:catAx>
        <c:axId val="199144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9145120"/>
        <c:crosses val="autoZero"/>
        <c:auto val="1"/>
        <c:lblAlgn val="ctr"/>
        <c:lblOffset val="100"/>
        <c:noMultiLvlLbl val="0"/>
      </c:catAx>
      <c:valAx>
        <c:axId val="199145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MW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9144728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compare!$E$28</c:f>
              <c:strCache>
                <c:ptCount val="1"/>
                <c:pt idx="0">
                  <c:v>Reg-Down Adj 2017</c:v>
                </c:pt>
              </c:strCache>
            </c:strRef>
          </c:tx>
          <c:invertIfNegative val="0"/>
          <c:cat>
            <c:strRef>
              <c:f>compare!$A$29:$A$40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Mar.</c:v>
                </c:pt>
                <c:pt idx="3">
                  <c:v>Apr.</c:v>
                </c:pt>
                <c:pt idx="4">
                  <c:v>May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compare!$E$29:$E$40</c:f>
              <c:numCache>
                <c:formatCode>General</c:formatCode>
                <c:ptCount val="12"/>
                <c:pt idx="0">
                  <c:v>1.1932840109360197</c:v>
                </c:pt>
                <c:pt idx="1">
                  <c:v>3.8298370547621308</c:v>
                </c:pt>
                <c:pt idx="2">
                  <c:v>2.3041880124292358</c:v>
                </c:pt>
                <c:pt idx="3">
                  <c:v>3.241018346729573</c:v>
                </c:pt>
                <c:pt idx="4">
                  <c:v>3.907019040218163</c:v>
                </c:pt>
                <c:pt idx="5">
                  <c:v>2.2784924759576417</c:v>
                </c:pt>
                <c:pt idx="6">
                  <c:v>2.0590025911557137</c:v>
                </c:pt>
                <c:pt idx="7">
                  <c:v>1.6250386238953822</c:v>
                </c:pt>
                <c:pt idx="8">
                  <c:v>1.5858321729992193</c:v>
                </c:pt>
                <c:pt idx="9">
                  <c:v>2.3123282359065391</c:v>
                </c:pt>
                <c:pt idx="10">
                  <c:v>2.3940676478210796</c:v>
                </c:pt>
                <c:pt idx="11">
                  <c:v>2.9893622964337276</c:v>
                </c:pt>
              </c:numCache>
            </c:numRef>
          </c:val>
        </c:ser>
        <c:ser>
          <c:idx val="0"/>
          <c:order val="1"/>
          <c:tx>
            <c:strRef>
              <c:f>compare!$F$28</c:f>
              <c:strCache>
                <c:ptCount val="1"/>
                <c:pt idx="0">
                  <c:v>Reg-Down Adj 2018</c:v>
                </c:pt>
              </c:strCache>
            </c:strRef>
          </c:tx>
          <c:invertIfNegative val="0"/>
          <c:val>
            <c:numRef>
              <c:f>compare!$F$29:$F$40</c:f>
              <c:numCache>
                <c:formatCode>General</c:formatCode>
                <c:ptCount val="12"/>
                <c:pt idx="0">
                  <c:v>1.1932840109360197</c:v>
                </c:pt>
                <c:pt idx="1">
                  <c:v>3.3330876308073214</c:v>
                </c:pt>
                <c:pt idx="2">
                  <c:v>2.5369769635336197</c:v>
                </c:pt>
                <c:pt idx="3">
                  <c:v>3.2991372785358308</c:v>
                </c:pt>
                <c:pt idx="4">
                  <c:v>3.6410889561665658</c:v>
                </c:pt>
                <c:pt idx="5">
                  <c:v>2.3760110135007855</c:v>
                </c:pt>
                <c:pt idx="6">
                  <c:v>2.022027201053739</c:v>
                </c:pt>
                <c:pt idx="7">
                  <c:v>1.8204611392757739</c:v>
                </c:pt>
                <c:pt idx="8">
                  <c:v>1.9084474376969167</c:v>
                </c:pt>
                <c:pt idx="9">
                  <c:v>1.7584793068532119</c:v>
                </c:pt>
                <c:pt idx="10">
                  <c:v>1.5838791692932397</c:v>
                </c:pt>
                <c:pt idx="11">
                  <c:v>1.6026565074578327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145904"/>
        <c:axId val="199146296"/>
      </c:barChart>
      <c:catAx>
        <c:axId val="199145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9146296"/>
        <c:crosses val="autoZero"/>
        <c:auto val="1"/>
        <c:lblAlgn val="ctr"/>
        <c:lblOffset val="100"/>
        <c:noMultiLvlLbl val="0"/>
      </c:catAx>
      <c:valAx>
        <c:axId val="199146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MW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9145904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Average!$A$3</c:f>
              <c:strCache>
                <c:ptCount val="1"/>
                <c:pt idx="0">
                  <c:v>2018 Reg Up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Average!$B$3:$J$3</c:f>
              <c:numCache>
                <c:formatCode>General</c:formatCode>
                <c:ptCount val="9"/>
                <c:pt idx="0">
                  <c:v>299</c:v>
                </c:pt>
                <c:pt idx="1">
                  <c:v>309</c:v>
                </c:pt>
                <c:pt idx="2">
                  <c:v>306</c:v>
                </c:pt>
                <c:pt idx="3">
                  <c:v>316</c:v>
                </c:pt>
                <c:pt idx="4">
                  <c:v>339</c:v>
                </c:pt>
                <c:pt idx="5">
                  <c:v>330</c:v>
                </c:pt>
                <c:pt idx="6">
                  <c:v>333</c:v>
                </c:pt>
                <c:pt idx="7" formatCode="0">
                  <c:v>331.04166666666669</c:v>
                </c:pt>
                <c:pt idx="8" formatCode="0">
                  <c:v>326.375</c:v>
                </c:pt>
              </c:numCache>
            </c:numRef>
          </c:val>
        </c:ser>
        <c:ser>
          <c:idx val="0"/>
          <c:order val="1"/>
          <c:tx>
            <c:strRef>
              <c:f>Average!$A$2</c:f>
              <c:strCache>
                <c:ptCount val="1"/>
                <c:pt idx="0">
                  <c:v>2017 Reg Up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Average!$B$2:$J$2</c:f>
              <c:numCache>
                <c:formatCode>General</c:formatCode>
                <c:ptCount val="9"/>
                <c:pt idx="0">
                  <c:v>309</c:v>
                </c:pt>
                <c:pt idx="1">
                  <c:v>315</c:v>
                </c:pt>
                <c:pt idx="2">
                  <c:v>302</c:v>
                </c:pt>
                <c:pt idx="3">
                  <c:v>318</c:v>
                </c:pt>
                <c:pt idx="4">
                  <c:v>340</c:v>
                </c:pt>
                <c:pt idx="5">
                  <c:v>332</c:v>
                </c:pt>
                <c:pt idx="6">
                  <c:v>335</c:v>
                </c:pt>
                <c:pt idx="7" formatCode="0">
                  <c:v>343.125</c:v>
                </c:pt>
                <c:pt idx="8" formatCode="0">
                  <c:v>332.58333333333331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6491704"/>
        <c:axId val="286492096"/>
      </c:barChart>
      <c:catAx>
        <c:axId val="286491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2096"/>
        <c:crosses val="autoZero"/>
        <c:auto val="1"/>
        <c:lblAlgn val="ctr"/>
        <c:lblOffset val="100"/>
        <c:noMultiLvlLbl val="0"/>
      </c:catAx>
      <c:valAx>
        <c:axId val="286492096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1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Average!$A$5</c:f>
              <c:strCache>
                <c:ptCount val="1"/>
                <c:pt idx="0">
                  <c:v>2018 Reg Down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Average!$B$5:$J$5</c:f>
              <c:numCache>
                <c:formatCode>General</c:formatCode>
                <c:ptCount val="9"/>
                <c:pt idx="0">
                  <c:v>283</c:v>
                </c:pt>
                <c:pt idx="1">
                  <c:v>292</c:v>
                </c:pt>
                <c:pt idx="2">
                  <c:v>295</c:v>
                </c:pt>
                <c:pt idx="3">
                  <c:v>296</c:v>
                </c:pt>
                <c:pt idx="4">
                  <c:v>320</c:v>
                </c:pt>
                <c:pt idx="5">
                  <c:v>301</c:v>
                </c:pt>
                <c:pt idx="6">
                  <c:v>304</c:v>
                </c:pt>
                <c:pt idx="7" formatCode="0">
                  <c:v>301.70833333333331</c:v>
                </c:pt>
                <c:pt idx="8" formatCode="0">
                  <c:v>308.79166666666669</c:v>
                </c:pt>
              </c:numCache>
            </c:numRef>
          </c:val>
        </c:ser>
        <c:ser>
          <c:idx val="2"/>
          <c:order val="1"/>
          <c:tx>
            <c:strRef>
              <c:f>Average!$A$4</c:f>
              <c:strCache>
                <c:ptCount val="1"/>
                <c:pt idx="0">
                  <c:v>2017 Reg Down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Average!$B$4:$J$4</c:f>
              <c:numCache>
                <c:formatCode>General</c:formatCode>
                <c:ptCount val="9"/>
                <c:pt idx="0">
                  <c:v>279</c:v>
                </c:pt>
                <c:pt idx="1">
                  <c:v>291</c:v>
                </c:pt>
                <c:pt idx="2">
                  <c:v>277</c:v>
                </c:pt>
                <c:pt idx="3">
                  <c:v>298</c:v>
                </c:pt>
                <c:pt idx="4">
                  <c:v>322</c:v>
                </c:pt>
                <c:pt idx="5">
                  <c:v>312</c:v>
                </c:pt>
                <c:pt idx="6">
                  <c:v>314</c:v>
                </c:pt>
                <c:pt idx="7" formatCode="0">
                  <c:v>312.5</c:v>
                </c:pt>
                <c:pt idx="8" formatCode="0">
                  <c:v>308.95833333333331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6493272"/>
        <c:axId val="286493664"/>
      </c:barChart>
      <c:catAx>
        <c:axId val="286493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3664"/>
        <c:crosses val="autoZero"/>
        <c:auto val="1"/>
        <c:lblAlgn val="ctr"/>
        <c:lblOffset val="100"/>
        <c:noMultiLvlLbl val="0"/>
      </c:catAx>
      <c:valAx>
        <c:axId val="286493664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3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all!$C$1</c:f>
              <c:strCache>
                <c:ptCount val="1"/>
                <c:pt idx="0">
                  <c:v>MAE of 3-hour ahead Wind Forecast Eerror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trendline>
            <c:spPr>
              <a:ln w="22225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all!$A$2:$A$34</c:f>
              <c:numCache>
                <c:formatCode>mmm\-yy</c:formatCode>
                <c:ptCount val="33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</c:numCache>
            </c:numRef>
          </c:cat>
          <c:val>
            <c:numRef>
              <c:f>all!$C$2:$C$34</c:f>
              <c:numCache>
                <c:formatCode>General</c:formatCode>
                <c:ptCount val="33"/>
                <c:pt idx="0">
                  <c:v>574</c:v>
                </c:pt>
                <c:pt idx="1">
                  <c:v>743</c:v>
                </c:pt>
                <c:pt idx="2">
                  <c:v>635</c:v>
                </c:pt>
                <c:pt idx="3">
                  <c:v>862</c:v>
                </c:pt>
                <c:pt idx="4">
                  <c:v>947</c:v>
                </c:pt>
                <c:pt idx="5">
                  <c:v>696</c:v>
                </c:pt>
                <c:pt idx="6">
                  <c:v>561</c:v>
                </c:pt>
                <c:pt idx="7">
                  <c:v>553</c:v>
                </c:pt>
                <c:pt idx="8">
                  <c:v>551</c:v>
                </c:pt>
                <c:pt idx="9">
                  <c:v>668</c:v>
                </c:pt>
                <c:pt idx="10">
                  <c:v>770</c:v>
                </c:pt>
                <c:pt idx="11">
                  <c:v>903</c:v>
                </c:pt>
                <c:pt idx="12">
                  <c:v>702</c:v>
                </c:pt>
                <c:pt idx="13">
                  <c:v>637</c:v>
                </c:pt>
                <c:pt idx="14">
                  <c:v>705</c:v>
                </c:pt>
                <c:pt idx="15">
                  <c:v>669</c:v>
                </c:pt>
                <c:pt idx="16">
                  <c:v>852</c:v>
                </c:pt>
                <c:pt idx="17">
                  <c:v>742</c:v>
                </c:pt>
                <c:pt idx="18">
                  <c:v>758</c:v>
                </c:pt>
                <c:pt idx="19">
                  <c:v>901</c:v>
                </c:pt>
                <c:pt idx="20">
                  <c:v>758</c:v>
                </c:pt>
                <c:pt idx="21">
                  <c:v>801</c:v>
                </c:pt>
                <c:pt idx="22">
                  <c:v>894</c:v>
                </c:pt>
                <c:pt idx="23">
                  <c:v>947</c:v>
                </c:pt>
                <c:pt idx="24">
                  <c:v>1106</c:v>
                </c:pt>
                <c:pt idx="25">
                  <c:v>1078</c:v>
                </c:pt>
                <c:pt idx="26">
                  <c:v>929</c:v>
                </c:pt>
                <c:pt idx="27">
                  <c:v>1150</c:v>
                </c:pt>
                <c:pt idx="28">
                  <c:v>962</c:v>
                </c:pt>
                <c:pt idx="29">
                  <c:v>906</c:v>
                </c:pt>
                <c:pt idx="30">
                  <c:v>964</c:v>
                </c:pt>
                <c:pt idx="31">
                  <c:v>818</c:v>
                </c:pt>
                <c:pt idx="32">
                  <c:v>705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2744024"/>
        <c:axId val="352743632"/>
      </c:barChart>
      <c:lineChart>
        <c:grouping val="standard"/>
        <c:varyColors val="0"/>
        <c:ser>
          <c:idx val="0"/>
          <c:order val="0"/>
          <c:tx>
            <c:strRef>
              <c:f>all!$B$1</c:f>
              <c:strCache>
                <c:ptCount val="1"/>
                <c:pt idx="0">
                  <c:v>Wind Installed Capacity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all!$A$2:$A$34</c:f>
              <c:numCache>
                <c:formatCode>mmm\-yy</c:formatCode>
                <c:ptCount val="33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</c:numCache>
            </c:numRef>
          </c:cat>
          <c:val>
            <c:numRef>
              <c:f>all!$B$2:$B$34</c:f>
              <c:numCache>
                <c:formatCode>0</c:formatCode>
                <c:ptCount val="33"/>
                <c:pt idx="0">
                  <c:v>12822.903225806451</c:v>
                </c:pt>
                <c:pt idx="1">
                  <c:v>13417.607142857143</c:v>
                </c:pt>
                <c:pt idx="2">
                  <c:v>13867.935483870968</c:v>
                </c:pt>
                <c:pt idx="3">
                  <c:v>13950</c:v>
                </c:pt>
                <c:pt idx="4">
                  <c:v>14276.612903225807</c:v>
                </c:pt>
                <c:pt idx="5">
                  <c:v>14841.766666666666</c:v>
                </c:pt>
                <c:pt idx="6">
                  <c:v>14898</c:v>
                </c:pt>
                <c:pt idx="7">
                  <c:v>14898</c:v>
                </c:pt>
                <c:pt idx="8">
                  <c:v>15264.766666666666</c:v>
                </c:pt>
                <c:pt idx="9">
                  <c:v>15609.612903225807</c:v>
                </c:pt>
                <c:pt idx="10">
                  <c:v>16078.333333333334</c:v>
                </c:pt>
                <c:pt idx="11">
                  <c:v>16170</c:v>
                </c:pt>
                <c:pt idx="12">
                  <c:v>16246</c:v>
                </c:pt>
                <c:pt idx="13">
                  <c:v>16246</c:v>
                </c:pt>
                <c:pt idx="14">
                  <c:v>16547</c:v>
                </c:pt>
                <c:pt idx="15">
                  <c:v>16547</c:v>
                </c:pt>
                <c:pt idx="16">
                  <c:v>16568</c:v>
                </c:pt>
                <c:pt idx="17">
                  <c:v>16568</c:v>
                </c:pt>
                <c:pt idx="18">
                  <c:v>17013</c:v>
                </c:pt>
                <c:pt idx="19">
                  <c:v>17013</c:v>
                </c:pt>
                <c:pt idx="20">
                  <c:v>17013</c:v>
                </c:pt>
                <c:pt idx="21">
                  <c:v>17834</c:v>
                </c:pt>
                <c:pt idx="22">
                  <c:v>18564</c:v>
                </c:pt>
                <c:pt idx="23">
                  <c:v>18571</c:v>
                </c:pt>
                <c:pt idx="24">
                  <c:v>18923</c:v>
                </c:pt>
                <c:pt idx="25">
                  <c:v>19121</c:v>
                </c:pt>
                <c:pt idx="26">
                  <c:v>19284</c:v>
                </c:pt>
                <c:pt idx="27">
                  <c:v>19284</c:v>
                </c:pt>
                <c:pt idx="28">
                  <c:v>19284</c:v>
                </c:pt>
                <c:pt idx="29">
                  <c:v>19687</c:v>
                </c:pt>
                <c:pt idx="30">
                  <c:v>19687</c:v>
                </c:pt>
                <c:pt idx="31">
                  <c:v>20193</c:v>
                </c:pt>
                <c:pt idx="32">
                  <c:v>20193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6496016"/>
        <c:axId val="286496408"/>
      </c:lineChart>
      <c:dateAx>
        <c:axId val="286496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mmm\-yy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6408"/>
        <c:crosses val="autoZero"/>
        <c:auto val="1"/>
        <c:lblOffset val="100"/>
        <c:baseTimeUnit val="months"/>
        <c:majorUnit val="3"/>
        <c:majorTimeUnit val="months"/>
      </c:dateAx>
      <c:valAx>
        <c:axId val="2864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Wind intalled capacity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496016"/>
        <c:crosses val="autoZero"/>
        <c:crossBetween val="between"/>
      </c:valAx>
      <c:valAx>
        <c:axId val="352743632"/>
        <c:scaling>
          <c:orientation val="minMax"/>
          <c:max val="2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MAE of 3-hour ahead wind forecast error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2744024"/>
        <c:crosses val="max"/>
        <c:crossBetween val="between"/>
        <c:majorUnit val="400"/>
      </c:valAx>
      <c:dateAx>
        <c:axId val="35274402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52743632"/>
        <c:crosses val="autoZero"/>
        <c:auto val="1"/>
        <c:lblOffset val="100"/>
        <c:baseTimeUnit val="months"/>
      </c:date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2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2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87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04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5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97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412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577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14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49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44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43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8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7/11/2/108743-RO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74683" y="2073276"/>
            <a:ext cx="5593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Proposed Ancillary Service Methodology And Quantities For 2018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0883" y="428926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 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753307"/>
              </p:ext>
            </p:extLst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595644"/>
              </p:ext>
            </p:extLst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67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2018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*2300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across all hours.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1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Inertia Contribution </a:t>
            </a:r>
            <a:r>
              <a:rPr lang="en-US" dirty="0" smtClean="0"/>
              <a:t>of Units with NSO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180755"/>
              </p:ext>
            </p:extLst>
          </p:nvPr>
        </p:nvGraphicFramePr>
        <p:xfrm>
          <a:off x="3048000" y="4842608"/>
          <a:ext cx="3048000" cy="1485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4529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List of Units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GIBCRK_GIB_CRG1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SDSES_UNIT4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83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SD5SES_UNIT5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443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BBSES_UNIT1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452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BBSES_UNIT2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480" y="914399"/>
            <a:ext cx="6307039" cy="355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0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over Minimum </a:t>
            </a:r>
            <a:r>
              <a:rPr lang="en-US" dirty="0"/>
              <a:t>Inertia of </a:t>
            </a:r>
            <a:r>
              <a:rPr lang="en-US" dirty="0" smtClean="0"/>
              <a:t>Units </a:t>
            </a:r>
            <a:r>
              <a:rPr lang="en-US" dirty="0"/>
              <a:t>with NSO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37069"/>
              </p:ext>
            </p:extLst>
          </p:nvPr>
        </p:nvGraphicFramePr>
        <p:xfrm>
          <a:off x="923191" y="1397000"/>
          <a:ext cx="7069016" cy="151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/>
                <a:gridCol w="1789072"/>
                <a:gridCol w="1775722"/>
                <a:gridCol w="180242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System Inertia (MW·s)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from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Units with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NSO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Adjusted System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4/10/16 2:00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139684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11/22/16 1:00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135807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minimum adjusted system inertia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896860"/>
              </p:ext>
            </p:extLst>
          </p:nvPr>
        </p:nvGraphicFramePr>
        <p:xfrm>
          <a:off x="923190" y="3886200"/>
          <a:ext cx="7069016" cy="1360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/>
                <a:gridCol w="1789072"/>
                <a:gridCol w="1789072"/>
                <a:gridCol w="17890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System Inertia (MW·s)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from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Units with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NSO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Adjusted System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2/10/17 2:00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134209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123162</a:t>
                      </a:r>
                    </a:p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minimum adjusted system inertia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08885" y="1054611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2016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551039" y="3516868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2017 (Jan-Sep)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2504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Non Spinning Reserve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</a:t>
            </a:r>
            <a:r>
              <a:rPr lang="en-US" dirty="0" smtClean="0"/>
              <a:t>proposing </a:t>
            </a:r>
            <a:r>
              <a:rPr lang="en-US" dirty="0"/>
              <a:t>two changes to Non Spin Service Methodology for </a:t>
            </a:r>
            <a:r>
              <a:rPr lang="en-US" dirty="0" smtClean="0"/>
              <a:t>2018</a:t>
            </a:r>
            <a:r>
              <a:rPr lang="en-US" dirty="0"/>
              <a:t>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 smtClean="0"/>
              <a:t>Include solar generation and solar forecast in the calculations for Net Load and Net Load Forecast i.e. include effects of solar in Net Load Forecast error &amp; Net Load up ramp risk calculation.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/>
              <a:t>Include an adjustment to account for additional over-forecast uncertainty from projected increase in installed wind capacity in 2018.</a:t>
            </a:r>
          </a:p>
          <a:p>
            <a:pPr lvl="2" algn="just"/>
            <a:endParaRPr lang="en-US" dirty="0"/>
          </a:p>
          <a:p>
            <a:pPr algn="just"/>
            <a:r>
              <a:rPr lang="en-US" dirty="0"/>
              <a:t>The subsequent slides depict a preliminary assessment of Non Spin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using the </a:t>
            </a:r>
            <a:r>
              <a:rPr lang="en-US" u="sng" dirty="0"/>
              <a:t>above changes </a:t>
            </a:r>
            <a:r>
              <a:rPr lang="en-US" dirty="0"/>
              <a:t>to the current methodology (2015, 2016 and 2017 Net Load Forecast Error and risk of  Net Load Ramp). </a:t>
            </a:r>
          </a:p>
          <a:p>
            <a:pPr marL="685800" lvl="1" indent="-342900" algn="just">
              <a:buFont typeface="+mj-lt"/>
              <a:buAutoNum type="arabicPeriod"/>
            </a:pPr>
            <a:endParaRPr lang="en-US" dirty="0"/>
          </a:p>
          <a:p>
            <a:pPr lvl="1" algn="just"/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0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Adjustment </a:t>
            </a:r>
            <a:r>
              <a:rPr lang="en-US" sz="2000" dirty="0"/>
              <a:t>to </a:t>
            </a:r>
            <a:r>
              <a:rPr lang="en-US" sz="2000" dirty="0" smtClean="0"/>
              <a:t>Non-Spin based Wind Growth - 2018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363702" y="5739274"/>
            <a:ext cx="4416594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/>
              <a:t>Average hourly adjustment to Non Spin Requirement = 121 MW</a:t>
            </a:r>
            <a:endParaRPr lang="en-US" sz="11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207" y="1109540"/>
            <a:ext cx="6187584" cy="46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>
                <a:solidFill>
                  <a:srgbClr val="50BC32"/>
                </a:solidFill>
              </a:rPr>
              <a:t>Sep </a:t>
            </a:r>
            <a:r>
              <a:rPr lang="en-US" dirty="0" smtClean="0">
                <a:solidFill>
                  <a:srgbClr val="50BC32"/>
                </a:solidFill>
              </a:rPr>
              <a:t>15</a:t>
            </a:r>
            <a:r>
              <a:rPr lang="en-US" sz="1800" dirty="0" smtClean="0">
                <a:solidFill>
                  <a:srgbClr val="50BC32"/>
                </a:solidFill>
              </a:rPr>
              <a:t>, 2017 </a:t>
            </a:r>
            <a:r>
              <a:rPr lang="en-US" sz="1800" dirty="0">
                <a:solidFill>
                  <a:srgbClr val="50BC32"/>
                </a:solidFill>
              </a:rPr>
              <a:t>– </a:t>
            </a:r>
            <a:r>
              <a:rPr lang="en-US" dirty="0">
                <a:solidFill>
                  <a:srgbClr val="50BC32"/>
                </a:solidFill>
              </a:rPr>
              <a:t>QMWG </a:t>
            </a:r>
            <a:r>
              <a:rPr lang="en-US" dirty="0" smtClean="0">
                <a:solidFill>
                  <a:srgbClr val="50BC32"/>
                </a:solidFill>
              </a:rPr>
              <a:t>(w Current Methodology) 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50BC32"/>
                </a:solidFill>
              </a:rPr>
              <a:t>Oct 09, </a:t>
            </a:r>
            <a:r>
              <a:rPr lang="en-US" dirty="0">
                <a:solidFill>
                  <a:srgbClr val="50BC32"/>
                </a:solidFill>
              </a:rPr>
              <a:t>2017 – QMWG (w Proposed Changes)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50BC32"/>
                </a:solidFill>
              </a:rPr>
              <a:t>Oct 11, 2017 – PDCWG</a:t>
            </a:r>
          </a:p>
          <a:p>
            <a:r>
              <a:rPr lang="en-US" strike="sngStrike" dirty="0"/>
              <a:t>Oct 20, 2017 – </a:t>
            </a:r>
            <a:r>
              <a:rPr lang="en-US" strike="sngStrike" dirty="0" smtClean="0"/>
              <a:t>OWG </a:t>
            </a:r>
            <a:r>
              <a:rPr lang="en-US" dirty="0" smtClean="0"/>
              <a:t>(Meeting Canceled)</a:t>
            </a:r>
            <a:endParaRPr lang="en-US" dirty="0"/>
          </a:p>
          <a:p>
            <a:endParaRPr lang="en-US" dirty="0" smtClean="0"/>
          </a:p>
          <a:p>
            <a:r>
              <a:rPr lang="en-US" sz="1800" dirty="0" smtClean="0"/>
              <a:t>Nov 01, </a:t>
            </a:r>
            <a:r>
              <a:rPr lang="en-US" sz="1800" dirty="0"/>
              <a:t>2017 – </a:t>
            </a:r>
            <a:r>
              <a:rPr lang="en-US" sz="1800" dirty="0" smtClean="0"/>
              <a:t>WMS</a:t>
            </a:r>
          </a:p>
          <a:p>
            <a:r>
              <a:rPr lang="en-US" sz="1800" dirty="0"/>
              <a:t>Nov </a:t>
            </a:r>
            <a:r>
              <a:rPr lang="en-US" sz="1800" dirty="0" smtClean="0"/>
              <a:t>02, </a:t>
            </a:r>
            <a:r>
              <a:rPr lang="en-US" sz="1800" dirty="0"/>
              <a:t>2017 </a:t>
            </a:r>
            <a:r>
              <a:rPr lang="en-US" sz="1800" dirty="0" smtClean="0"/>
              <a:t>– ROS</a:t>
            </a:r>
          </a:p>
          <a:p>
            <a:pPr lvl="0"/>
            <a:r>
              <a:rPr lang="en-US" sz="1800" dirty="0" smtClean="0"/>
              <a:t>Nov 30, 2017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12, 2017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2018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23" y="1185477"/>
            <a:ext cx="8687553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Aug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Discussion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/>
                <a:t>Appendix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5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Installation Capacity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</a:t>
            </a:r>
            <a:r>
              <a:rPr lang="en-US" sz="900" dirty="0" smtClean="0">
                <a:latin typeface="Arial" panose="020B0604020202020204" pitchFamily="34" charset="0"/>
              </a:rPr>
              <a:t>installed </a:t>
            </a:r>
            <a:r>
              <a:rPr lang="en-US" sz="900" dirty="0">
                <a:latin typeface="Arial" panose="020B0604020202020204" pitchFamily="34" charset="0"/>
              </a:rPr>
              <a:t>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75" y="1060498"/>
            <a:ext cx="8693649" cy="473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7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Installed Wind Capacity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</a:t>
            </a:r>
            <a:r>
              <a:rPr lang="en-US" sz="900" dirty="0" smtClean="0">
                <a:latin typeface="Arial" panose="020B0604020202020204" pitchFamily="34" charset="0"/>
              </a:rPr>
              <a:t>installed </a:t>
            </a:r>
            <a:r>
              <a:rPr lang="en-US" sz="900" dirty="0">
                <a:latin typeface="Arial" panose="020B0604020202020204" pitchFamily="34" charset="0"/>
              </a:rPr>
              <a:t>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30" y="895892"/>
            <a:ext cx="8535140" cy="50662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6536" y="989704"/>
            <a:ext cx="2775473" cy="36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in Installed </a:t>
            </a:r>
            <a:r>
              <a:rPr lang="en-US" dirty="0"/>
              <a:t>Wind </a:t>
            </a:r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855408"/>
            <a:ext cx="8616176" cy="319188"/>
          </a:xfrm>
          <a:solidFill>
            <a:schemeClr val="accent1">
              <a:lumMod val="20000"/>
              <a:lumOff val="80000"/>
              <a:alpha val="3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Growth </a:t>
            </a:r>
            <a:r>
              <a:rPr lang="en-US" sz="1200" dirty="0" smtClean="0"/>
              <a:t>in Installed Wind Capacity in Jan 2018 = Projected Wind Capacity in Jan 2018 – Installed Wind Capacity in Jan 2017</a:t>
            </a:r>
            <a:endParaRPr lang="en-US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 smtClean="0">
                <a:latin typeface="Arial" panose="020B0604020202020204" pitchFamily="34" charset="0"/>
              </a:rPr>
              <a:t>The projected wind installed capacity (based </a:t>
            </a:r>
            <a:r>
              <a:rPr lang="en-US" sz="900" dirty="0">
                <a:latin typeface="Arial" panose="020B0604020202020204" pitchFamily="34" charset="0"/>
              </a:rPr>
              <a:t>on IA Signed with Financial </a:t>
            </a:r>
            <a:r>
              <a:rPr lang="en-US" sz="900" dirty="0" smtClean="0">
                <a:latin typeface="Arial" panose="020B0604020202020204" pitchFamily="34" charset="0"/>
              </a:rPr>
              <a:t>Security) is from July 2017 Generator Interconnection Status Report posted </a:t>
            </a:r>
            <a:r>
              <a:rPr lang="en-US" sz="900" dirty="0" smtClean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 smtClean="0">
                <a:latin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27" y="1328908"/>
            <a:ext cx="8693649" cy="457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1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3-HA </a:t>
            </a:r>
            <a:r>
              <a:rPr lang="en-US" sz="2000" dirty="0" smtClean="0"/>
              <a:t>Wind Over-Forecast Error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802268"/>
              </p:ext>
            </p:extLst>
          </p:nvPr>
        </p:nvGraphicFramePr>
        <p:xfrm>
          <a:off x="208267" y="818234"/>
          <a:ext cx="8727465" cy="522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630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is not recommending any changes to the methodology for determining Regulation Service &amp; Responsive Reserve quantities for 2018.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2018 Regulation Service &amp; Responsive Reserve </a:t>
            </a:r>
            <a:r>
              <a:rPr lang="en-US" dirty="0" smtClean="0"/>
              <a:t>reflect </a:t>
            </a:r>
            <a:r>
              <a:rPr lang="en-US" dirty="0"/>
              <a:t>moving forward the historic data on which quantities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The current RRS quantities for 2018 do not reflect any potential impact of recent NSOs.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proposing two changes to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methodology for determining </a:t>
            </a:r>
            <a:r>
              <a:rPr lang="en-US" dirty="0" smtClean="0"/>
              <a:t>Non-Spin Reserve for 2018.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 redline version of the draft methodology and spreadsheets that contain </a:t>
            </a:r>
            <a:r>
              <a:rPr lang="en-US" dirty="0"/>
              <a:t>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2018 </a:t>
            </a:r>
            <a:r>
              <a:rPr lang="en-US" dirty="0" smtClean="0"/>
              <a:t>have </a:t>
            </a:r>
            <a:r>
              <a:rPr lang="en-US" dirty="0"/>
              <a:t>been </a:t>
            </a:r>
            <a:r>
              <a:rPr lang="en-US" dirty="0" smtClean="0"/>
              <a:t>posted on the </a:t>
            </a:r>
            <a:r>
              <a:rPr lang="en-US" dirty="0" smtClean="0">
                <a:hlinkClick r:id="rId3"/>
              </a:rPr>
              <a:t>meeting page </a:t>
            </a:r>
            <a:r>
              <a:rPr lang="en-US" dirty="0" smtClean="0"/>
              <a:t>for November </a:t>
            </a:r>
            <a:r>
              <a:rPr lang="en-US" smtClean="0"/>
              <a:t>02 ROS </a:t>
            </a:r>
            <a:r>
              <a:rPr lang="en-US" dirty="0" smtClean="0"/>
              <a:t>meeting.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3-HA </a:t>
            </a:r>
            <a:r>
              <a:rPr lang="en-US" sz="2000" dirty="0" smtClean="0"/>
              <a:t>Wind Over-Forecast Error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time an </a:t>
            </a:r>
            <a:r>
              <a:rPr lang="en-US" u="sng" dirty="0" smtClean="0"/>
              <a:t>increasing</a:t>
            </a:r>
            <a:r>
              <a:rPr lang="en-US" dirty="0" smtClean="0"/>
              <a:t> trend is visible in </a:t>
            </a:r>
            <a:r>
              <a:rPr lang="en-US" dirty="0"/>
              <a:t>the 3-HA Wind Over-Forecast </a:t>
            </a:r>
            <a:r>
              <a:rPr lang="en-US" dirty="0" smtClean="0"/>
              <a:t>Error.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19818" y="1462674"/>
            <a:ext cx="8924182" cy="2361118"/>
            <a:chOff x="219818" y="1462674"/>
            <a:chExt cx="8924182" cy="236111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818" y="1556080"/>
              <a:ext cx="3022714" cy="226771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4072" y="1556080"/>
              <a:ext cx="3214830" cy="226771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1286" y="1556080"/>
              <a:ext cx="3022714" cy="2267712"/>
            </a:xfrm>
            <a:prstGeom prst="rect">
              <a:avLst/>
            </a:prstGeom>
          </p:spPr>
        </p:pic>
        <p:sp>
          <p:nvSpPr>
            <p:cNvPr id="9" name="Content Placeholder 5"/>
            <p:cNvSpPr txBox="1">
              <a:spLocks/>
            </p:cNvSpPr>
            <p:nvPr/>
          </p:nvSpPr>
          <p:spPr>
            <a:xfrm>
              <a:off x="381000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0" name="Content Placeholder 5"/>
            <p:cNvSpPr txBox="1">
              <a:spLocks/>
            </p:cNvSpPr>
            <p:nvPr/>
          </p:nvSpPr>
          <p:spPr>
            <a:xfrm>
              <a:off x="3181933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1" name="Content Placeholder 5"/>
            <p:cNvSpPr txBox="1">
              <a:spLocks/>
            </p:cNvSpPr>
            <p:nvPr/>
          </p:nvSpPr>
          <p:spPr>
            <a:xfrm>
              <a:off x="6303884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37549" y="3857904"/>
            <a:ext cx="6090270" cy="2333486"/>
            <a:chOff x="1637549" y="3857904"/>
            <a:chExt cx="6090270" cy="23334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7549" y="3927339"/>
              <a:ext cx="3017833" cy="226405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9985" y="3927339"/>
              <a:ext cx="3017834" cy="2264051"/>
            </a:xfrm>
            <a:prstGeom prst="rect">
              <a:avLst/>
            </a:prstGeom>
          </p:spPr>
        </p:pic>
        <p:sp>
          <p:nvSpPr>
            <p:cNvPr id="12" name="Content Placeholder 5"/>
            <p:cNvSpPr txBox="1">
              <a:spLocks/>
            </p:cNvSpPr>
            <p:nvPr/>
          </p:nvSpPr>
          <p:spPr>
            <a:xfrm>
              <a:off x="1797205" y="3894478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3" name="Content Placeholder 5"/>
            <p:cNvSpPr txBox="1">
              <a:spLocks/>
            </p:cNvSpPr>
            <p:nvPr/>
          </p:nvSpPr>
          <p:spPr>
            <a:xfrm>
              <a:off x="4852769" y="385790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2017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755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Estimated Increase </a:t>
            </a:r>
            <a:r>
              <a:rPr lang="en-US" sz="2000" dirty="0"/>
              <a:t>in </a:t>
            </a:r>
            <a:r>
              <a:rPr lang="en-US" sz="2000" dirty="0" smtClean="0"/>
              <a:t>Wind Over-Forecast Error - 2018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increase in wind over forecast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MW </a:t>
            </a:r>
            <a:r>
              <a:rPr lang="en-US" dirty="0" smtClean="0"/>
              <a:t>error per </a:t>
            </a:r>
            <a:r>
              <a:rPr lang="en-US" dirty="0"/>
              <a:t>1000 MW increase in installed Wind </a:t>
            </a:r>
            <a:r>
              <a:rPr lang="en-US" dirty="0" smtClean="0"/>
              <a:t>capacity has been </a:t>
            </a:r>
            <a:r>
              <a:rPr lang="en-US" dirty="0"/>
              <a:t>estimated </a:t>
            </a:r>
            <a:r>
              <a:rPr lang="en-US" dirty="0" smtClean="0"/>
              <a:t>using error in forecasting wind forecast in the last five years.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45 MW</a:t>
            </a:r>
            <a:endParaRPr lang="en-US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321" y="2007323"/>
            <a:ext cx="3549358" cy="307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Estimated Increase in Wind Over-Forecast Error </a:t>
            </a:r>
            <a:r>
              <a:rPr lang="en-US" sz="2000" dirty="0" smtClean="0"/>
              <a:t>based Wind Growth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7"/>
            <a:ext cx="8534400" cy="3834782"/>
          </a:xfrm>
        </p:spPr>
        <p:txBody>
          <a:bodyPr/>
          <a:lstStyle/>
          <a:p>
            <a:r>
              <a:rPr lang="en-US" dirty="0" smtClean="0"/>
              <a:t>Using projected installed wind capacity, compute adjustment to Non-Spin requirement.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07973" y="6010520"/>
            <a:ext cx="4128053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adjustment to Non Spin Requirement = 121 MW</a:t>
            </a:r>
            <a:endParaRPr lang="en-US" sz="1100" dirty="0"/>
          </a:p>
        </p:txBody>
      </p:sp>
      <p:sp>
        <p:nvSpPr>
          <p:cNvPr id="5" name="Multiply 4"/>
          <p:cNvSpPr/>
          <p:nvPr/>
        </p:nvSpPr>
        <p:spPr>
          <a:xfrm>
            <a:off x="3865966" y="2410259"/>
            <a:ext cx="594885" cy="51646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2250375" y="4474738"/>
            <a:ext cx="668867" cy="4952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711" y="1613960"/>
            <a:ext cx="3429000" cy="20368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55" y="1607918"/>
            <a:ext cx="2704764" cy="23432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856" y="3834484"/>
            <a:ext cx="2902487" cy="217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5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Regulation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(2016 and 2017 five-minute net load variability) </a:t>
            </a:r>
            <a:r>
              <a:rPr lang="en-US" dirty="0"/>
              <a:t>and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 smtClean="0"/>
              <a:t>The Wind Adjustment tables (previously called “GE Tables”) </a:t>
            </a:r>
            <a:r>
              <a:rPr lang="en-US" dirty="0"/>
              <a:t>track incremental MWs of Regulation needed to account for additional variability per 1000 MW increase in installed Wind capacity. </a:t>
            </a:r>
            <a:endParaRPr lang="en-US" dirty="0" smtClean="0"/>
          </a:p>
          <a:p>
            <a:pPr lvl="1" algn="just"/>
            <a:r>
              <a:rPr lang="en-US" dirty="0"/>
              <a:t>This </a:t>
            </a:r>
            <a:r>
              <a:rPr lang="en-US" dirty="0" smtClean="0"/>
              <a:t>table has been updated for 2018.</a:t>
            </a:r>
            <a:endParaRPr lang="en-US" dirty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Adjustment </a:t>
            </a:r>
            <a:r>
              <a:rPr lang="en-US" dirty="0" smtClean="0"/>
              <a:t>Table Monthly Average Comparison</a:t>
            </a:r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218419"/>
              </p:ext>
            </p:extLst>
          </p:nvPr>
        </p:nvGraphicFramePr>
        <p:xfrm>
          <a:off x="381000" y="745998"/>
          <a:ext cx="8458200" cy="265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215731"/>
              </p:ext>
            </p:extLst>
          </p:nvPr>
        </p:nvGraphicFramePr>
        <p:xfrm>
          <a:off x="381000" y="3451097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812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408438"/>
              </p:ext>
            </p:extLst>
          </p:nvPr>
        </p:nvGraphicFramePr>
        <p:xfrm>
          <a:off x="342900" y="762000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606295"/>
              </p:ext>
            </p:extLst>
          </p:nvPr>
        </p:nvGraphicFramePr>
        <p:xfrm>
          <a:off x="342900" y="3429000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327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Responsive Reserve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Service Methodology (RRS)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(2016 and 2017 system inertia conditions) and </a:t>
            </a:r>
            <a:r>
              <a:rPr lang="en-US" u="sng" dirty="0"/>
              <a:t>updated RRS table</a:t>
            </a:r>
            <a:r>
              <a:rPr lang="en-US" dirty="0" smtClean="0"/>
              <a:t>.</a:t>
            </a:r>
          </a:p>
          <a:p>
            <a:pPr marL="257175" lvl="1" indent="-257175" algn="just">
              <a:buFont typeface="Arial" panose="020B0604020202020204" pitchFamily="34" charset="0"/>
              <a:buChar char="•"/>
            </a:pPr>
            <a:endParaRPr lang="en-US" u="sng" dirty="0" smtClean="0"/>
          </a:p>
          <a:p>
            <a:pPr marL="257175" lvl="1" indent="-257175" algn="just">
              <a:buFont typeface="Arial" panose="020B0604020202020204" pitchFamily="34" charset="0"/>
              <a:buChar char="•"/>
            </a:pPr>
            <a:r>
              <a:rPr lang="en-US" u="sng" dirty="0" smtClean="0"/>
              <a:t>The </a:t>
            </a:r>
            <a:r>
              <a:rPr lang="en-US" u="sng" dirty="0"/>
              <a:t>current RRS quantities for 2018  do not reflect </a:t>
            </a:r>
            <a:r>
              <a:rPr lang="en-US" u="sng" dirty="0" smtClean="0"/>
              <a:t>any potential </a:t>
            </a:r>
            <a:r>
              <a:rPr lang="en-US" u="sng" dirty="0"/>
              <a:t>impact of recent NSOs</a:t>
            </a:r>
            <a:r>
              <a:rPr lang="en-US" u="sng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RRS table tracks RRS requirements for different inertia conditions. </a:t>
            </a:r>
          </a:p>
          <a:p>
            <a:pPr lvl="1"/>
            <a:r>
              <a:rPr lang="en-US" dirty="0"/>
              <a:t>This table has been updated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make the increments in inertia levels uniform across all study scenarios.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1255</Words>
  <Application>Microsoft Office PowerPoint</Application>
  <PresentationFormat>On-screen Show (4:3)</PresentationFormat>
  <Paragraphs>320</Paragraphs>
  <Slides>32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Verdana</vt:lpstr>
      <vt:lpstr>Wingdings</vt:lpstr>
      <vt:lpstr>Wingdings 2</vt:lpstr>
      <vt:lpstr>1_Office Theme</vt:lpstr>
      <vt:lpstr>1_Custom Design</vt:lpstr>
      <vt:lpstr>2_Custom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2018</vt:lpstr>
      <vt:lpstr>Wind Adjustment Table Monthly Average Comparison</vt:lpstr>
      <vt:lpstr>Hourly Avg. Regulation Comparison</vt:lpstr>
      <vt:lpstr>PowerPoint Presentation</vt:lpstr>
      <vt:lpstr>Responsive Service Methodology (RRS) - 2018</vt:lpstr>
      <vt:lpstr>RRS Table - 2018</vt:lpstr>
      <vt:lpstr>RRS Jan 2018</vt:lpstr>
      <vt:lpstr>RRS Mar 2018</vt:lpstr>
      <vt:lpstr>RRS Aug 2018</vt:lpstr>
      <vt:lpstr>Hourly Avg. RRS Comparison</vt:lpstr>
      <vt:lpstr>Inertia Contribution of Units with NSO</vt:lpstr>
      <vt:lpstr>Impact over Minimum Inertia of Units with NSO</vt:lpstr>
      <vt:lpstr>PowerPoint Presentation</vt:lpstr>
      <vt:lpstr>Non Spinning Reserve Methodology (NSRS) - 2018</vt:lpstr>
      <vt:lpstr>Adjustment to Non-Spin based Wind Growth - 2018</vt:lpstr>
      <vt:lpstr>NSRS Jan 2018</vt:lpstr>
      <vt:lpstr>NSRS Mar 2018</vt:lpstr>
      <vt:lpstr>NSRS Aug 2018</vt:lpstr>
      <vt:lpstr>Hourly Avg. NSRS Comparison</vt:lpstr>
      <vt:lpstr>PowerPoint Presentation</vt:lpstr>
      <vt:lpstr>PowerPoint Presentation</vt:lpstr>
      <vt:lpstr>Wind Installation Capacity</vt:lpstr>
      <vt:lpstr>Installed Wind Capacity</vt:lpstr>
      <vt:lpstr>Growth in Installed Wind Capacity</vt:lpstr>
      <vt:lpstr>3-HA Wind Over-Forecast Error</vt:lpstr>
      <vt:lpstr>3-HA Wind Over-Forecast Error</vt:lpstr>
      <vt:lpstr>Estimated Increase in Wind Over-Forecast Error - 2018</vt:lpstr>
      <vt:lpstr>Estimated Increase in Wind Over-Forecast Error based Wind Growth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2017-10-26T22:39:18Z</dcterms:modified>
</cp:coreProperties>
</file>