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65" r:id="rId3"/>
    <p:sldId id="258" r:id="rId4"/>
    <p:sldId id="271" r:id="rId5"/>
    <p:sldId id="266" r:id="rId6"/>
    <p:sldId id="27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4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4149FF3E-744A-4647-B8BD-E60BC25EA4CE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+mj-lt"/>
              </a:rPr>
              <a:t>Nov 2, </a:t>
            </a:r>
            <a:r>
              <a:rPr lang="en-US" sz="2800" dirty="0" smtClean="0">
                <a:latin typeface="+mj-lt"/>
              </a:rPr>
              <a:t>2017</a:t>
            </a:r>
            <a:endParaRPr lang="en-US" sz="2800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000" dirty="0" smtClean="0">
                <a:solidFill>
                  <a:srgbClr val="00B0F0"/>
                </a:solidFill>
              </a:rPr>
              <a:t>RDWG Update to ROS</a:t>
            </a:r>
            <a:endParaRPr lang="en-US" sz="5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30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15962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00B0F0"/>
                </a:solidFill>
              </a:rPr>
              <a:t>Oct 23 RDWG </a:t>
            </a:r>
            <a:r>
              <a:rPr lang="en-US" sz="4000" dirty="0" smtClean="0">
                <a:solidFill>
                  <a:srgbClr val="00B0F0"/>
                </a:solidFill>
              </a:rPr>
              <a:t>Meeting</a:t>
            </a:r>
            <a:endParaRPr lang="en-US" sz="4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600" dirty="0" smtClean="0">
                <a:solidFill>
                  <a:schemeClr val="tx2"/>
                </a:solidFill>
                <a:latin typeface="+mj-lt"/>
              </a:rPr>
              <a:t>The RDWG met on </a:t>
            </a:r>
            <a:r>
              <a:rPr lang="en-US" sz="2600" dirty="0">
                <a:solidFill>
                  <a:schemeClr val="tx2"/>
                </a:solidFill>
                <a:latin typeface="+mj-lt"/>
              </a:rPr>
              <a:t>O</a:t>
            </a:r>
            <a:r>
              <a:rPr lang="en-US" sz="2600" dirty="0" smtClean="0">
                <a:solidFill>
                  <a:schemeClr val="tx2"/>
                </a:solidFill>
                <a:latin typeface="+mj-lt"/>
              </a:rPr>
              <a:t>ct 23, with the following activities:</a:t>
            </a:r>
            <a:br>
              <a:rPr lang="en-US" sz="2600" dirty="0" smtClean="0">
                <a:solidFill>
                  <a:schemeClr val="tx2"/>
                </a:solidFill>
                <a:latin typeface="+mj-lt"/>
              </a:rPr>
            </a:br>
            <a:endParaRPr lang="en-US" sz="2600" dirty="0" smtClean="0">
              <a:solidFill>
                <a:schemeClr val="tx2"/>
              </a:solidFill>
              <a:latin typeface="+mj-lt"/>
            </a:endParaRPr>
          </a:p>
          <a:p>
            <a:pPr lvl="1"/>
            <a:r>
              <a:rPr lang="en-US" sz="2600" dirty="0" smtClean="0">
                <a:solidFill>
                  <a:schemeClr val="tx2"/>
                </a:solidFill>
                <a:latin typeface="+mj-lt"/>
              </a:rPr>
              <a:t>Drafted a RRGRR for Transformer and Station data</a:t>
            </a:r>
          </a:p>
          <a:p>
            <a:pPr lvl="1"/>
            <a:r>
              <a:rPr lang="en-US" sz="2600" dirty="0" smtClean="0">
                <a:solidFill>
                  <a:schemeClr val="tx2"/>
                </a:solidFill>
                <a:latin typeface="+mj-lt"/>
              </a:rPr>
              <a:t>Reviewed language on a proposed change for Solar data</a:t>
            </a:r>
          </a:p>
          <a:p>
            <a:pPr lvl="1"/>
            <a:r>
              <a:rPr lang="en-US" sz="2600" dirty="0" smtClean="0">
                <a:solidFill>
                  <a:schemeClr val="tx2"/>
                </a:solidFill>
                <a:latin typeface="+mj-lt"/>
              </a:rPr>
              <a:t>Received an update from ERCOT on the RARF replacement project</a:t>
            </a:r>
            <a:r>
              <a:rPr lang="en-US" sz="2600" dirty="0" smtClean="0">
                <a:solidFill>
                  <a:schemeClr val="tx2"/>
                </a:solidFill>
                <a:latin typeface="+mj-lt"/>
              </a:rPr>
              <a:t/>
            </a:r>
            <a:br>
              <a:rPr lang="en-US" sz="2600" dirty="0" smtClean="0">
                <a:solidFill>
                  <a:schemeClr val="tx2"/>
                </a:solidFill>
                <a:latin typeface="+mj-lt"/>
              </a:rPr>
            </a:br>
            <a:endParaRPr lang="en-US" sz="2600" dirty="0" smtClean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21311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>
                <a:solidFill>
                  <a:srgbClr val="00B0F0"/>
                </a:solidFill>
              </a:rPr>
              <a:t>Draft </a:t>
            </a:r>
            <a:r>
              <a:rPr lang="en-US" sz="3100" dirty="0" smtClean="0">
                <a:solidFill>
                  <a:srgbClr val="00B0F0"/>
                </a:solidFill>
              </a:rPr>
              <a:t>Transformer and Station Data </a:t>
            </a:r>
            <a:r>
              <a:rPr lang="en-US" sz="3100" dirty="0" smtClean="0">
                <a:solidFill>
                  <a:srgbClr val="00B0F0"/>
                </a:solidFill>
              </a:rPr>
              <a:t>RRGRR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343400"/>
          </a:xfrm>
        </p:spPr>
        <p:txBody>
          <a:bodyPr>
            <a:normAutofit fontScale="62500" lnSpcReduction="20000"/>
          </a:bodyPr>
          <a:lstStyle/>
          <a:p>
            <a:r>
              <a:rPr lang="en-US" sz="4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Refined language, drafted, and submitted RRGRR primarily focused on transformed data</a:t>
            </a:r>
            <a:r>
              <a:rPr lang="en-US" sz="4200" dirty="0" smtClean="0">
                <a:solidFill>
                  <a:schemeClr val="tx2"/>
                </a:solidFill>
                <a:latin typeface="Calibri" panose="020F0502020204030204" pitchFamily="34" charset="0"/>
              </a:rPr>
              <a:t/>
            </a:r>
            <a:br>
              <a:rPr lang="en-US" sz="4200" dirty="0" smtClean="0">
                <a:solidFill>
                  <a:schemeClr val="tx2"/>
                </a:solidFill>
                <a:latin typeface="Calibri" panose="020F0502020204030204" pitchFamily="34" charset="0"/>
              </a:rPr>
            </a:br>
            <a:endParaRPr lang="en-US" sz="42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r>
              <a:rPr lang="en-US" sz="4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Changes merely provide amplifying direction to MPs in order clarify the data requests, and n</a:t>
            </a:r>
            <a:r>
              <a:rPr lang="en-US" sz="4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o changes to the RARF itself should be required</a:t>
            </a:r>
            <a:r>
              <a:rPr lang="en-US" sz="4200" dirty="0" smtClean="0">
                <a:solidFill>
                  <a:schemeClr val="tx2"/>
                </a:solidFill>
                <a:latin typeface="Calibri" panose="020F0502020204030204" pitchFamily="34" charset="0"/>
              </a:rPr>
              <a:t/>
            </a:r>
            <a:br>
              <a:rPr lang="en-US" sz="4200" dirty="0" smtClean="0">
                <a:solidFill>
                  <a:schemeClr val="tx2"/>
                </a:solidFill>
                <a:latin typeface="Calibri" panose="020F0502020204030204" pitchFamily="34" charset="0"/>
              </a:rPr>
            </a:br>
            <a:endParaRPr lang="en-US" sz="42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r>
              <a:rPr lang="en-US" sz="4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The RRGRR will be available for ROS action at the scheduled Dec 7, 2017 ROS meeting</a:t>
            </a:r>
            <a:r>
              <a:rPr lang="en-US" sz="4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  The RDWG will be ready to provide it’s recommendation to the ROS at that time if so requested</a:t>
            </a:r>
            <a:r>
              <a:rPr lang="en-US" sz="4200" dirty="0" smtClean="0">
                <a:solidFill>
                  <a:schemeClr val="tx2"/>
                </a:solidFill>
                <a:latin typeface="Calibri" panose="020F0502020204030204" pitchFamily="34" charset="0"/>
              </a:rPr>
              <a:t/>
            </a:r>
            <a:br>
              <a:rPr lang="en-US" sz="4200" dirty="0" smtClean="0">
                <a:solidFill>
                  <a:schemeClr val="tx2"/>
                </a:solidFill>
                <a:latin typeface="Calibri" panose="020F0502020204030204" pitchFamily="34" charset="0"/>
              </a:rPr>
            </a:br>
            <a:endParaRPr lang="en-US" sz="42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53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 smtClean="0">
                <a:solidFill>
                  <a:srgbClr val="00B0F0"/>
                </a:solidFill>
              </a:rPr>
              <a:t>Potential solar </a:t>
            </a:r>
            <a:r>
              <a:rPr lang="en-US" sz="4400" dirty="0" err="1" smtClean="0">
                <a:solidFill>
                  <a:srgbClr val="00B0F0"/>
                </a:solidFill>
              </a:rPr>
              <a:t>rrgrr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343400"/>
          </a:xfrm>
        </p:spPr>
        <p:txBody>
          <a:bodyPr>
            <a:normAutofit fontScale="92500"/>
          </a:bodyPr>
          <a:lstStyle/>
          <a:p>
            <a:r>
              <a:rPr lang="en-US" sz="2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ERCOT has requested RDWG review of proposed language for a potential RRGRR on solar data requirements</a:t>
            </a:r>
            <a:br>
              <a:rPr lang="en-US" sz="2600" dirty="0" smtClean="0">
                <a:solidFill>
                  <a:schemeClr val="tx2"/>
                </a:solidFill>
                <a:latin typeface="Calibri" panose="020F0502020204030204" pitchFamily="34" charset="0"/>
              </a:rPr>
            </a:br>
            <a:endParaRPr lang="en-US" sz="26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r>
              <a:rPr lang="en-US" sz="2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RGWG has begun the data review, and expects that a RRGRR will be generated after the next EDWG meeting</a:t>
            </a:r>
            <a:br>
              <a:rPr lang="en-US" sz="2600" dirty="0" smtClean="0">
                <a:solidFill>
                  <a:schemeClr val="tx2"/>
                </a:solidFill>
                <a:latin typeface="Calibri" panose="020F0502020204030204" pitchFamily="34" charset="0"/>
              </a:rPr>
            </a:br>
            <a:endParaRPr lang="en-US" sz="26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r>
              <a:rPr lang="en-US" sz="2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This RRGRR WILL require revision of the existing v5.4 RARF forms upon implementation</a:t>
            </a:r>
            <a:r>
              <a:rPr lang="en-US" sz="4200" dirty="0" smtClean="0">
                <a:solidFill>
                  <a:schemeClr val="tx2"/>
                </a:solidFill>
                <a:latin typeface="Calibri" panose="020F0502020204030204" pitchFamily="34" charset="0"/>
              </a:rPr>
              <a:t/>
            </a:r>
            <a:br>
              <a:rPr lang="en-US" sz="4200" dirty="0" smtClean="0">
                <a:solidFill>
                  <a:schemeClr val="tx2"/>
                </a:solidFill>
                <a:latin typeface="Calibri" panose="020F0502020204030204" pitchFamily="34" charset="0"/>
              </a:rPr>
            </a:br>
            <a:endParaRPr lang="en-US" sz="42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86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944562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rgbClr val="00B0F0"/>
                </a:solidFill>
              </a:rPr>
              <a:t>RARF Replacement project</a:t>
            </a:r>
            <a:endParaRPr lang="en-US" sz="4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295400"/>
            <a:ext cx="7924800" cy="4724400"/>
          </a:xfrm>
        </p:spPr>
        <p:txBody>
          <a:bodyPr>
            <a:noAutofit/>
          </a:bodyPr>
          <a:lstStyle/>
          <a:p>
            <a:r>
              <a:rPr lang="en-US" sz="2600" dirty="0" smtClean="0">
                <a:solidFill>
                  <a:schemeClr val="tx2"/>
                </a:solidFill>
                <a:latin typeface="+mj-lt"/>
              </a:rPr>
              <a:t>As part of the MP On-Line Project, ERCOT is moving forward with the RARF Replacement Project, now called </a:t>
            </a:r>
            <a:r>
              <a:rPr lang="en-US" sz="2600" dirty="0" smtClean="0">
                <a:solidFill>
                  <a:schemeClr val="tx2"/>
                </a:solidFill>
                <a:latin typeface="+mj-lt"/>
              </a:rPr>
              <a:t/>
            </a:r>
            <a:br>
              <a:rPr lang="en-US" sz="2600" dirty="0" smtClean="0">
                <a:solidFill>
                  <a:schemeClr val="tx2"/>
                </a:solidFill>
                <a:latin typeface="+mj-lt"/>
              </a:rPr>
            </a:br>
            <a:r>
              <a:rPr lang="en-US" sz="2600" dirty="0" smtClean="0">
                <a:solidFill>
                  <a:schemeClr val="tx2"/>
                </a:solidFill>
                <a:latin typeface="+mj-lt"/>
              </a:rPr>
              <a:t>“Resource Integration and Ongoing Operations” (RIOO)</a:t>
            </a:r>
            <a:br>
              <a:rPr lang="en-US" sz="2600" dirty="0" smtClean="0">
                <a:solidFill>
                  <a:schemeClr val="tx2"/>
                </a:solidFill>
                <a:latin typeface="+mj-lt"/>
              </a:rPr>
            </a:br>
            <a:endParaRPr lang="en-US" sz="2600" dirty="0">
              <a:solidFill>
                <a:schemeClr val="tx2"/>
              </a:solidFill>
              <a:latin typeface="+mj-lt"/>
            </a:endParaRPr>
          </a:p>
          <a:p>
            <a:r>
              <a:rPr lang="en-US" sz="2600" dirty="0" smtClean="0">
                <a:solidFill>
                  <a:schemeClr val="tx2"/>
                </a:solidFill>
                <a:latin typeface="+mj-lt"/>
              </a:rPr>
              <a:t>The project is currently in the planning phase, and a project schedule is expected by the end of November</a:t>
            </a:r>
            <a:br>
              <a:rPr lang="en-US" sz="2600" dirty="0" smtClean="0">
                <a:solidFill>
                  <a:schemeClr val="tx2"/>
                </a:solidFill>
                <a:latin typeface="+mj-lt"/>
              </a:rPr>
            </a:br>
            <a:endParaRPr lang="en-US" sz="2600" dirty="0" smtClean="0">
              <a:solidFill>
                <a:schemeClr val="tx2"/>
              </a:solidFill>
              <a:latin typeface="+mj-lt"/>
            </a:endParaRPr>
          </a:p>
          <a:p>
            <a:r>
              <a:rPr lang="en-US" sz="2600" dirty="0" smtClean="0">
                <a:solidFill>
                  <a:schemeClr val="tx2"/>
                </a:solidFill>
                <a:latin typeface="+mj-lt"/>
              </a:rPr>
              <a:t>ERCOT will be soliciting Market Participant input for the design phase of the project</a:t>
            </a:r>
            <a:br>
              <a:rPr lang="en-US" sz="2600" dirty="0" smtClean="0">
                <a:solidFill>
                  <a:schemeClr val="tx2"/>
                </a:solidFill>
                <a:latin typeface="+mj-lt"/>
              </a:rPr>
            </a:br>
            <a:endParaRPr lang="en-US" sz="2600" dirty="0" smtClean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600" dirty="0" smtClean="0">
                <a:latin typeface="+mj-lt"/>
              </a:rPr>
              <a:t/>
            </a:r>
            <a:br>
              <a:rPr lang="en-US" sz="2600" dirty="0" smtClean="0">
                <a:latin typeface="+mj-lt"/>
              </a:rPr>
            </a:br>
            <a:endParaRPr lang="en-US" sz="26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7499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>
                <a:solidFill>
                  <a:srgbClr val="00B0F0"/>
                </a:solidFill>
              </a:rPr>
              <a:t>Calendar</a:t>
            </a:r>
            <a:endParaRPr lang="en-US" sz="4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600" dirty="0" smtClean="0">
                <a:solidFill>
                  <a:schemeClr val="tx2"/>
                </a:solidFill>
              </a:rPr>
              <a:t>Next RDWG meeting is scheduled for </a:t>
            </a:r>
            <a:r>
              <a:rPr lang="en-US" sz="2600" dirty="0" smtClean="0">
                <a:solidFill>
                  <a:schemeClr val="tx2"/>
                </a:solidFill>
              </a:rPr>
              <a:t>Nov 27, </a:t>
            </a:r>
            <a:r>
              <a:rPr lang="en-US" sz="2600" dirty="0" smtClean="0">
                <a:solidFill>
                  <a:schemeClr val="tx2"/>
                </a:solidFill>
              </a:rPr>
              <a:t>2017.</a:t>
            </a:r>
            <a:endParaRPr lang="en-US" sz="2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661732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1616</TotalTime>
  <Words>88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Horizon</vt:lpstr>
      <vt:lpstr>RDWG Update to ROS</vt:lpstr>
      <vt:lpstr>Oct 23 RDWG Meeting</vt:lpstr>
      <vt:lpstr>   Draft Transformer and Station Data RRGRR </vt:lpstr>
      <vt:lpstr>   Potential solar rrgrr </vt:lpstr>
      <vt:lpstr>RARF Replacement project</vt:lpstr>
      <vt:lpstr>Calendar</vt:lpstr>
    </vt:vector>
  </TitlesOfParts>
  <Company>NRG Energy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RDWG Update to ROS</dc:title>
  <dc:creator>John D. Palen</dc:creator>
  <cp:lastModifiedBy>RDWG </cp:lastModifiedBy>
  <cp:revision>43</cp:revision>
  <dcterms:created xsi:type="dcterms:W3CDTF">2016-06-29T14:59:46Z</dcterms:created>
  <dcterms:modified xsi:type="dcterms:W3CDTF">2017-10-25T13:55:32Z</dcterms:modified>
</cp:coreProperties>
</file>