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7"/>
  </p:notesMasterIdLst>
  <p:handoutMasterIdLst>
    <p:handoutMasterId r:id="rId28"/>
  </p:handoutMasterIdLst>
  <p:sldIdLst>
    <p:sldId id="260" r:id="rId7"/>
    <p:sldId id="341" r:id="rId8"/>
    <p:sldId id="352" r:id="rId9"/>
    <p:sldId id="360" r:id="rId10"/>
    <p:sldId id="354" r:id="rId11"/>
    <p:sldId id="383" r:id="rId12"/>
    <p:sldId id="386" r:id="rId13"/>
    <p:sldId id="361" r:id="rId14"/>
    <p:sldId id="363" r:id="rId15"/>
    <p:sldId id="367" r:id="rId16"/>
    <p:sldId id="368" r:id="rId17"/>
    <p:sldId id="369" r:id="rId18"/>
    <p:sldId id="364" r:id="rId19"/>
    <p:sldId id="395" r:id="rId20"/>
    <p:sldId id="387" r:id="rId21"/>
    <p:sldId id="372" r:id="rId22"/>
    <p:sldId id="391" r:id="rId23"/>
    <p:sldId id="392" r:id="rId24"/>
    <p:sldId id="393" r:id="rId25"/>
    <p:sldId id="394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06" autoAdjust="0"/>
    <p:restoredTop sz="85180" autoAdjust="0"/>
  </p:normalViewPr>
  <p:slideViewPr>
    <p:cSldViewPr showGuides="1">
      <p:cViewPr varScale="1">
        <p:scale>
          <a:sx n="113" d="100"/>
          <a:sy n="113" d="100"/>
        </p:scale>
        <p:origin x="183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/>
              <a:t>If a piece of equipment is not working, the equipment should be placed in an outage condition and the operators should continue the restoration. (Find a way)</a:t>
            </a:r>
          </a:p>
          <a:p>
            <a:pPr lvl="0"/>
            <a:r>
              <a:rPr lang="en-US" dirty="0" smtClean="0"/>
              <a:t>2X linear decay vs. 6X with logarithmic decay. Most would like to see the 6X linear decay response during the pilot before making a decision.</a:t>
            </a:r>
          </a:p>
          <a:p>
            <a:pPr lvl="0"/>
            <a:r>
              <a:rPr lang="en-US" dirty="0" smtClean="0"/>
              <a:t>Frequency / Load change sensitivity. Agreed to leave the frequency response the same for this year.</a:t>
            </a:r>
          </a:p>
          <a:p>
            <a:pPr lvl="0"/>
            <a:r>
              <a:rPr lang="en-US" dirty="0" smtClean="0"/>
              <a:t>RR data</a:t>
            </a:r>
          </a:p>
          <a:p>
            <a:pPr lvl="0"/>
            <a:r>
              <a:rPr lang="en-US" dirty="0" smtClean="0"/>
              <a:t>Operatorship of breakers</a:t>
            </a:r>
          </a:p>
          <a:p>
            <a:pPr lvl="0"/>
            <a:r>
              <a:rPr lang="en-US" dirty="0" smtClean="0"/>
              <a:t>Voltage Trip </a:t>
            </a:r>
            <a:r>
              <a:rPr lang="en-US" dirty="0" err="1" smtClean="0"/>
              <a:t>setpoint</a:t>
            </a:r>
            <a:r>
              <a:rPr lang="en-US" dirty="0" smtClean="0"/>
              <a:t>: High: 2 </a:t>
            </a:r>
            <a:r>
              <a:rPr lang="en-US" dirty="0" err="1" smtClean="0"/>
              <a:t>p.u</a:t>
            </a:r>
            <a:r>
              <a:rPr lang="en-US" dirty="0" smtClean="0"/>
              <a:t>., Low: When Simulator cannot solve</a:t>
            </a:r>
          </a:p>
          <a:p>
            <a:pPr lvl="0"/>
            <a:r>
              <a:rPr lang="en-US" dirty="0" smtClean="0"/>
              <a:t>Frequency Trip </a:t>
            </a:r>
            <a:r>
              <a:rPr lang="en-US" dirty="0" err="1" smtClean="0"/>
              <a:t>setpoint</a:t>
            </a:r>
            <a:r>
              <a:rPr lang="en-US" dirty="0" smtClean="0"/>
              <a:t>: High 63hz, Low: 57hz</a:t>
            </a:r>
          </a:p>
          <a:p>
            <a:endParaRPr lang="en-US" dirty="0" smtClean="0"/>
          </a:p>
          <a:p>
            <a:r>
              <a:rPr lang="en-US" dirty="0" smtClean="0"/>
              <a:t>Display request (for TOs): </a:t>
            </a:r>
          </a:p>
          <a:p>
            <a:r>
              <a:rPr lang="en-US" dirty="0" smtClean="0"/>
              <a:t>Summary LSL/HSL and room to move for base load units</a:t>
            </a:r>
          </a:p>
          <a:p>
            <a:r>
              <a:rPr lang="en-US" dirty="0" smtClean="0"/>
              <a:t>Summary LSL/HSL and room to move for CFC units</a:t>
            </a:r>
          </a:p>
          <a:p>
            <a:r>
              <a:rPr lang="en-US" dirty="0" smtClean="0"/>
              <a:t>LSL/HSL Change Capability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315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QSE information</a:t>
            </a:r>
          </a:p>
          <a:p>
            <a:r>
              <a:rPr lang="en-US" dirty="0" smtClean="0"/>
              <a:t>Which units capable of ISOC?</a:t>
            </a:r>
          </a:p>
          <a:p>
            <a:r>
              <a:rPr lang="en-US" dirty="0" smtClean="0"/>
              <a:t>Can ISOC units switch from ISOC to Droop while still online</a:t>
            </a:r>
          </a:p>
          <a:p>
            <a:r>
              <a:rPr lang="en-US" dirty="0" smtClean="0"/>
              <a:t>Parameters that have to be met in order to go to CFC</a:t>
            </a:r>
          </a:p>
          <a:p>
            <a:r>
              <a:rPr lang="en-US" dirty="0" smtClean="0"/>
              <a:t>Minimum # of Units</a:t>
            </a:r>
          </a:p>
          <a:p>
            <a:r>
              <a:rPr lang="en-US" dirty="0" smtClean="0"/>
              <a:t>Minimum loading of Units</a:t>
            </a:r>
          </a:p>
          <a:p>
            <a:r>
              <a:rPr lang="en-US" dirty="0" smtClean="0"/>
              <a:t>QSE capable of going on CFC</a:t>
            </a:r>
          </a:p>
          <a:p>
            <a:r>
              <a:rPr lang="en-US" dirty="0" smtClean="0"/>
              <a:t>Can 1 QSE control multiple islands for CFC (Simulator (no) / Actual)</a:t>
            </a:r>
          </a:p>
          <a:p>
            <a:r>
              <a:rPr lang="en-US" dirty="0" smtClean="0"/>
              <a:t>LSL different in Manual Control vs. AGC</a:t>
            </a:r>
          </a:p>
          <a:p>
            <a:r>
              <a:rPr lang="en-US" dirty="0" smtClean="0"/>
              <a:t>Parameters different during Emergency Operations</a:t>
            </a:r>
          </a:p>
          <a:p>
            <a:endParaRPr lang="en-US" dirty="0" smtClean="0"/>
          </a:p>
          <a:p>
            <a:r>
              <a:rPr lang="en-US" b="1" dirty="0" smtClean="0"/>
              <a:t>Terminology/Vocabulary</a:t>
            </a:r>
          </a:p>
          <a:p>
            <a:pPr lvl="1"/>
            <a:r>
              <a:rPr lang="en-US" dirty="0" smtClean="0"/>
              <a:t>LFC</a:t>
            </a:r>
          </a:p>
          <a:p>
            <a:pPr lvl="1"/>
            <a:r>
              <a:rPr lang="en-US" dirty="0" smtClean="0"/>
              <a:t>AGC</a:t>
            </a:r>
          </a:p>
          <a:p>
            <a:pPr lvl="1"/>
            <a:r>
              <a:rPr lang="en-US" dirty="0" smtClean="0"/>
              <a:t>CFC</a:t>
            </a:r>
          </a:p>
          <a:p>
            <a:pPr lvl="1"/>
            <a:r>
              <a:rPr lang="en-US" dirty="0" smtClean="0"/>
              <a:t>ISOC</a:t>
            </a:r>
          </a:p>
          <a:p>
            <a:pPr lvl="1"/>
            <a:r>
              <a:rPr lang="en-US" dirty="0" smtClean="0"/>
              <a:t>Droop</a:t>
            </a:r>
          </a:p>
          <a:p>
            <a:pPr lvl="1"/>
            <a:r>
              <a:rPr lang="en-US" dirty="0" smtClean="0"/>
              <a:t>EMS/TMS/GMS</a:t>
            </a:r>
          </a:p>
          <a:p>
            <a:pPr lvl="1"/>
            <a:r>
              <a:rPr lang="en-US" dirty="0" smtClean="0"/>
              <a:t>Plant control vs. QSE control</a:t>
            </a:r>
          </a:p>
          <a:p>
            <a:pPr lvl="1"/>
            <a:r>
              <a:rPr lang="en-US" dirty="0" smtClean="0"/>
              <a:t>Conforming load vs. Non-conforming load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110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311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33251" y="6611779"/>
            <a:ext cx="11464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baseline="0" dirty="0" smtClean="0">
                <a:solidFill>
                  <a:schemeClr val="tx2"/>
                </a:solidFill>
              </a:rPr>
              <a:t>ERCOT PUBLIC</a:t>
            </a:r>
            <a:endParaRPr lang="en-US" sz="10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GridEx_Registration@bah.com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00400" y="2286000"/>
            <a:ext cx="564603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Operations Training Working Group</a:t>
            </a:r>
          </a:p>
          <a:p>
            <a:r>
              <a:rPr lang="en-US" sz="3200" b="1" dirty="0" smtClean="0"/>
              <a:t>Meeting Notes</a:t>
            </a:r>
          </a:p>
          <a:p>
            <a:endParaRPr lang="en-US" sz="2000" b="1" dirty="0"/>
          </a:p>
          <a:p>
            <a:r>
              <a:rPr lang="en-US" sz="2000" b="1" dirty="0" smtClean="0"/>
              <a:t>Mark Spinner</a:t>
            </a:r>
          </a:p>
          <a:p>
            <a:r>
              <a:rPr lang="en-US" sz="2000" b="1" dirty="0" smtClean="0"/>
              <a:t>Chairman</a:t>
            </a:r>
            <a:endParaRPr lang="en-US" sz="2000" b="1" dirty="0"/>
          </a:p>
          <a:p>
            <a:endParaRPr lang="en-US" dirty="0"/>
          </a:p>
          <a:p>
            <a:fld id="{5A2E7396-010E-46F0-93B0-FFB2AA88CC18}" type="datetime1">
              <a:rPr lang="en-US" smtClean="0"/>
              <a:t>10/26/2017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2018 Black Start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562600"/>
          </a:xfrm>
        </p:spPr>
        <p:txBody>
          <a:bodyPr/>
          <a:lstStyle/>
          <a:p>
            <a:r>
              <a:rPr lang="en-US" dirty="0" smtClean="0"/>
              <a:t>Schedule</a:t>
            </a:r>
          </a:p>
          <a:p>
            <a:pPr lvl="1"/>
            <a:r>
              <a:rPr lang="en-US" dirty="0" smtClean="0"/>
              <a:t>Session </a:t>
            </a:r>
            <a:r>
              <a:rPr lang="en-US" dirty="0"/>
              <a:t>2</a:t>
            </a:r>
          </a:p>
          <a:p>
            <a:pPr lvl="2"/>
            <a:r>
              <a:rPr lang="en-US" dirty="0" smtClean="0"/>
              <a:t>Generator </a:t>
            </a:r>
            <a:r>
              <a:rPr lang="en-US" dirty="0"/>
              <a:t>and Transmission System Dynamics (10 CEHs) February </a:t>
            </a:r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– 6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2"/>
            <a:r>
              <a:rPr lang="en-US" dirty="0" smtClean="0"/>
              <a:t>Black </a:t>
            </a:r>
            <a:r>
              <a:rPr lang="en-US" dirty="0"/>
              <a:t>Start and Restoration Course (19 CEHs)  </a:t>
            </a:r>
          </a:p>
          <a:p>
            <a:pPr lvl="2"/>
            <a:r>
              <a:rPr lang="en-US" dirty="0"/>
              <a:t>February </a:t>
            </a:r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 – 8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Session 3</a:t>
            </a:r>
          </a:p>
          <a:p>
            <a:pPr lvl="2"/>
            <a:r>
              <a:rPr lang="en-US" dirty="0"/>
              <a:t>Generator and Transmission System Dynamics (10 CEHs) February 12</a:t>
            </a:r>
            <a:r>
              <a:rPr lang="en-US" baseline="30000" dirty="0"/>
              <a:t>th</a:t>
            </a:r>
            <a:r>
              <a:rPr lang="en-US" dirty="0"/>
              <a:t> – 13</a:t>
            </a:r>
            <a:r>
              <a:rPr lang="en-US" baseline="30000" dirty="0"/>
              <a:t>th</a:t>
            </a:r>
            <a:endParaRPr lang="en-US" dirty="0"/>
          </a:p>
          <a:p>
            <a:pPr lvl="2"/>
            <a:r>
              <a:rPr lang="en-US" dirty="0"/>
              <a:t>Black Start and Restoration Course (19 CEHs)  February 13</a:t>
            </a:r>
            <a:r>
              <a:rPr lang="en-US" baseline="30000" dirty="0"/>
              <a:t>th</a:t>
            </a:r>
            <a:r>
              <a:rPr lang="en-US" dirty="0"/>
              <a:t> – 15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211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2018 Black Start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562600"/>
          </a:xfrm>
        </p:spPr>
        <p:txBody>
          <a:bodyPr/>
          <a:lstStyle/>
          <a:p>
            <a:r>
              <a:rPr lang="en-US" dirty="0" smtClean="0"/>
              <a:t>Schedule</a:t>
            </a:r>
          </a:p>
          <a:p>
            <a:pPr lvl="1"/>
            <a:r>
              <a:rPr lang="en-US" dirty="0" smtClean="0"/>
              <a:t>Session </a:t>
            </a:r>
            <a:r>
              <a:rPr lang="en-US" dirty="0"/>
              <a:t>4</a:t>
            </a:r>
          </a:p>
          <a:p>
            <a:pPr lvl="2"/>
            <a:r>
              <a:rPr lang="en-US" dirty="0" smtClean="0"/>
              <a:t>Generator </a:t>
            </a:r>
            <a:r>
              <a:rPr lang="en-US" dirty="0"/>
              <a:t>and Transmission System Dynamics (10 CEHs) February </a:t>
            </a:r>
            <a:r>
              <a:rPr lang="en-US" dirty="0" smtClean="0"/>
              <a:t>19</a:t>
            </a:r>
            <a:r>
              <a:rPr lang="en-US" baseline="30000" dirty="0" smtClean="0"/>
              <a:t>th</a:t>
            </a:r>
            <a:r>
              <a:rPr lang="en-US" dirty="0" smtClean="0"/>
              <a:t> – 20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en-US" dirty="0" smtClean="0"/>
              <a:t>Black </a:t>
            </a:r>
            <a:r>
              <a:rPr lang="en-US" dirty="0"/>
              <a:t>Start and Restoration Course (19 CEHs)  </a:t>
            </a:r>
            <a:r>
              <a:rPr lang="en-US" dirty="0" smtClean="0"/>
              <a:t>February 20</a:t>
            </a:r>
            <a:r>
              <a:rPr lang="en-US" baseline="30000" dirty="0" smtClean="0"/>
              <a:t>th</a:t>
            </a:r>
            <a:r>
              <a:rPr lang="en-US" dirty="0" smtClean="0"/>
              <a:t> – 22</a:t>
            </a:r>
            <a:r>
              <a:rPr lang="en-US" baseline="30000" dirty="0" smtClean="0"/>
              <a:t>nd</a:t>
            </a:r>
            <a:r>
              <a:rPr lang="en-US" dirty="0" smtClean="0"/>
              <a:t>  </a:t>
            </a:r>
          </a:p>
          <a:p>
            <a:pPr lvl="1"/>
            <a:r>
              <a:rPr lang="en-US" dirty="0"/>
              <a:t>Session 5</a:t>
            </a:r>
          </a:p>
          <a:p>
            <a:pPr lvl="2"/>
            <a:r>
              <a:rPr lang="en-US" dirty="0"/>
              <a:t>Generator and Transmission System Dynamics (10 CEHs) February 26</a:t>
            </a:r>
            <a:r>
              <a:rPr lang="en-US" baseline="30000" dirty="0"/>
              <a:t>th</a:t>
            </a:r>
            <a:r>
              <a:rPr lang="en-US" dirty="0"/>
              <a:t> – 27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Black Start and Restoration Course (19 CEHs)  February 27</a:t>
            </a:r>
            <a:r>
              <a:rPr lang="en-US" baseline="30000" dirty="0"/>
              <a:t>th</a:t>
            </a:r>
            <a:r>
              <a:rPr lang="en-US" dirty="0"/>
              <a:t> – March 1st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68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2018 Black Start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562600"/>
          </a:xfrm>
        </p:spPr>
        <p:txBody>
          <a:bodyPr/>
          <a:lstStyle/>
          <a:p>
            <a:r>
              <a:rPr lang="en-US" dirty="0" smtClean="0"/>
              <a:t>Schedule</a:t>
            </a:r>
          </a:p>
          <a:p>
            <a:pPr lvl="1"/>
            <a:r>
              <a:rPr lang="en-US" dirty="0" smtClean="0"/>
              <a:t>Session </a:t>
            </a:r>
            <a:r>
              <a:rPr lang="en-US" dirty="0"/>
              <a:t>6</a:t>
            </a:r>
          </a:p>
          <a:p>
            <a:pPr lvl="2"/>
            <a:r>
              <a:rPr lang="en-US" dirty="0" smtClean="0"/>
              <a:t>Generator </a:t>
            </a:r>
            <a:r>
              <a:rPr lang="en-US" dirty="0"/>
              <a:t>and Transmission System Dynamics (10 CEHs) March </a:t>
            </a:r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– 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en-US" dirty="0" smtClean="0"/>
              <a:t>Black </a:t>
            </a:r>
            <a:r>
              <a:rPr lang="en-US" dirty="0"/>
              <a:t>Start and Restoration Course (19 CEHs)  </a:t>
            </a:r>
            <a:r>
              <a:rPr lang="en-US" dirty="0" smtClean="0"/>
              <a:t>March 6</a:t>
            </a:r>
            <a:r>
              <a:rPr lang="en-US" baseline="30000" dirty="0" smtClean="0"/>
              <a:t>th</a:t>
            </a:r>
            <a:r>
              <a:rPr lang="en-US" dirty="0" smtClean="0"/>
              <a:t> – 8</a:t>
            </a:r>
            <a:r>
              <a:rPr lang="en-US" baseline="30000" dirty="0" smtClean="0"/>
              <a:t>th</a:t>
            </a:r>
            <a:r>
              <a:rPr lang="en-US" dirty="0" smtClean="0"/>
              <a:t>  </a:t>
            </a:r>
          </a:p>
          <a:p>
            <a:pPr lvl="1"/>
            <a:r>
              <a:rPr lang="en-US" dirty="0"/>
              <a:t>Inclement Weather Session</a:t>
            </a:r>
          </a:p>
          <a:p>
            <a:pPr lvl="2"/>
            <a:r>
              <a:rPr lang="en-US" dirty="0"/>
              <a:t>Generator and Transmission System Dynamics (10 CEHs) March 12</a:t>
            </a:r>
            <a:r>
              <a:rPr lang="en-US" baseline="30000" dirty="0"/>
              <a:t>th</a:t>
            </a:r>
            <a:r>
              <a:rPr lang="en-US" dirty="0"/>
              <a:t> – 13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Black Start and Restoration Course (19 CEHs)  March 13</a:t>
            </a:r>
            <a:r>
              <a:rPr lang="en-US" baseline="30000" dirty="0"/>
              <a:t>th</a:t>
            </a:r>
            <a:r>
              <a:rPr lang="en-US" dirty="0"/>
              <a:t> – 15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09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2018 Operator Training Seminar (OTS)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562600"/>
          </a:xfrm>
        </p:spPr>
        <p:txBody>
          <a:bodyPr/>
          <a:lstStyle/>
          <a:p>
            <a:r>
              <a:rPr lang="en-US" sz="2800" dirty="0" smtClean="0"/>
              <a:t>Theme: </a:t>
            </a:r>
            <a:r>
              <a:rPr lang="en-US" sz="2800" dirty="0">
                <a:solidFill>
                  <a:schemeClr val="accent1"/>
                </a:solidFill>
              </a:rPr>
              <a:t>Generators, Markets and Transmission, Working Together to Ensure </a:t>
            </a:r>
            <a:r>
              <a:rPr lang="en-US" sz="2800" dirty="0" smtClean="0">
                <a:solidFill>
                  <a:schemeClr val="accent1"/>
                </a:solidFill>
              </a:rPr>
              <a:t>Reliability</a:t>
            </a:r>
            <a:endParaRPr lang="en-US" dirty="0" smtClean="0">
              <a:solidFill>
                <a:schemeClr val="accent1"/>
              </a:solidFill>
            </a:endParaRPr>
          </a:p>
          <a:p>
            <a:pPr lvl="1"/>
            <a:r>
              <a:rPr lang="en-US" sz="2400" dirty="0" smtClean="0"/>
              <a:t>Topics (Length 18 hours, 16 CEHs)</a:t>
            </a:r>
          </a:p>
          <a:p>
            <a:pPr lvl="2"/>
            <a:r>
              <a:rPr lang="en-US" dirty="0" smtClean="0"/>
              <a:t>CEO </a:t>
            </a:r>
            <a:r>
              <a:rPr lang="en-US" dirty="0"/>
              <a:t>Introduction (Bill </a:t>
            </a:r>
            <a:r>
              <a:rPr lang="en-US" dirty="0" err="1"/>
              <a:t>Magness</a:t>
            </a:r>
            <a:r>
              <a:rPr lang="en-US" dirty="0"/>
              <a:t> / ERCOT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Extreme </a:t>
            </a:r>
            <a:r>
              <a:rPr lang="en-US" dirty="0"/>
              <a:t>Natural Events </a:t>
            </a:r>
            <a:r>
              <a:rPr lang="en-US" dirty="0" smtClean="0"/>
              <a:t>(</a:t>
            </a:r>
            <a:r>
              <a:rPr lang="en-US" dirty="0"/>
              <a:t>1 CEH) (Kristi Hobbs / ERCOT) </a:t>
            </a:r>
            <a:endParaRPr lang="en-US" dirty="0" smtClean="0"/>
          </a:p>
          <a:p>
            <a:pPr lvl="2"/>
            <a:r>
              <a:rPr lang="en-US" dirty="0"/>
              <a:t>Hurricane Harvey (3 CEH)</a:t>
            </a:r>
          </a:p>
          <a:p>
            <a:pPr lvl="3"/>
            <a:r>
              <a:rPr lang="en-US" dirty="0"/>
              <a:t>Hurricane Harvey Weatherman Perspective (Chris Coleman) (50 min)</a:t>
            </a:r>
          </a:p>
          <a:p>
            <a:pPr lvl="3"/>
            <a:r>
              <a:rPr lang="en-US" dirty="0"/>
              <a:t>Hurricane Harvey </a:t>
            </a:r>
            <a:r>
              <a:rPr lang="en-US" dirty="0" err="1"/>
              <a:t>Centerpoint</a:t>
            </a:r>
            <a:r>
              <a:rPr lang="en-US" dirty="0"/>
              <a:t> Perspective (30 </a:t>
            </a:r>
            <a:r>
              <a:rPr lang="en-US" dirty="0" smtClean="0"/>
              <a:t>min)</a:t>
            </a:r>
          </a:p>
          <a:p>
            <a:pPr lvl="3"/>
            <a:r>
              <a:rPr lang="en-US" dirty="0" smtClean="0"/>
              <a:t>Hurricane </a:t>
            </a:r>
            <a:r>
              <a:rPr lang="en-US" dirty="0"/>
              <a:t>Harvey AEP Perspective (Joe Pina) (30 min)</a:t>
            </a:r>
          </a:p>
          <a:p>
            <a:pPr lvl="3"/>
            <a:r>
              <a:rPr lang="en-US" dirty="0"/>
              <a:t>Hurricane Harvey NRG Perspective (Kevin Matt) (30 min)</a:t>
            </a:r>
          </a:p>
          <a:p>
            <a:pPr lvl="3"/>
            <a:r>
              <a:rPr lang="en-US" dirty="0"/>
              <a:t>Hurricane Harvey ERCOT Perspective (Aaron Ballew, Jerry Gaddy, Jimmy Hartmann (30 min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80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2018 Operator Training Seminar (OTS)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562600"/>
          </a:xfrm>
        </p:spPr>
        <p:txBody>
          <a:bodyPr/>
          <a:lstStyle/>
          <a:p>
            <a:r>
              <a:rPr lang="en-US" sz="2800" dirty="0" smtClean="0"/>
              <a:t>Theme: </a:t>
            </a:r>
            <a:r>
              <a:rPr lang="en-US" sz="2800" dirty="0">
                <a:solidFill>
                  <a:schemeClr val="accent5"/>
                </a:solidFill>
              </a:rPr>
              <a:t>Generators, Markets and Transmission, Working Together to Ensure </a:t>
            </a:r>
            <a:r>
              <a:rPr lang="en-US" sz="2800" dirty="0" smtClean="0">
                <a:solidFill>
                  <a:schemeClr val="accent5"/>
                </a:solidFill>
              </a:rPr>
              <a:t>Reliability</a:t>
            </a:r>
            <a:endParaRPr lang="en-US" dirty="0" smtClean="0">
              <a:solidFill>
                <a:schemeClr val="accent5"/>
              </a:solidFill>
            </a:endParaRPr>
          </a:p>
          <a:p>
            <a:pPr lvl="1"/>
            <a:r>
              <a:rPr lang="en-US" sz="2400" dirty="0" smtClean="0"/>
              <a:t>Topics (Length 18 hours, 16 CEHs)</a:t>
            </a:r>
          </a:p>
          <a:p>
            <a:pPr lvl="2"/>
            <a:r>
              <a:rPr lang="en-US" dirty="0" smtClean="0"/>
              <a:t>Summer/Winter </a:t>
            </a:r>
            <a:r>
              <a:rPr lang="en-US" dirty="0"/>
              <a:t>Preparation (1 CEH) (Dan Woodfin / Sandip Sharma / ERCOT)</a:t>
            </a:r>
          </a:p>
          <a:p>
            <a:pPr lvl="2"/>
            <a:r>
              <a:rPr lang="en-US" dirty="0"/>
              <a:t>Forecasting Wind / Solar (1 CEH) (Nitika Mago / ERCOT) </a:t>
            </a:r>
          </a:p>
          <a:p>
            <a:pPr lvl="2"/>
            <a:r>
              <a:rPr lang="en-US" dirty="0"/>
              <a:t>Markets and Reliability (1 CEH) (David Maggio / ERCOT) </a:t>
            </a:r>
          </a:p>
          <a:p>
            <a:pPr lvl="2"/>
            <a:r>
              <a:rPr lang="en-US" dirty="0"/>
              <a:t>RUC Process (2 CEH) (John Adams / ERCOT)</a:t>
            </a:r>
          </a:p>
          <a:p>
            <a:pPr lvl="2"/>
            <a:r>
              <a:rPr lang="en-US" dirty="0"/>
              <a:t>Solar (1 CEH) (Paul Wattles)</a:t>
            </a:r>
          </a:p>
          <a:p>
            <a:pPr lvl="2"/>
            <a:r>
              <a:rPr lang="en-US" dirty="0"/>
              <a:t>Distributed Energy Resources (DER) / Demand Side Management (1 CEH) (Clayton Stice / ERCOT)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2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2018 Operator Training Seminar (OTS)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8927"/>
            <a:ext cx="8534400" cy="5562600"/>
          </a:xfrm>
        </p:spPr>
        <p:txBody>
          <a:bodyPr/>
          <a:lstStyle/>
          <a:p>
            <a:pPr lvl="1"/>
            <a:r>
              <a:rPr lang="en-US" sz="2400" dirty="0" smtClean="0"/>
              <a:t>Topics (Length 18 hours, 16 CEHs)</a:t>
            </a:r>
          </a:p>
          <a:p>
            <a:pPr lvl="2"/>
            <a:r>
              <a:rPr lang="en-US" dirty="0" smtClean="0"/>
              <a:t>Loss </a:t>
            </a:r>
            <a:r>
              <a:rPr lang="en-US" dirty="0"/>
              <a:t>of SCADA, EMS, or LCC </a:t>
            </a:r>
            <a:r>
              <a:rPr lang="en-US" dirty="0" smtClean="0"/>
              <a:t>(</a:t>
            </a:r>
            <a:r>
              <a:rPr lang="en-US" dirty="0"/>
              <a:t>1 CEH) (Dave Penney / TRE, Mark Henry / TRE, Ray Manzanilla / ERCOT) </a:t>
            </a:r>
            <a:endParaRPr lang="en-US" dirty="0" smtClean="0"/>
          </a:p>
          <a:p>
            <a:pPr lvl="2"/>
            <a:r>
              <a:rPr lang="en-US" dirty="0"/>
              <a:t>Coordinated Voltage Control (Voltage set point control) (1 CEH) (Stephen Solis / ERCOT) </a:t>
            </a:r>
          </a:p>
          <a:p>
            <a:pPr lvl="2"/>
            <a:r>
              <a:rPr lang="en-US" dirty="0"/>
              <a:t>Human Performance Improvement (1 CEH) (Brian Legg / ERCOT)</a:t>
            </a:r>
          </a:p>
          <a:p>
            <a:pPr lvl="2"/>
            <a:r>
              <a:rPr lang="en-US" dirty="0"/>
              <a:t>Physical and Cyber Security (1 CEH) (Joshua Aldridge / ERCOT)</a:t>
            </a:r>
          </a:p>
          <a:p>
            <a:pPr lvl="2"/>
            <a:r>
              <a:rPr lang="en-US" dirty="0"/>
              <a:t>Australian Black Out Event (1 CEH) (Alex Lee / ERCOT)</a:t>
            </a:r>
          </a:p>
          <a:p>
            <a:pPr lvl="2"/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1542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Operator Training Seminar (OTS)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26425"/>
            <a:ext cx="8534400" cy="4319832"/>
          </a:xfrm>
        </p:spPr>
        <p:txBody>
          <a:bodyPr/>
          <a:lstStyle/>
          <a:p>
            <a:r>
              <a:rPr lang="en-US" dirty="0"/>
              <a:t>Schedule</a:t>
            </a:r>
          </a:p>
          <a:p>
            <a:pPr lvl="1"/>
            <a:r>
              <a:rPr lang="en-US" dirty="0"/>
              <a:t>Pilot – January 23</a:t>
            </a:r>
            <a:r>
              <a:rPr lang="en-US" baseline="30000" dirty="0"/>
              <a:t>rd</a:t>
            </a:r>
            <a:r>
              <a:rPr lang="en-US" dirty="0"/>
              <a:t> – 25</a:t>
            </a:r>
            <a:r>
              <a:rPr lang="en-US" baseline="30000" dirty="0"/>
              <a:t>th</a:t>
            </a:r>
            <a:endParaRPr lang="en-US" dirty="0"/>
          </a:p>
          <a:p>
            <a:pPr lvl="1"/>
            <a:r>
              <a:rPr lang="en-US" dirty="0"/>
              <a:t>Session 1 – March 27</a:t>
            </a:r>
            <a:r>
              <a:rPr lang="en-US" baseline="30000" dirty="0"/>
              <a:t>th</a:t>
            </a:r>
            <a:r>
              <a:rPr lang="en-US" dirty="0"/>
              <a:t> – 29</a:t>
            </a:r>
            <a:r>
              <a:rPr lang="en-US" baseline="30000" dirty="0"/>
              <a:t>th</a:t>
            </a:r>
            <a:r>
              <a:rPr lang="en-US" dirty="0"/>
              <a:t> </a:t>
            </a:r>
            <a:endParaRPr lang="en-US" sz="1800" dirty="0"/>
          </a:p>
          <a:p>
            <a:pPr lvl="1"/>
            <a:r>
              <a:rPr lang="en-US" dirty="0"/>
              <a:t>Session 2 – April 3</a:t>
            </a:r>
            <a:r>
              <a:rPr lang="en-US" baseline="30000" dirty="0"/>
              <a:t>rd</a:t>
            </a:r>
            <a:r>
              <a:rPr lang="en-US" dirty="0"/>
              <a:t> – 5</a:t>
            </a:r>
            <a:r>
              <a:rPr lang="en-US" baseline="30000" dirty="0"/>
              <a:t>th</a:t>
            </a:r>
            <a:endParaRPr lang="en-US" sz="1800" dirty="0"/>
          </a:p>
          <a:p>
            <a:pPr lvl="1"/>
            <a:r>
              <a:rPr lang="en-US" dirty="0"/>
              <a:t>Session 3 – April 10</a:t>
            </a:r>
            <a:r>
              <a:rPr lang="en-US" baseline="30000" dirty="0"/>
              <a:t>th</a:t>
            </a:r>
            <a:r>
              <a:rPr lang="en-US" dirty="0"/>
              <a:t> – 12</a:t>
            </a:r>
            <a:r>
              <a:rPr lang="en-US" baseline="30000" dirty="0"/>
              <a:t>th</a:t>
            </a:r>
            <a:r>
              <a:rPr lang="en-US" dirty="0"/>
              <a:t> </a:t>
            </a:r>
            <a:endParaRPr lang="en-US" sz="1800" dirty="0"/>
          </a:p>
          <a:p>
            <a:pPr lvl="1"/>
            <a:r>
              <a:rPr lang="en-US" dirty="0"/>
              <a:t>Session 4 – April 17</a:t>
            </a:r>
            <a:r>
              <a:rPr lang="en-US" baseline="30000" dirty="0"/>
              <a:t>th</a:t>
            </a:r>
            <a:r>
              <a:rPr lang="en-US" dirty="0"/>
              <a:t> – 19</a:t>
            </a:r>
            <a:r>
              <a:rPr lang="en-US" baseline="30000" dirty="0"/>
              <a:t>th</a:t>
            </a:r>
            <a:endParaRPr lang="en-US" sz="1800" dirty="0"/>
          </a:p>
          <a:p>
            <a:pPr lvl="1"/>
            <a:r>
              <a:rPr lang="en-US" dirty="0"/>
              <a:t>Session 5 April 24</a:t>
            </a:r>
            <a:r>
              <a:rPr lang="en-US" baseline="30000" dirty="0"/>
              <a:t>th</a:t>
            </a:r>
            <a:r>
              <a:rPr lang="en-US" dirty="0"/>
              <a:t> – 26</a:t>
            </a:r>
            <a:r>
              <a:rPr lang="en-US" baseline="30000" dirty="0"/>
              <a:t>th</a:t>
            </a:r>
            <a:r>
              <a:rPr lang="en-US" dirty="0"/>
              <a:t> </a:t>
            </a:r>
            <a:endParaRPr lang="en-US" sz="1800" dirty="0"/>
          </a:p>
          <a:p>
            <a:pPr lvl="1"/>
            <a:r>
              <a:rPr lang="en-US" dirty="0"/>
              <a:t>Session 6 May 1</a:t>
            </a:r>
            <a:r>
              <a:rPr lang="en-US" baseline="30000" dirty="0"/>
              <a:t>st</a:t>
            </a:r>
            <a:r>
              <a:rPr lang="en-US" dirty="0"/>
              <a:t> – 3</a:t>
            </a:r>
            <a:r>
              <a:rPr lang="en-US" baseline="30000" dirty="0"/>
              <a:t>rd</a:t>
            </a:r>
            <a:r>
              <a:rPr lang="en-US" dirty="0"/>
              <a:t> </a:t>
            </a:r>
            <a:endParaRPr lang="en-US" sz="1800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467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ERCOT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638800"/>
          </a:xfrm>
        </p:spPr>
        <p:txBody>
          <a:bodyPr/>
          <a:lstStyle/>
          <a:p>
            <a:r>
              <a:rPr lang="en-US" sz="2800" dirty="0" smtClean="0"/>
              <a:t>Realized </a:t>
            </a:r>
            <a:r>
              <a:rPr lang="en-US" sz="2800" dirty="0"/>
              <a:t>there were problematic questions.</a:t>
            </a:r>
          </a:p>
          <a:p>
            <a:r>
              <a:rPr lang="en-US" sz="2800" dirty="0" smtClean="0"/>
              <a:t>Reviewed </a:t>
            </a:r>
            <a:r>
              <a:rPr lang="en-US" sz="2800" dirty="0"/>
              <a:t>all questions. </a:t>
            </a:r>
          </a:p>
          <a:p>
            <a:r>
              <a:rPr lang="en-US" sz="2800" dirty="0" smtClean="0"/>
              <a:t>Identified </a:t>
            </a:r>
            <a:r>
              <a:rPr lang="en-US" sz="2800" dirty="0"/>
              <a:t>operators who did not pass due to the problematic questions. </a:t>
            </a:r>
            <a:r>
              <a:rPr lang="en-US" sz="2800" dirty="0" smtClean="0"/>
              <a:t>If the question(s) prevented a passing score, rescored, and notified operators they passed. </a:t>
            </a:r>
            <a:endParaRPr lang="en-US" sz="2800" dirty="0"/>
          </a:p>
          <a:p>
            <a:r>
              <a:rPr lang="en-US" sz="2800" dirty="0" smtClean="0"/>
              <a:t>Questions </a:t>
            </a:r>
            <a:r>
              <a:rPr lang="en-US" sz="2800" dirty="0"/>
              <a:t>identified have been disabled. Currently there are sufficient number of questions for each section. The exam may continue to be given.</a:t>
            </a:r>
          </a:p>
          <a:p>
            <a:r>
              <a:rPr lang="en-US" sz="2800" dirty="0" smtClean="0"/>
              <a:t>Challenge </a:t>
            </a:r>
            <a:r>
              <a:rPr lang="en-US" sz="2800" dirty="0"/>
              <a:t>Process </a:t>
            </a:r>
            <a:r>
              <a:rPr lang="en-US" sz="2800" dirty="0" smtClean="0"/>
              <a:t>documented and approved.</a:t>
            </a:r>
            <a:endParaRPr lang="en-US" sz="2800" dirty="0"/>
          </a:p>
          <a:p>
            <a:r>
              <a:rPr lang="en-US" sz="2800" dirty="0" smtClean="0"/>
              <a:t>Questions </a:t>
            </a:r>
            <a:r>
              <a:rPr lang="en-US" sz="2800" dirty="0"/>
              <a:t>identified must be reviewed by the Exam Working Group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02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75518"/>
          </a:xfrm>
        </p:spPr>
        <p:txBody>
          <a:bodyPr/>
          <a:lstStyle/>
          <a:p>
            <a:r>
              <a:rPr lang="en-US" dirty="0" smtClean="0"/>
              <a:t>2019 Black Start and Restoration Training and Operator Training Seminar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655" y="1163782"/>
            <a:ext cx="8534400" cy="5237018"/>
          </a:xfrm>
        </p:spPr>
        <p:txBody>
          <a:bodyPr/>
          <a:lstStyle/>
          <a:p>
            <a:r>
              <a:rPr lang="en-US" sz="2800" dirty="0" smtClean="0"/>
              <a:t>Both </a:t>
            </a:r>
            <a:r>
              <a:rPr lang="en-US" sz="2800" dirty="0"/>
              <a:t>events would be held in the new Training Building at ERCOT</a:t>
            </a:r>
          </a:p>
          <a:p>
            <a:pPr lvl="1"/>
            <a:r>
              <a:rPr lang="en-US" sz="2400" dirty="0" smtClean="0"/>
              <a:t>Black </a:t>
            </a:r>
            <a:r>
              <a:rPr lang="en-US" sz="2400" dirty="0"/>
              <a:t>Start and Restoration Training </a:t>
            </a:r>
            <a:r>
              <a:rPr lang="en-US" sz="2400" dirty="0" smtClean="0"/>
              <a:t>moved to March - April timeframe (Pilot in February)</a:t>
            </a:r>
            <a:endParaRPr lang="en-US" sz="2400" dirty="0"/>
          </a:p>
          <a:p>
            <a:pPr lvl="1"/>
            <a:r>
              <a:rPr lang="en-US" sz="2400" dirty="0" smtClean="0"/>
              <a:t>Operator </a:t>
            </a:r>
            <a:r>
              <a:rPr lang="en-US" sz="2400" dirty="0"/>
              <a:t>Training Seminar </a:t>
            </a:r>
            <a:r>
              <a:rPr lang="en-US" sz="2400" dirty="0" smtClean="0"/>
              <a:t>moved to Mid October to November timeframe. (Pilot in August)</a:t>
            </a:r>
          </a:p>
          <a:p>
            <a:pPr lvl="2"/>
            <a:r>
              <a:rPr lang="en-US" dirty="0" smtClean="0"/>
              <a:t>Coincide </a:t>
            </a:r>
            <a:r>
              <a:rPr lang="en-US" dirty="0"/>
              <a:t>with the Biennial Winter Storm Drill and Grid Ex events. </a:t>
            </a:r>
            <a:endParaRPr lang="en-US" dirty="0" smtClean="0"/>
          </a:p>
          <a:p>
            <a:pPr lvl="2"/>
            <a:r>
              <a:rPr lang="en-US" dirty="0" smtClean="0"/>
              <a:t>Winter </a:t>
            </a:r>
            <a:r>
              <a:rPr lang="en-US" dirty="0"/>
              <a:t>Storm Drill will be one year and Grid Ex would be following year. </a:t>
            </a:r>
            <a:endParaRPr lang="en-US" dirty="0" smtClean="0"/>
          </a:p>
          <a:p>
            <a:pPr lvl="2"/>
            <a:r>
              <a:rPr lang="en-US" dirty="0" smtClean="0"/>
              <a:t>Will </a:t>
            </a:r>
            <a:r>
              <a:rPr lang="en-US" dirty="0"/>
              <a:t>continue doing Hurricane drills in the Grid Ex years</a:t>
            </a:r>
            <a:r>
              <a:rPr lang="en-US" dirty="0" smtClean="0"/>
              <a:t>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1684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75518"/>
          </a:xfrm>
        </p:spPr>
        <p:txBody>
          <a:bodyPr/>
          <a:lstStyle/>
          <a:p>
            <a:r>
              <a:rPr lang="en-US" dirty="0" smtClean="0"/>
              <a:t>2019 Black Start and Restoration Training and Operator Training Seminar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624633"/>
          </a:xfrm>
        </p:spPr>
        <p:txBody>
          <a:bodyPr/>
          <a:lstStyle/>
          <a:p>
            <a:r>
              <a:rPr lang="en-US" sz="2800" dirty="0" smtClean="0"/>
              <a:t>Both </a:t>
            </a:r>
            <a:r>
              <a:rPr lang="en-US" sz="2800" dirty="0"/>
              <a:t>events would be held in the new Training Building at ERCOT</a:t>
            </a:r>
          </a:p>
          <a:p>
            <a:pPr lvl="1"/>
            <a:r>
              <a:rPr lang="en-US" sz="2400" dirty="0" smtClean="0"/>
              <a:t>Reasons </a:t>
            </a:r>
            <a:r>
              <a:rPr lang="en-US" sz="2400" dirty="0"/>
              <a:t>for the move</a:t>
            </a:r>
          </a:p>
          <a:p>
            <a:pPr lvl="2"/>
            <a:r>
              <a:rPr lang="en-US" dirty="0"/>
              <a:t>This would allow company specific training to happen earlier in the year.</a:t>
            </a:r>
          </a:p>
          <a:p>
            <a:pPr lvl="2"/>
            <a:r>
              <a:rPr lang="en-US" dirty="0"/>
              <a:t>This would allow all operators to participate in the Drill events each year. </a:t>
            </a:r>
          </a:p>
          <a:p>
            <a:pPr lvl="2"/>
            <a:r>
              <a:rPr lang="en-US" dirty="0"/>
              <a:t>More CEHs each year</a:t>
            </a:r>
          </a:p>
          <a:p>
            <a:pPr lvl="2"/>
            <a:r>
              <a:rPr lang="en-US" dirty="0"/>
              <a:t>More Simulation each year</a:t>
            </a:r>
          </a:p>
          <a:p>
            <a:pPr lvl="2"/>
            <a:r>
              <a:rPr lang="en-US" dirty="0"/>
              <a:t>Better value to Market Participants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237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85523"/>
            <a:ext cx="8534400" cy="5257800"/>
          </a:xfrm>
        </p:spPr>
        <p:txBody>
          <a:bodyPr/>
          <a:lstStyle/>
          <a:p>
            <a:r>
              <a:rPr lang="en-US" sz="2800" dirty="0" smtClean="0"/>
              <a:t>Completed the Winter Storm Preparation WebEx</a:t>
            </a:r>
            <a:endParaRPr lang="en-US" sz="2800" dirty="0"/>
          </a:p>
          <a:p>
            <a:r>
              <a:rPr lang="en-US" sz="2800" dirty="0" smtClean="0"/>
              <a:t>Completed Winter </a:t>
            </a:r>
            <a:r>
              <a:rPr lang="en-US" sz="2800" dirty="0"/>
              <a:t>Storm </a:t>
            </a:r>
            <a:r>
              <a:rPr lang="en-US" sz="2800" dirty="0" smtClean="0"/>
              <a:t>Drill. CEHs for the Winter Storm Drill may </a:t>
            </a:r>
            <a:r>
              <a:rPr lang="en-US" sz="2800" dirty="0"/>
              <a:t>be administered by ERCOT </a:t>
            </a:r>
            <a:r>
              <a:rPr lang="en-US" sz="2800" dirty="0" smtClean="0"/>
              <a:t>provided the following materials are provided by November 17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. </a:t>
            </a:r>
          </a:p>
          <a:p>
            <a:pPr lvl="1"/>
            <a:r>
              <a:rPr lang="en-US" sz="2400" dirty="0" smtClean="0"/>
              <a:t>Learner contract </a:t>
            </a:r>
            <a:r>
              <a:rPr lang="en-US" sz="2400" dirty="0"/>
              <a:t>/ Sign in </a:t>
            </a:r>
            <a:r>
              <a:rPr lang="en-US" sz="2400" dirty="0" smtClean="0"/>
              <a:t>Sheet</a:t>
            </a:r>
            <a:endParaRPr lang="en-US" sz="2400" dirty="0"/>
          </a:p>
          <a:p>
            <a:pPr lvl="1"/>
            <a:r>
              <a:rPr lang="en-US" sz="2400" dirty="0" smtClean="0"/>
              <a:t>Facilitator </a:t>
            </a:r>
            <a:r>
              <a:rPr lang="en-US" sz="2400" dirty="0"/>
              <a:t>Participation Form (Facilitator also </a:t>
            </a:r>
            <a:r>
              <a:rPr lang="en-US" sz="2400" dirty="0" smtClean="0"/>
              <a:t>receives </a:t>
            </a:r>
            <a:r>
              <a:rPr lang="en-US" sz="2400" dirty="0"/>
              <a:t>CEHs)</a:t>
            </a:r>
          </a:p>
          <a:p>
            <a:pPr lvl="1"/>
            <a:r>
              <a:rPr lang="en-US" sz="2400" dirty="0" smtClean="0"/>
              <a:t>Feedback </a:t>
            </a:r>
            <a:r>
              <a:rPr lang="en-US" sz="2400" dirty="0"/>
              <a:t>Form(s)</a:t>
            </a:r>
          </a:p>
          <a:p>
            <a:pPr lvl="1"/>
            <a:r>
              <a:rPr lang="en-US" sz="2400" dirty="0" smtClean="0"/>
              <a:t>Assessment(s</a:t>
            </a:r>
            <a:r>
              <a:rPr lang="en-US" sz="2400" dirty="0"/>
              <a:t>)</a:t>
            </a:r>
          </a:p>
          <a:p>
            <a:pPr lvl="1"/>
            <a:r>
              <a:rPr lang="en-US" sz="2400" dirty="0" smtClean="0"/>
              <a:t>Presentation </a:t>
            </a:r>
            <a:r>
              <a:rPr lang="en-US" sz="2400" dirty="0"/>
              <a:t>with Market Participants </a:t>
            </a:r>
            <a:r>
              <a:rPr lang="en-US" sz="2400" dirty="0" smtClean="0"/>
              <a:t>customizations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41841"/>
          </a:xfrm>
        </p:spPr>
        <p:txBody>
          <a:bodyPr/>
          <a:lstStyle/>
          <a:p>
            <a:r>
              <a:rPr lang="en-US" dirty="0" smtClean="0"/>
              <a:t>Winter Storm Drill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49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November 9</a:t>
            </a:r>
            <a:r>
              <a:rPr lang="en-US" baseline="30000" dirty="0" smtClean="0"/>
              <a:t>th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160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Grid Ex IV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410200"/>
          </a:xfrm>
        </p:spPr>
        <p:txBody>
          <a:bodyPr/>
          <a:lstStyle/>
          <a:p>
            <a:r>
              <a:rPr lang="en-US" sz="2800" dirty="0" smtClean="0"/>
              <a:t>Grid Ex IV Nov 15 – 16, 2017</a:t>
            </a:r>
          </a:p>
          <a:p>
            <a:pPr lvl="1"/>
            <a:r>
              <a:rPr lang="en-US" sz="2400" dirty="0" smtClean="0"/>
              <a:t>Registration (Strongly suggested to Register)</a:t>
            </a:r>
            <a:endParaRPr lang="en-US" sz="2400" dirty="0"/>
          </a:p>
          <a:p>
            <a:pPr lvl="2"/>
            <a:r>
              <a:rPr lang="en-US" dirty="0"/>
              <a:t>Send your organization’s Lead Planner name and email address to </a:t>
            </a:r>
            <a:r>
              <a:rPr lang="en-US" u="sng" dirty="0">
                <a:hlinkClick r:id="rId2"/>
              </a:rPr>
              <a:t>GridEx_Registration@bah.com</a:t>
            </a:r>
            <a:endParaRPr lang="en-US" dirty="0"/>
          </a:p>
          <a:p>
            <a:pPr lvl="2"/>
            <a:r>
              <a:rPr lang="en-US" dirty="0" smtClean="0"/>
              <a:t>The </a:t>
            </a:r>
            <a:r>
              <a:rPr lang="en-US" dirty="0"/>
              <a:t>advantages to registering with NERC is that you will have access to the Simulation Deck to enhance your </a:t>
            </a:r>
            <a:r>
              <a:rPr lang="en-US" dirty="0" smtClean="0"/>
              <a:t>simulation.</a:t>
            </a:r>
            <a:endParaRPr lang="en-US" dirty="0"/>
          </a:p>
          <a:p>
            <a:pPr lvl="2"/>
            <a:r>
              <a:rPr lang="en-US" dirty="0" smtClean="0"/>
              <a:t>Can </a:t>
            </a:r>
            <a:r>
              <a:rPr lang="en-US" dirty="0"/>
              <a:t>register as an observer or participant until November 7</a:t>
            </a:r>
            <a:r>
              <a:rPr lang="en-US" baseline="30000" dirty="0"/>
              <a:t>th</a:t>
            </a:r>
            <a:r>
              <a:rPr lang="en-US" dirty="0"/>
              <a:t>.</a:t>
            </a:r>
          </a:p>
          <a:p>
            <a:pPr lvl="1"/>
            <a:r>
              <a:rPr lang="en-US" sz="2400" dirty="0"/>
              <a:t>D</a:t>
            </a:r>
            <a:r>
              <a:rPr lang="en-US" sz="2400" dirty="0" smtClean="0"/>
              <a:t>o </a:t>
            </a:r>
            <a:r>
              <a:rPr lang="en-US" sz="2400" dirty="0"/>
              <a:t>not have to register with NERC to participate in the ERCOT </a:t>
            </a:r>
            <a:r>
              <a:rPr lang="en-US" sz="2400" dirty="0" err="1"/>
              <a:t>GridEx</a:t>
            </a:r>
            <a:r>
              <a:rPr lang="en-US" sz="2400" dirty="0"/>
              <a:t> IV. </a:t>
            </a:r>
            <a:endParaRPr lang="en-US" sz="2400" dirty="0" smtClean="0"/>
          </a:p>
          <a:p>
            <a:pPr lvl="1"/>
            <a:r>
              <a:rPr lang="en-US" sz="2400" dirty="0" smtClean="0"/>
              <a:t>Grid Ex IV Briefing Web Ex November 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.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9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Grid Ex IV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562600"/>
          </a:xfrm>
        </p:spPr>
        <p:txBody>
          <a:bodyPr/>
          <a:lstStyle/>
          <a:p>
            <a:r>
              <a:rPr lang="en-US" sz="2800" dirty="0" smtClean="0"/>
              <a:t>Grid Ex IV Nov 15 – 16, 2017</a:t>
            </a:r>
          </a:p>
          <a:p>
            <a:pPr lvl="1"/>
            <a:r>
              <a:rPr lang="en-US" sz="2400" dirty="0" smtClean="0"/>
              <a:t>Current NERC registered participants are:</a:t>
            </a:r>
          </a:p>
          <a:p>
            <a:pPr marL="914400" lvl="2" indent="0">
              <a:buNone/>
            </a:pPr>
            <a:r>
              <a:rPr lang="en-US" dirty="0" err="1" smtClean="0"/>
              <a:t>Avangrid</a:t>
            </a:r>
            <a:r>
              <a:rPr lang="en-US" dirty="0" smtClean="0"/>
              <a:t>				City of Garland</a:t>
            </a:r>
          </a:p>
          <a:p>
            <a:pPr marL="914400" lvl="2" indent="0">
              <a:buNone/>
            </a:pPr>
            <a:r>
              <a:rPr lang="en-US" dirty="0" smtClean="0"/>
              <a:t>American Electric Power		ONCOR</a:t>
            </a:r>
            <a:endParaRPr lang="en-US" dirty="0"/>
          </a:p>
          <a:p>
            <a:pPr marL="914400" lvl="2" indent="0">
              <a:buNone/>
            </a:pPr>
            <a:r>
              <a:rPr lang="en-US" dirty="0"/>
              <a:t>Austin </a:t>
            </a:r>
            <a:r>
              <a:rPr lang="en-US" dirty="0" smtClean="0"/>
              <a:t>Energy			CPS </a:t>
            </a:r>
            <a:r>
              <a:rPr lang="en-US" dirty="0"/>
              <a:t>Energy</a:t>
            </a:r>
          </a:p>
          <a:p>
            <a:pPr marL="914400" lvl="2" indent="0">
              <a:buNone/>
            </a:pPr>
            <a:r>
              <a:rPr lang="en-US" dirty="0"/>
              <a:t>Duke </a:t>
            </a:r>
            <a:r>
              <a:rPr lang="en-US" dirty="0" smtClean="0"/>
              <a:t>Energy				MP2 </a:t>
            </a:r>
            <a:r>
              <a:rPr lang="en-US" dirty="0"/>
              <a:t>Energy</a:t>
            </a:r>
          </a:p>
          <a:p>
            <a:pPr marL="914400" lvl="2" indent="0">
              <a:buNone/>
            </a:pPr>
            <a:r>
              <a:rPr lang="en-US" dirty="0" smtClean="0"/>
              <a:t>Bluebonnet Electric Cooperative</a:t>
            </a:r>
          </a:p>
          <a:p>
            <a:pPr marL="914400" lvl="2" indent="0">
              <a:buNone/>
            </a:pPr>
            <a:r>
              <a:rPr lang="en-US" dirty="0" smtClean="0"/>
              <a:t>Lower Colorado River Authority</a:t>
            </a:r>
          </a:p>
          <a:p>
            <a:pPr marL="914400" lvl="2" indent="0">
              <a:buNone/>
            </a:pPr>
            <a:r>
              <a:rPr lang="en-US" dirty="0" smtClean="0"/>
              <a:t>Rayburn </a:t>
            </a:r>
            <a:r>
              <a:rPr lang="en-US" dirty="0"/>
              <a:t>Electric </a:t>
            </a:r>
            <a:r>
              <a:rPr lang="en-US" dirty="0" smtClean="0"/>
              <a:t>Cooperative</a:t>
            </a:r>
          </a:p>
          <a:p>
            <a:pPr marL="914400" lvl="2" indent="0">
              <a:buNone/>
            </a:pPr>
            <a:r>
              <a:rPr lang="en-US" dirty="0" err="1" smtClean="0"/>
              <a:t>Sharyland</a:t>
            </a:r>
            <a:r>
              <a:rPr lang="en-US" dirty="0" smtClean="0"/>
              <a:t> </a:t>
            </a:r>
            <a:r>
              <a:rPr lang="en-US" dirty="0"/>
              <a:t>Utilities, </a:t>
            </a:r>
            <a:r>
              <a:rPr lang="en-US" dirty="0" smtClean="0"/>
              <a:t>LP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56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pPr lvl="0"/>
            <a:r>
              <a:rPr lang="en-US" dirty="0"/>
              <a:t>Sync and </a:t>
            </a:r>
            <a:r>
              <a:rPr lang="en-US" dirty="0" smtClean="0"/>
              <a:t>Beyond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158033"/>
          </a:xfrm>
        </p:spPr>
        <p:txBody>
          <a:bodyPr/>
          <a:lstStyle/>
          <a:p>
            <a:r>
              <a:rPr lang="en-US" sz="2800" dirty="0" smtClean="0"/>
              <a:t>All </a:t>
            </a:r>
            <a:r>
              <a:rPr lang="en-US" sz="2800" dirty="0"/>
              <a:t>Hazards Restoration Stages </a:t>
            </a:r>
            <a:r>
              <a:rPr lang="en-US" sz="2800" dirty="0" smtClean="0"/>
              <a:t>Framework</a:t>
            </a:r>
            <a:endParaRPr lang="en-US" sz="2800" dirty="0"/>
          </a:p>
          <a:p>
            <a:r>
              <a:rPr lang="en-US" sz="2800" dirty="0" smtClean="0"/>
              <a:t>Importance </a:t>
            </a:r>
            <a:r>
              <a:rPr lang="en-US" sz="2800" dirty="0"/>
              <a:t>of having a plan ahead of </a:t>
            </a:r>
            <a:r>
              <a:rPr lang="en-US" sz="2800" dirty="0" smtClean="0"/>
              <a:t>time with clear:</a:t>
            </a:r>
          </a:p>
          <a:p>
            <a:pPr lvl="1"/>
            <a:r>
              <a:rPr lang="en-US" sz="2400" dirty="0" smtClean="0"/>
              <a:t>Achievable milestones</a:t>
            </a:r>
          </a:p>
          <a:p>
            <a:pPr lvl="1"/>
            <a:r>
              <a:rPr lang="en-US" sz="2400" dirty="0" smtClean="0"/>
              <a:t>Regular </a:t>
            </a:r>
            <a:r>
              <a:rPr lang="en-US" sz="2400" dirty="0"/>
              <a:t>defined communication intervals</a:t>
            </a:r>
          </a:p>
          <a:p>
            <a:r>
              <a:rPr lang="en-US" sz="2800" dirty="0" smtClean="0"/>
              <a:t>Due to amount of changes </a:t>
            </a:r>
            <a:r>
              <a:rPr lang="en-US" sz="2800" dirty="0"/>
              <a:t>with the new Black Start </a:t>
            </a:r>
            <a:r>
              <a:rPr lang="en-US" sz="2800" dirty="0" smtClean="0"/>
              <a:t>Plan it is recommend </a:t>
            </a:r>
            <a:r>
              <a:rPr lang="en-US" sz="2800" dirty="0"/>
              <a:t>that Outages not be included this year. However, some wanted the flexibility. </a:t>
            </a:r>
            <a:endParaRPr lang="en-US" sz="2800" dirty="0" smtClean="0"/>
          </a:p>
          <a:p>
            <a:r>
              <a:rPr lang="en-US" sz="2800" dirty="0"/>
              <a:t>Simulation Parameters</a:t>
            </a:r>
          </a:p>
          <a:p>
            <a:r>
              <a:rPr lang="en-US" sz="2800" dirty="0"/>
              <a:t>Requested some simulator </a:t>
            </a:r>
            <a:r>
              <a:rPr lang="en-US" sz="2800" dirty="0" smtClean="0"/>
              <a:t>enhancements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2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pPr lvl="0"/>
            <a:r>
              <a:rPr lang="en-US" dirty="0"/>
              <a:t>Sync and </a:t>
            </a:r>
            <a:r>
              <a:rPr lang="en-US" dirty="0" smtClean="0"/>
              <a:t>Beyond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4" y="914400"/>
            <a:ext cx="8534400" cy="5158033"/>
          </a:xfrm>
        </p:spPr>
        <p:txBody>
          <a:bodyPr/>
          <a:lstStyle/>
          <a:p>
            <a:r>
              <a:rPr lang="en-US" sz="2800" dirty="0" smtClean="0"/>
              <a:t>When </a:t>
            </a:r>
            <a:r>
              <a:rPr lang="en-US" sz="2800" dirty="0"/>
              <a:t>to transition to </a:t>
            </a:r>
            <a:r>
              <a:rPr lang="en-US" sz="2800" dirty="0" smtClean="0"/>
              <a:t>CFC</a:t>
            </a:r>
          </a:p>
          <a:p>
            <a:pPr lvl="1"/>
            <a:r>
              <a:rPr lang="en-US" sz="2400" dirty="0" smtClean="0"/>
              <a:t>Focus </a:t>
            </a:r>
            <a:r>
              <a:rPr lang="en-US" sz="2400" dirty="0"/>
              <a:t>on ISOC </a:t>
            </a:r>
            <a:r>
              <a:rPr lang="en-US" sz="2400" dirty="0" smtClean="0"/>
              <a:t>operations</a:t>
            </a:r>
          </a:p>
          <a:p>
            <a:pPr lvl="1"/>
            <a:r>
              <a:rPr lang="en-US" sz="2400" dirty="0" smtClean="0"/>
              <a:t>ISOC </a:t>
            </a:r>
            <a:r>
              <a:rPr lang="en-US" sz="2400" dirty="0"/>
              <a:t>stability vs. CFC stability</a:t>
            </a:r>
          </a:p>
          <a:p>
            <a:r>
              <a:rPr lang="en-US" sz="2800" dirty="0" smtClean="0"/>
              <a:t>Request </a:t>
            </a:r>
            <a:r>
              <a:rPr lang="en-US" sz="2800" dirty="0"/>
              <a:t>information from QSEs</a:t>
            </a:r>
          </a:p>
          <a:p>
            <a:r>
              <a:rPr lang="en-US" sz="2800" dirty="0" smtClean="0"/>
              <a:t>Terminology </a:t>
            </a:r>
            <a:r>
              <a:rPr lang="en-US" sz="2800" dirty="0"/>
              <a:t>/ Vocabulary (These terms are the terms whose definitions are going to be emphasized during training.)</a:t>
            </a:r>
          </a:p>
          <a:p>
            <a:r>
              <a:rPr lang="en-US" sz="2800" dirty="0" smtClean="0"/>
              <a:t>Operating </a:t>
            </a:r>
            <a:r>
              <a:rPr lang="en-US" sz="2800" dirty="0"/>
              <a:t>Principles for Multi-TOP ISOC </a:t>
            </a:r>
            <a:r>
              <a:rPr lang="en-US" sz="2800" dirty="0" smtClean="0"/>
              <a:t>island</a:t>
            </a:r>
          </a:p>
          <a:p>
            <a:r>
              <a:rPr lang="en-US" sz="2800" dirty="0"/>
              <a:t>Identify clear roles, responsibilities and communications for TO, ERCOT, GO, </a:t>
            </a:r>
            <a:r>
              <a:rPr lang="en-US" sz="2800" dirty="0" smtClean="0"/>
              <a:t>QSE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0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pPr lvl="0"/>
            <a:r>
              <a:rPr lang="en-US" dirty="0"/>
              <a:t>Sync and </a:t>
            </a:r>
            <a:r>
              <a:rPr lang="en-US" dirty="0" smtClean="0"/>
              <a:t>Beyond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158033"/>
          </a:xfrm>
        </p:spPr>
        <p:txBody>
          <a:bodyPr/>
          <a:lstStyle/>
          <a:p>
            <a:r>
              <a:rPr lang="en-US" sz="2800" dirty="0" smtClean="0"/>
              <a:t>Topic for QSEs / GOPs : Frequency Bias Calculation</a:t>
            </a:r>
          </a:p>
          <a:p>
            <a:r>
              <a:rPr lang="en-US" sz="2800" dirty="0" smtClean="0"/>
              <a:t>Gas/Electric Coordination </a:t>
            </a:r>
          </a:p>
          <a:p>
            <a:pPr lvl="1"/>
            <a:r>
              <a:rPr lang="en-US" sz="2400" dirty="0" smtClean="0"/>
              <a:t>Identifying which substation the electric pumps are being supplied from (most are on distribution feeders)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0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2018 Black Start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562600"/>
          </a:xfrm>
        </p:spPr>
        <p:txBody>
          <a:bodyPr/>
          <a:lstStyle/>
          <a:p>
            <a:r>
              <a:rPr lang="en-US" sz="2800" dirty="0"/>
              <a:t>All Hazards Restoration Stages Framework</a:t>
            </a:r>
          </a:p>
          <a:p>
            <a:r>
              <a:rPr lang="en-US" sz="2800" dirty="0"/>
              <a:t>Extra Day of Black Start and Restoration Training (CEHs)</a:t>
            </a:r>
          </a:p>
          <a:p>
            <a:pPr lvl="1"/>
            <a:r>
              <a:rPr lang="en-US" sz="2400" dirty="0"/>
              <a:t>Generator Dynamics (Voltage and Frequency)</a:t>
            </a:r>
          </a:p>
          <a:p>
            <a:pPr lvl="1"/>
            <a:r>
              <a:rPr lang="en-US" sz="2400" dirty="0"/>
              <a:t>Transmission System Dynamics (Voltage)</a:t>
            </a:r>
          </a:p>
          <a:p>
            <a:pPr lvl="1"/>
            <a:r>
              <a:rPr lang="en-US" sz="2400" dirty="0" smtClean="0"/>
              <a:t>Strongly </a:t>
            </a:r>
            <a:r>
              <a:rPr lang="en-US" sz="2400" dirty="0"/>
              <a:t>Recommended for Operators with less than 5 years, Recommended refresher for everyone</a:t>
            </a:r>
          </a:p>
          <a:p>
            <a:pPr lvl="1"/>
            <a:r>
              <a:rPr lang="en-US" sz="2400" dirty="0"/>
              <a:t>10 additional </a:t>
            </a:r>
            <a:r>
              <a:rPr lang="en-US" sz="2400" dirty="0" smtClean="0"/>
              <a:t>CEHs</a:t>
            </a:r>
          </a:p>
          <a:p>
            <a:pPr lvl="1"/>
            <a:r>
              <a:rPr lang="en-US" sz="2400" dirty="0"/>
              <a:t>Limited Availability (50) due to logistics. There will be separate sign ups for the Generator and Transmission System Dynamics and Black Start and Restoration courses.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62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9713"/>
            <a:ext cx="8458200" cy="518318"/>
          </a:xfrm>
        </p:spPr>
        <p:txBody>
          <a:bodyPr/>
          <a:lstStyle/>
          <a:p>
            <a:r>
              <a:rPr lang="en-US" dirty="0" smtClean="0"/>
              <a:t>2018 Black Start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777" y="685800"/>
            <a:ext cx="8534400" cy="5562600"/>
          </a:xfrm>
        </p:spPr>
        <p:txBody>
          <a:bodyPr/>
          <a:lstStyle/>
          <a:p>
            <a:r>
              <a:rPr lang="en-US" dirty="0" smtClean="0"/>
              <a:t>Schedule</a:t>
            </a:r>
          </a:p>
          <a:p>
            <a:pPr lvl="1"/>
            <a:r>
              <a:rPr lang="en-US" dirty="0" smtClean="0"/>
              <a:t>Pilot</a:t>
            </a:r>
          </a:p>
          <a:p>
            <a:pPr lvl="2"/>
            <a:r>
              <a:rPr lang="en-US" dirty="0" smtClean="0"/>
              <a:t>Generator </a:t>
            </a:r>
            <a:r>
              <a:rPr lang="en-US" dirty="0"/>
              <a:t>and Transmission System Dynamics (10 CEHs) January </a:t>
            </a:r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– 9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2"/>
            <a:r>
              <a:rPr lang="en-US" dirty="0" smtClean="0"/>
              <a:t>Black </a:t>
            </a:r>
            <a:r>
              <a:rPr lang="en-US" dirty="0"/>
              <a:t>Start and Restoration Course (19 </a:t>
            </a:r>
            <a:r>
              <a:rPr lang="en-US" dirty="0" smtClean="0"/>
              <a:t>CEHs)</a:t>
            </a:r>
          </a:p>
          <a:p>
            <a:pPr lvl="2"/>
            <a:r>
              <a:rPr lang="en-US" dirty="0" smtClean="0"/>
              <a:t>January 9</a:t>
            </a:r>
            <a:r>
              <a:rPr lang="en-US" baseline="30000" dirty="0" smtClean="0"/>
              <a:t>th</a:t>
            </a:r>
            <a:r>
              <a:rPr lang="en-US" dirty="0" smtClean="0"/>
              <a:t> – 11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Session 1</a:t>
            </a:r>
          </a:p>
          <a:p>
            <a:pPr lvl="2"/>
            <a:r>
              <a:rPr lang="en-US" dirty="0"/>
              <a:t>Generator and Transmission System Dynamics (10 CEHs) January 29</a:t>
            </a:r>
            <a:r>
              <a:rPr lang="en-US" baseline="30000" dirty="0"/>
              <a:t>th</a:t>
            </a:r>
            <a:r>
              <a:rPr lang="en-US" dirty="0"/>
              <a:t> – 30</a:t>
            </a:r>
            <a:r>
              <a:rPr lang="en-US" baseline="30000" dirty="0"/>
              <a:t>th</a:t>
            </a:r>
            <a:r>
              <a:rPr lang="en-US" dirty="0"/>
              <a:t>  </a:t>
            </a:r>
          </a:p>
          <a:p>
            <a:pPr lvl="2"/>
            <a:r>
              <a:rPr lang="en-US" dirty="0"/>
              <a:t>Black Start and Restoration Course (19 CEHs) January 30</a:t>
            </a:r>
            <a:r>
              <a:rPr lang="en-US" baseline="30000" dirty="0"/>
              <a:t>th</a:t>
            </a:r>
            <a:r>
              <a:rPr lang="en-US" dirty="0"/>
              <a:t> – February 1</a:t>
            </a:r>
            <a:r>
              <a:rPr lang="en-US" baseline="30000" dirty="0"/>
              <a:t>st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63872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A35E88E82CE54C93D2E1D31972296F" ma:contentTypeVersion="0" ma:contentTypeDescription="Create a new document." ma:contentTypeScope="" ma:versionID="8252339fbf0a82d6989e58909ff2bba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91D1C1BA-4D37-4FDE-91D6-B70B5F3ED9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dcmitype/"/>
    <ds:schemaRef ds:uri="c34af464-7aa1-4edd-9be4-83dffc1cb926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7076</TotalTime>
  <Words>1536</Words>
  <Application>Microsoft Office PowerPoint</Application>
  <PresentationFormat>On-screen Show (4:3)</PresentationFormat>
  <Paragraphs>211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1_Custom Design</vt:lpstr>
      <vt:lpstr>Office Theme</vt:lpstr>
      <vt:lpstr>Custom Design</vt:lpstr>
      <vt:lpstr>PowerPoint Presentation</vt:lpstr>
      <vt:lpstr>Winter Storm Drill</vt:lpstr>
      <vt:lpstr>Grid Ex IV</vt:lpstr>
      <vt:lpstr>Grid Ex IV</vt:lpstr>
      <vt:lpstr>Sync and Beyond</vt:lpstr>
      <vt:lpstr>Sync and Beyond</vt:lpstr>
      <vt:lpstr>Sync and Beyond</vt:lpstr>
      <vt:lpstr>2018 Black Start Training</vt:lpstr>
      <vt:lpstr>2018 Black Start Training</vt:lpstr>
      <vt:lpstr>2018 Black Start Training</vt:lpstr>
      <vt:lpstr>2018 Black Start Training</vt:lpstr>
      <vt:lpstr>2018 Black Start Training</vt:lpstr>
      <vt:lpstr>2018 Operator Training Seminar (OTS)</vt:lpstr>
      <vt:lpstr>2018 Operator Training Seminar (OTS)</vt:lpstr>
      <vt:lpstr>2018 Operator Training Seminar (OTS)</vt:lpstr>
      <vt:lpstr>2018 Operator Training Seminar (OTS)</vt:lpstr>
      <vt:lpstr>ERCOT Exam</vt:lpstr>
      <vt:lpstr>2019 Black Start and Restoration Training and Operator Training Seminar</vt:lpstr>
      <vt:lpstr>2019 Black Start and Restoration Training and Operator Training Seminar</vt:lpstr>
      <vt:lpstr>Next Meeting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Spinner, Mark</cp:lastModifiedBy>
  <cp:revision>353</cp:revision>
  <cp:lastPrinted>2017-04-24T20:09:12Z</cp:lastPrinted>
  <dcterms:created xsi:type="dcterms:W3CDTF">2016-01-21T15:20:31Z</dcterms:created>
  <dcterms:modified xsi:type="dcterms:W3CDTF">2017-10-26T17:54:59Z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0x010100BDA35E88E82CE54C93D2E1D31972296F</vt:lpwstr>
  </property>
</Properties>
</file>