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p:scale>
          <a:sx n="101" d="100"/>
          <a:sy n="101" d="100"/>
        </p:scale>
        <p:origin x="-96" y="-4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3D0D46-40A3-4597-A497-A5F10193839D}" type="datetimeFigureOut">
              <a:rPr lang="en-US" smtClean="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3D0D46-40A3-4597-A497-A5F10193839D}" type="datetimeFigureOut">
              <a:rPr lang="en-US" smtClean="0"/>
              <a:t>10/23/2017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3D0D46-40A3-4597-A497-A5F10193839D}" type="datetimeFigureOut">
              <a:rPr lang="en-US" smtClean="0"/>
              <a:t>10/23/2017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10/23/2017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10/23/2017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Operations Working Group	</a:t>
            </a:r>
            <a:endParaRPr lang="en-US" dirty="0"/>
          </a:p>
        </p:txBody>
      </p:sp>
      <p:sp>
        <p:nvSpPr>
          <p:cNvPr id="3" name="Subtitle 2"/>
          <p:cNvSpPr>
            <a:spLocks noGrp="1"/>
          </p:cNvSpPr>
          <p:nvPr>
            <p:ph type="subTitle" idx="1"/>
          </p:nvPr>
        </p:nvSpPr>
        <p:spPr/>
        <p:txBody>
          <a:bodyPr/>
          <a:lstStyle/>
          <a:p>
            <a:r>
              <a:rPr lang="en-US" dirty="0" smtClean="0"/>
              <a:t>Chair-Matt Carter</a:t>
            </a:r>
          </a:p>
          <a:p>
            <a:r>
              <a:rPr lang="en-US" dirty="0" smtClean="0"/>
              <a:t>Vice-Chair-Rick Gillean</a:t>
            </a:r>
          </a:p>
          <a:p>
            <a:r>
              <a:rPr lang="en-US" dirty="0" smtClean="0"/>
              <a:t>11/2/2017</a:t>
            </a:r>
            <a:endParaRPr lang="en-US" dirty="0"/>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000" dirty="0" smtClean="0"/>
              <a:t/>
            </a:r>
            <a:br>
              <a:rPr lang="en-US" sz="2000" dirty="0" smtClean="0"/>
            </a:br>
            <a:r>
              <a:rPr lang="en-US" sz="2000" b="1" dirty="0"/>
              <a:t>Draft NOGRR on Under Frequency Load Shed. </a:t>
            </a:r>
            <a:r>
              <a:rPr lang="en-US" sz="2000" dirty="0"/>
              <a:t/>
            </a:r>
            <a:br>
              <a:rPr lang="en-US" sz="2000" dirty="0"/>
            </a:br>
            <a:endParaRPr lang="en-US" sz="2800" b="1" dirty="0"/>
          </a:p>
        </p:txBody>
      </p:sp>
      <p:sp>
        <p:nvSpPr>
          <p:cNvPr id="3" name="Content Placeholder 2"/>
          <p:cNvSpPr>
            <a:spLocks noGrp="1"/>
          </p:cNvSpPr>
          <p:nvPr>
            <p:ph idx="1"/>
          </p:nvPr>
        </p:nvSpPr>
        <p:spPr/>
        <p:txBody>
          <a:bodyPr/>
          <a:lstStyle/>
          <a:p>
            <a:pPr marL="0" indent="0" algn="just">
              <a:buNone/>
            </a:pPr>
            <a:r>
              <a:rPr lang="en-US" dirty="0"/>
              <a:t> </a:t>
            </a:r>
            <a:r>
              <a:rPr lang="en-US" sz="2000" dirty="0" smtClean="0"/>
              <a:t>ERCOT </a:t>
            </a:r>
            <a:r>
              <a:rPr lang="en-US" sz="2000" dirty="0"/>
              <a:t>Compliance coordinates and conducts an annual survey with the Transmission Service Providers (TSPs) and Distribution Service Providers (DSPs) to ensure that the required automatic under-frequency load shed circuits are configured to provide the appropriate load relief in an under-frequency event as required by  Nodal Operating Guides 2.6.1(1) Requirements for Under-Frequency Load Shedding</a:t>
            </a:r>
            <a:r>
              <a:rPr lang="en-US" sz="2000" dirty="0" smtClean="0"/>
              <a:t>.</a:t>
            </a:r>
          </a:p>
          <a:p>
            <a:pPr marR="0" indent="0" algn="just">
              <a:spcBef>
                <a:spcPts val="0"/>
              </a:spcBef>
              <a:spcAft>
                <a:spcPts val="0"/>
              </a:spcAft>
              <a:buNone/>
            </a:pPr>
            <a:endParaRPr lang="en-US" sz="2000" dirty="0" smtClean="0"/>
          </a:p>
          <a:p>
            <a:pPr indent="0">
              <a:spcBef>
                <a:spcPts val="0"/>
              </a:spcBef>
              <a:buNone/>
            </a:pPr>
            <a:r>
              <a:rPr lang="en-US" sz="2000" dirty="0" smtClean="0">
                <a:latin typeface="Calibri" panose="020F0502020204030204" pitchFamily="34" charset="0"/>
                <a:ea typeface="Times New Roman"/>
                <a:cs typeface="Calibri"/>
              </a:rPr>
              <a:t>Matt </a:t>
            </a:r>
            <a:r>
              <a:rPr lang="en-US" sz="2000" dirty="0">
                <a:latin typeface="Calibri" panose="020F0502020204030204" pitchFamily="34" charset="0"/>
                <a:ea typeface="Times New Roman"/>
                <a:cs typeface="Calibri"/>
              </a:rPr>
              <a:t>Mereness, with ERCOT, gave a </a:t>
            </a:r>
            <a:r>
              <a:rPr lang="en-US" sz="2000" dirty="0" smtClean="0">
                <a:latin typeface="Calibri" panose="020F0502020204030204" pitchFamily="34" charset="0"/>
                <a:ea typeface="Times New Roman"/>
                <a:cs typeface="Calibri"/>
              </a:rPr>
              <a:t>presentation that </a:t>
            </a:r>
            <a:r>
              <a:rPr lang="en-US" sz="2000" dirty="0">
                <a:latin typeface="Calibri" panose="020F0502020204030204" pitchFamily="34" charset="0"/>
                <a:ea typeface="Times New Roman"/>
                <a:cs typeface="Calibri"/>
              </a:rPr>
              <a:t>described their </a:t>
            </a:r>
            <a:r>
              <a:rPr lang="en-US" sz="2000" dirty="0" smtClean="0">
                <a:latin typeface="Calibri" panose="020F0502020204030204" pitchFamily="34" charset="0"/>
                <a:ea typeface="Times New Roman"/>
                <a:cs typeface="Calibri"/>
              </a:rPr>
              <a:t>draft Nodal Operating Guide Revision Request (NOGRR</a:t>
            </a:r>
            <a:r>
              <a:rPr lang="en-US" sz="2000" u="sng" dirty="0" smtClean="0">
                <a:solidFill>
                  <a:srgbClr val="000000"/>
                </a:solidFill>
                <a:latin typeface="Calibri" panose="020F0502020204030204" pitchFamily="34" charset="0"/>
                <a:ea typeface="Times New Roman"/>
                <a:cs typeface="Calibri"/>
              </a:rPr>
              <a:t>)</a:t>
            </a:r>
            <a:r>
              <a:rPr lang="en-US" sz="2000" dirty="0" smtClean="0">
                <a:latin typeface="Calibri" panose="020F0502020204030204" pitchFamily="34" charset="0"/>
                <a:ea typeface="Times New Roman"/>
                <a:cs typeface="Calibri"/>
              </a:rPr>
              <a:t>, </a:t>
            </a:r>
            <a:r>
              <a:rPr lang="en-US" sz="2000" dirty="0">
                <a:latin typeface="Calibri" panose="020F0502020204030204" pitchFamily="34" charset="0"/>
                <a:ea typeface="Times New Roman"/>
                <a:cs typeface="Calibri"/>
              </a:rPr>
              <a:t>which was the result of their findings in the Under Frequency Load Shed (UFLS) survey.  </a:t>
            </a:r>
            <a:endParaRPr lang="en-US" sz="2000" dirty="0" smtClean="0">
              <a:latin typeface="Calibri" panose="020F0502020204030204" pitchFamily="34" charset="0"/>
              <a:ea typeface="Times New Roman"/>
              <a:cs typeface="Calibri"/>
            </a:endParaRPr>
          </a:p>
          <a:p>
            <a:pPr indent="0">
              <a:spcBef>
                <a:spcPts val="0"/>
              </a:spcBef>
              <a:buNone/>
            </a:pPr>
            <a:endParaRPr lang="en-US" sz="2000" dirty="0">
              <a:latin typeface="Calibri" panose="020F0502020204030204" pitchFamily="34" charset="0"/>
              <a:ea typeface="Times New Roman"/>
              <a:cs typeface="Calibri"/>
            </a:endParaRPr>
          </a:p>
          <a:p>
            <a:pPr indent="0">
              <a:spcBef>
                <a:spcPts val="0"/>
              </a:spcBef>
              <a:buNone/>
            </a:pPr>
            <a:r>
              <a:rPr lang="en-US" sz="2000" dirty="0" smtClean="0">
                <a:latin typeface="Calibri" panose="020F0502020204030204" pitchFamily="34" charset="0"/>
                <a:ea typeface="Times New Roman"/>
                <a:cs typeface="Calibri"/>
              </a:rPr>
              <a:t>This </a:t>
            </a:r>
            <a:r>
              <a:rPr lang="en-US" sz="2000" dirty="0">
                <a:latin typeface="Calibri" panose="020F0502020204030204" pitchFamily="34" charset="0"/>
                <a:ea typeface="Times New Roman"/>
                <a:cs typeface="Calibri"/>
              </a:rPr>
              <a:t>made the second month in a row for OWG to look at these items.  Especially controversial at the August meeting was ERCOT’s inclusion of Emergency Response Service (ERS) with the following sentence: </a:t>
            </a:r>
            <a:r>
              <a:rPr lang="en-US" sz="2000" i="1" dirty="0">
                <a:latin typeface="Calibri" panose="020F0502020204030204" pitchFamily="34" charset="0"/>
                <a:ea typeface="Times New Roman"/>
                <a:cs typeface="Calibri"/>
              </a:rPr>
              <a:t>“As such, the amount of the TO Load relief will not include Load Resources, Emergency Response Service (ERS), or any Load that has already been shed prior to the 59.3 Hz frequency threshold.”</a:t>
            </a:r>
            <a:endParaRPr lang="en-US" sz="2000" dirty="0">
              <a:latin typeface="Calibri" panose="020F0502020204030204" pitchFamily="34" charset="0"/>
              <a:ea typeface="Times New Roman"/>
            </a:endParaRPr>
          </a:p>
          <a:p>
            <a:pPr marL="0" indent="0">
              <a:buNone/>
            </a:pPr>
            <a:endParaRPr lang="en-US" sz="2000" dirty="0" smtClean="0">
              <a:latin typeface="Calibri" panose="020F0502020204030204" pitchFamily="34" charset="0"/>
            </a:endParaRPr>
          </a:p>
        </p:txBody>
      </p:sp>
    </p:spTree>
    <p:extLst>
      <p:ext uri="{BB962C8B-B14F-4D97-AF65-F5344CB8AC3E}">
        <p14:creationId xmlns:p14="http://schemas.microsoft.com/office/powerpoint/2010/main" val="2666575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Calibri" panose="020F0502020204030204" pitchFamily="34" charset="0"/>
              </a:rPr>
              <a:t>NOGRR </a:t>
            </a:r>
            <a:r>
              <a:rPr lang="en-US" sz="2000" b="1" dirty="0">
                <a:latin typeface="Calibri" panose="020F0502020204030204" pitchFamily="34" charset="0"/>
              </a:rPr>
              <a:t>169, Disturbance Monitoring Requirements Update to Align with NERC Reliability Standard PRC-002-2. </a:t>
            </a:r>
          </a:p>
        </p:txBody>
      </p:sp>
      <p:sp>
        <p:nvSpPr>
          <p:cNvPr id="3" name="Content Placeholder 2"/>
          <p:cNvSpPr>
            <a:spLocks noGrp="1"/>
          </p:cNvSpPr>
          <p:nvPr>
            <p:ph idx="1"/>
          </p:nvPr>
        </p:nvSpPr>
        <p:spPr/>
        <p:txBody>
          <a:bodyPr>
            <a:normAutofit/>
          </a:bodyPr>
          <a:lstStyle/>
          <a:p>
            <a:pPr marL="0" indent="0">
              <a:buNone/>
            </a:pPr>
            <a:endParaRPr lang="en-US" sz="2000" dirty="0" smtClean="0"/>
          </a:p>
          <a:p>
            <a:pPr marL="0" indent="0">
              <a:buNone/>
            </a:pPr>
            <a:r>
              <a:rPr lang="en-US" sz="2000" dirty="0" smtClean="0"/>
              <a:t>This </a:t>
            </a:r>
            <a:r>
              <a:rPr lang="en-US" sz="2000" dirty="0"/>
              <a:t>NOGRR aligns language in Operating Guide Section 6.1, Disturbance Monitoring Requirements, with NERC Reliability Standard Performance and Control (PRC)-002-2, Define Regional Disturbance Monitoring and Reporting Requirements.  This NOGRR was filed by Bret </a:t>
            </a:r>
            <a:r>
              <a:rPr lang="en-US" sz="2000" dirty="0" err="1"/>
              <a:t>Burford</a:t>
            </a:r>
            <a:r>
              <a:rPr lang="en-US" sz="2000" dirty="0"/>
              <a:t> with AEP on behalf of the System Protection Working Group (SPWG).  </a:t>
            </a:r>
            <a:endParaRPr lang="en-US" sz="2000" dirty="0" smtClean="0"/>
          </a:p>
          <a:p>
            <a:pPr marL="0" indent="0">
              <a:buNone/>
            </a:pPr>
            <a:endParaRPr lang="en-US" sz="2000" dirty="0"/>
          </a:p>
          <a:p>
            <a:pPr marL="0" indent="0">
              <a:buNone/>
            </a:pPr>
            <a:r>
              <a:rPr lang="en-US" sz="2000" dirty="0" smtClean="0"/>
              <a:t>OWG </a:t>
            </a:r>
            <a:r>
              <a:rPr lang="en-US" sz="2000" dirty="0"/>
              <a:t>reached consensus to endorse NOGRRR 169 with ERCOT’s comments. </a:t>
            </a:r>
          </a:p>
        </p:txBody>
      </p:sp>
    </p:spTree>
    <p:extLst>
      <p:ext uri="{BB962C8B-B14F-4D97-AF65-F5344CB8AC3E}">
        <p14:creationId xmlns:p14="http://schemas.microsoft.com/office/powerpoint/2010/main" val="275660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latin typeface="Calibri" panose="020F0502020204030204" pitchFamily="34" charset="0"/>
              </a:rPr>
              <a:t/>
            </a:r>
            <a:br>
              <a:rPr lang="en-US" sz="2000" b="1" dirty="0">
                <a:latin typeface="Calibri" panose="020F0502020204030204" pitchFamily="34" charset="0"/>
              </a:rPr>
            </a:br>
            <a:r>
              <a:rPr lang="en-US" sz="2000" b="1" dirty="0" smtClean="0">
                <a:latin typeface="Calibri" panose="020F0502020204030204" pitchFamily="34" charset="0"/>
              </a:rPr>
              <a:t>NPRR </a:t>
            </a:r>
            <a:r>
              <a:rPr lang="en-US" sz="2000" b="1" dirty="0">
                <a:latin typeface="Calibri" panose="020F0502020204030204" pitchFamily="34" charset="0"/>
              </a:rPr>
              <a:t>825, Require ERCOT to Issue a DC Tie Curtailment Notice Prior to Curtailing and DC Tie Load. </a:t>
            </a:r>
          </a:p>
        </p:txBody>
      </p:sp>
      <p:sp>
        <p:nvSpPr>
          <p:cNvPr id="3" name="Content Placeholder 2"/>
          <p:cNvSpPr>
            <a:spLocks noGrp="1"/>
          </p:cNvSpPr>
          <p:nvPr>
            <p:ph idx="1"/>
          </p:nvPr>
        </p:nvSpPr>
        <p:spPr/>
        <p:txBody>
          <a:bodyPr>
            <a:normAutofit/>
          </a:bodyPr>
          <a:lstStyle/>
          <a:p>
            <a:pPr marL="0" indent="0">
              <a:buNone/>
            </a:pPr>
            <a:endParaRPr lang="en-US" sz="2000" dirty="0" smtClean="0"/>
          </a:p>
          <a:p>
            <a:pPr marL="0" marR="0" lvl="0" indent="0" algn="just">
              <a:lnSpc>
                <a:spcPct val="115000"/>
              </a:lnSpc>
              <a:spcBef>
                <a:spcPts val="0"/>
              </a:spcBef>
              <a:spcAft>
                <a:spcPts val="0"/>
              </a:spcAft>
              <a:buNone/>
            </a:pPr>
            <a:r>
              <a:rPr lang="en-US" sz="2000" dirty="0">
                <a:ea typeface="Times New Roman"/>
                <a:cs typeface="Calibri"/>
              </a:rPr>
              <a:t>Part of the Protocol Revision Subcommittee’s (PRS) motion to approve Nodal Protocol Revision Request (NPRR) 825 included ERCOT coming to the appropriate working groups to review their implementation plan.  Chad Thompson, with ERCOT, said that they will be creating a tool to automate the process as it will be very time consuming and detailed work.  ERCOT said that they were still in the process of reviewing the technical details.  </a:t>
            </a:r>
            <a:endParaRPr lang="en-US" sz="2000" dirty="0">
              <a:ea typeface="Times New Roman"/>
              <a:cs typeface="Times New Roman"/>
            </a:endParaRPr>
          </a:p>
          <a:p>
            <a:pPr marL="0" indent="0">
              <a:buNone/>
            </a:pPr>
            <a:endParaRPr lang="en-US" sz="2000" dirty="0" smtClean="0"/>
          </a:p>
        </p:txBody>
      </p:sp>
    </p:spTree>
    <p:extLst>
      <p:ext uri="{BB962C8B-B14F-4D97-AF65-F5344CB8AC3E}">
        <p14:creationId xmlns:p14="http://schemas.microsoft.com/office/powerpoint/2010/main" val="3697505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latin typeface="Calibri" panose="020F0502020204030204" pitchFamily="34" charset="0"/>
              </a:rPr>
              <a:t/>
            </a:r>
            <a:br>
              <a:rPr lang="en-US" sz="2000" b="1" dirty="0">
                <a:latin typeface="Calibri" panose="020F0502020204030204" pitchFamily="34" charset="0"/>
              </a:rPr>
            </a:br>
            <a:r>
              <a:rPr lang="en-US" sz="2000" b="1" dirty="0" smtClean="0">
                <a:latin typeface="Calibri" panose="020F0502020204030204" pitchFamily="34" charset="0"/>
              </a:rPr>
              <a:t>ERCOT </a:t>
            </a:r>
            <a:r>
              <a:rPr lang="en-US" sz="2000" b="1" dirty="0">
                <a:latin typeface="Calibri" panose="020F0502020204030204" pitchFamily="34" charset="0"/>
              </a:rPr>
              <a:t>System Operations Update</a:t>
            </a:r>
          </a:p>
        </p:txBody>
      </p:sp>
      <p:sp>
        <p:nvSpPr>
          <p:cNvPr id="3" name="Content Placeholder 2"/>
          <p:cNvSpPr>
            <a:spLocks noGrp="1"/>
          </p:cNvSpPr>
          <p:nvPr>
            <p:ph idx="1"/>
          </p:nvPr>
        </p:nvSpPr>
        <p:spPr/>
        <p:txBody>
          <a:bodyPr>
            <a:normAutofit/>
          </a:bodyPr>
          <a:lstStyle/>
          <a:p>
            <a:pPr marL="0" marR="0" lvl="0" indent="0" algn="just">
              <a:lnSpc>
                <a:spcPct val="115000"/>
              </a:lnSpc>
              <a:spcBef>
                <a:spcPts val="0"/>
              </a:spcBef>
              <a:spcAft>
                <a:spcPts val="0"/>
              </a:spcAft>
              <a:buNone/>
            </a:pPr>
            <a:r>
              <a:rPr lang="en-US" sz="2000" dirty="0">
                <a:ea typeface="Times New Roman"/>
                <a:cs typeface="Calibri"/>
              </a:rPr>
              <a:t>Mr. Thompson reported that ERCOT is deeply engrossed in analyzing the impacts of Hurricane Harvey in order to report back to FERC, the TRE, as well as, stakeholders.  Part of this effort included Requests for Information (RFIs) being sent to Transmission Operators (TOs) and Qualified Scheduling Entities (QSEs).  Several members of OWG asked ERCOT to provide different RFIs for TOs and QSEs because they were having difficulty discerning which questions in the RFI were applicable to them.  Stakeholders also asked for more time to respond and pointed out that some of the data being requested was already present in ERCOT’s systems and saw no need to provide duplicative data.  ERCOT agreed to take these requests into consideration.  Mr. Thompson did say that ERCOT had a lot of successes and had brought in extra engineers to work 24/7 during landfall.  There were two </a:t>
            </a:r>
            <a:r>
              <a:rPr lang="en-US" sz="2000" dirty="0" smtClean="0">
                <a:ea typeface="Times New Roman"/>
                <a:cs typeface="Calibri"/>
              </a:rPr>
              <a:t>Power </a:t>
            </a:r>
            <a:r>
              <a:rPr lang="en-US" sz="2000" smtClean="0">
                <a:ea typeface="Times New Roman"/>
                <a:cs typeface="Calibri"/>
              </a:rPr>
              <a:t>Operations </a:t>
            </a:r>
            <a:r>
              <a:rPr lang="en-US" sz="2000" smtClean="0">
                <a:ea typeface="Times New Roman"/>
                <a:cs typeface="Calibri"/>
              </a:rPr>
              <a:t>Bulletins </a:t>
            </a:r>
            <a:r>
              <a:rPr lang="en-US" sz="2000" dirty="0">
                <a:ea typeface="Times New Roman"/>
                <a:cs typeface="Calibri"/>
              </a:rPr>
              <a:t>issued on October 31 but that neither contained substantial changes.  </a:t>
            </a:r>
            <a:endParaRPr lang="en-US" sz="2000" dirty="0">
              <a:ea typeface="Times New Roman"/>
              <a:cs typeface="Times New Roman"/>
            </a:endParaRPr>
          </a:p>
          <a:p>
            <a:pPr marL="0" indent="0">
              <a:buNone/>
            </a:pPr>
            <a:endParaRPr lang="en-US" sz="2000" dirty="0" smtClean="0"/>
          </a:p>
        </p:txBody>
      </p:sp>
    </p:spTree>
    <p:extLst>
      <p:ext uri="{BB962C8B-B14F-4D97-AF65-F5344CB8AC3E}">
        <p14:creationId xmlns:p14="http://schemas.microsoft.com/office/powerpoint/2010/main" val="70061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513</Words>
  <Application>Microsoft Office PowerPoint</Application>
  <PresentationFormat>Custom</PresentationFormat>
  <Paragraphs>20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Operations Working Group </vt:lpstr>
      <vt:lpstr> Draft NOGRR on Under Frequency Load Shed.  </vt:lpstr>
      <vt:lpstr>NOGRR 169, Disturbance Monitoring Requirements Update to Align with NERC Reliability Standard PRC-002-2. </vt:lpstr>
      <vt:lpstr> NPRR 825, Require ERCOT to Issue a DC Tie Curtailment Notice Prior to Curtailing and DC Tie Load. </vt:lpstr>
      <vt:lpstr> ERCOT System Operations Update</vt:lpstr>
    </vt:vector>
  </TitlesOfParts>
  <Company>Garland Power &amp; Light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LSP</cp:lastModifiedBy>
  <cp:revision>23</cp:revision>
  <dcterms:created xsi:type="dcterms:W3CDTF">2017-05-03T20:12:06Z</dcterms:created>
  <dcterms:modified xsi:type="dcterms:W3CDTF">2017-10-23T20:58:15Z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