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3" r:id="rId8"/>
    <p:sldId id="265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Capacity Testing Results by Ambient Temperature for Summer 2017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1"/>
          <c:tx>
            <c:v>Pass</c:v>
          </c:tx>
          <c:invertIfNegative val="0"/>
          <c:cat>
            <c:strLit>
              <c:ptCount val="3"/>
              <c:pt idx="0">
                <c:v>T &lt;= 85</c:v>
              </c:pt>
              <c:pt idx="1">
                <c:v>85 &lt; T &lt;= 95</c:v>
              </c:pt>
              <c:pt idx="2">
                <c:v>95 &gt; T</c:v>
              </c:pt>
            </c:strLit>
          </c:cat>
          <c:val>
            <c:numLit>
              <c:formatCode>General</c:formatCode>
              <c:ptCount val="3"/>
              <c:pt idx="0">
                <c:v>0</c:v>
              </c:pt>
              <c:pt idx="1">
                <c:v>10</c:v>
              </c:pt>
              <c:pt idx="2">
                <c:v>8</c:v>
              </c:pt>
            </c:numLit>
          </c:val>
        </c:ser>
        <c:ser>
          <c:idx val="1"/>
          <c:order val="2"/>
          <c:tx>
            <c:v>Fail</c:v>
          </c:tx>
          <c:invertIfNegative val="0"/>
          <c:val>
            <c:numLit>
              <c:formatCode>General</c:formatCode>
              <c:ptCount val="3"/>
              <c:pt idx="0">
                <c:v>0</c:v>
              </c:pt>
              <c:pt idx="1">
                <c:v>11</c:v>
              </c:pt>
              <c:pt idx="2">
                <c:v>6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24922736"/>
        <c:axId val="624923128"/>
      </c:barChart>
      <c:lineChart>
        <c:grouping val="standard"/>
        <c:varyColors val="0"/>
        <c:ser>
          <c:idx val="2"/>
          <c:order val="0"/>
          <c:tx>
            <c:v>Pass Rate</c:v>
          </c:tx>
          <c:marker>
            <c:symbol val="none"/>
          </c:marker>
          <c:val>
            <c:numRef>
              <c:f>Report_123099105754!$I$32:$K$32</c:f>
              <c:numCache>
                <c:formatCode>0%</c:formatCode>
                <c:ptCount val="3"/>
                <c:pt idx="0" formatCode="General">
                  <c:v>0</c:v>
                </c:pt>
                <c:pt idx="1">
                  <c:v>0.47619047619047616</c:v>
                </c:pt>
                <c:pt idx="2">
                  <c:v>0.5714285714285714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923912"/>
        <c:axId val="624923520"/>
      </c:lineChart>
      <c:catAx>
        <c:axId val="62492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Temperature Range (F)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24923128"/>
        <c:crosses val="autoZero"/>
        <c:auto val="1"/>
        <c:lblAlgn val="ctr"/>
        <c:lblOffset val="100"/>
        <c:noMultiLvlLbl val="0"/>
      </c:catAx>
      <c:valAx>
        <c:axId val="6249231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Tests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24922736"/>
        <c:crosses val="autoZero"/>
        <c:crossBetween val="between"/>
      </c:valAx>
      <c:valAx>
        <c:axId val="624923520"/>
        <c:scaling>
          <c:orientation val="minMax"/>
          <c:max val="1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Pass Rate of Tests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624923912"/>
        <c:crosses val="max"/>
        <c:crossBetween val="between"/>
      </c:valAx>
      <c:catAx>
        <c:axId val="624923912"/>
        <c:scaling>
          <c:orientation val="minMax"/>
        </c:scaling>
        <c:delete val="1"/>
        <c:axPos val="b"/>
        <c:majorTickMark val="out"/>
        <c:minorTickMark val="none"/>
        <c:tickLblPos val="nextTo"/>
        <c:crossAx val="62492352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Unannounced Capacity Testing Summary for Summer ’17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November </a:t>
            </a:r>
            <a:r>
              <a:rPr lang="en-US" dirty="0" err="1" smtClean="0"/>
              <a:t>Xth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790267"/>
              </p:ext>
            </p:extLst>
          </p:nvPr>
        </p:nvGraphicFramePr>
        <p:xfrm>
          <a:off x="1136650" y="1391602"/>
          <a:ext cx="6870700" cy="4343400"/>
        </p:xfrm>
        <a:graphic>
          <a:graphicData uri="http://schemas.openxmlformats.org/drawingml/2006/table">
            <a:tbl>
              <a:tblPr/>
              <a:tblGrid>
                <a:gridCol w="2376117"/>
                <a:gridCol w="410333"/>
                <a:gridCol w="610729"/>
                <a:gridCol w="820667"/>
                <a:gridCol w="820667"/>
                <a:gridCol w="610729"/>
                <a:gridCol w="610729"/>
                <a:gridCol w="610729"/>
              </a:tblGrid>
              <a:tr h="2667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Unannounced Resource Capacity Testing Summary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Tests from Summer 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Resources Tested: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Distinct Resources Tested: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Distinct QSE's Tested: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Capacity of Resources Tested: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Resources Passed: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Resources Failed: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Cap. of Resources Passed: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Cap. Of Resources Failed: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HSL Reached and Sustained: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HSL Not Reached: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HSL Not Reached and Not Sustained: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HSL Reached but Not Sustained: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MW Capacity Excess of Passed Resources: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MW Capacity Shortfall of Failed Resources: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MW Capacity Shortfall of All Resources: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Summer ‘17 Unannounced Unit Testing Summary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38400" y="5334000"/>
            <a:ext cx="3886200" cy="3048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33774" y="4963180"/>
            <a:ext cx="1778430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20 MW </a:t>
            </a:r>
            <a:r>
              <a:rPr lang="en-US" sz="1400" b="1" dirty="0" smtClean="0"/>
              <a:t>NET</a:t>
            </a:r>
            <a:r>
              <a:rPr lang="en-US" sz="1400" dirty="0" smtClean="0"/>
              <a:t> shortfall of capacity.</a:t>
            </a:r>
            <a:endParaRPr lang="en-US" sz="1400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6324600" y="5224790"/>
            <a:ext cx="809174" cy="26161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35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Summer ‘17 Unannounced Unit Testing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523885"/>
              </p:ext>
            </p:extLst>
          </p:nvPr>
        </p:nvGraphicFramePr>
        <p:xfrm>
          <a:off x="304800" y="9144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7878"/>
              </p:ext>
            </p:extLst>
          </p:nvPr>
        </p:nvGraphicFramePr>
        <p:xfrm>
          <a:off x="5638800" y="1524000"/>
          <a:ext cx="2220686" cy="8915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10343"/>
                <a:gridCol w="1110343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Capacity Shortfall (T &gt; 95)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Excess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28 MW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Shortfall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-31 MW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Net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-3 MW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99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c34af464-7aa1-4edd-9be4-83dffc1cb926"/>
    <ds:schemaRef ds:uri="http://purl.org/dc/elements/1.1/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186</Words>
  <Application>Microsoft Office PowerPoint</Application>
  <PresentationFormat>On-screen Show (4:3)</PresentationFormat>
  <Paragraphs>150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Summer ‘17 Unannounced Unit Testing Summary</vt:lpstr>
      <vt:lpstr>Summer ‘17 Unannounced Unit Testing Summary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Sandip </cp:lastModifiedBy>
  <cp:revision>30</cp:revision>
  <cp:lastPrinted>2016-01-21T20:53:15Z</cp:lastPrinted>
  <dcterms:created xsi:type="dcterms:W3CDTF">2016-01-21T15:20:31Z</dcterms:created>
  <dcterms:modified xsi:type="dcterms:W3CDTF">2017-10-20T20:15:15Z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