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2"/>
  </p:notesMasterIdLst>
  <p:handoutMasterIdLst>
    <p:handoutMasterId r:id="rId13"/>
  </p:handoutMasterIdLst>
  <p:sldIdLst>
    <p:sldId id="291" r:id="rId7"/>
    <p:sldId id="286" r:id="rId8"/>
    <p:sldId id="288" r:id="rId9"/>
    <p:sldId id="289" r:id="rId10"/>
    <p:sldId id="29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04" d="100"/>
          <a:sy n="104" d="100"/>
        </p:scale>
        <p:origin x="126"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10/26/2017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10/26/2017</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44915120"/>
              </p:ext>
            </p:extLst>
          </p:nvPr>
        </p:nvGraphicFramePr>
        <p:xfrm>
          <a:off x="271346" y="990600"/>
          <a:ext cx="8534400" cy="5120437"/>
        </p:xfrm>
        <a:graphic>
          <a:graphicData uri="http://schemas.openxmlformats.org/drawingml/2006/table">
            <a:tbl>
              <a:tblPr firstRow="1" bandRow="1">
                <a:tableStyleId>{5C22544A-7EE6-4342-B048-85BDC9FD1C3A}</a:tableStyleId>
              </a:tblPr>
              <a:tblGrid>
                <a:gridCol w="2243254">
                  <a:extLst>
                    <a:ext uri="{9D8B030D-6E8A-4147-A177-3AD203B41FA5}">
                      <a16:colId xmlns:a16="http://schemas.microsoft.com/office/drawing/2014/main" xmlns="" val="20000"/>
                    </a:ext>
                  </a:extLst>
                </a:gridCol>
                <a:gridCol w="4876800">
                  <a:extLst>
                    <a:ext uri="{9D8B030D-6E8A-4147-A177-3AD203B41FA5}">
                      <a16:colId xmlns:a16="http://schemas.microsoft.com/office/drawing/2014/main" xmlns="" val="20001"/>
                    </a:ext>
                  </a:extLst>
                </a:gridCol>
                <a:gridCol w="1414346">
                  <a:extLst>
                    <a:ext uri="{9D8B030D-6E8A-4147-A177-3AD203B41FA5}">
                      <a16:colId xmlns:a16="http://schemas.microsoft.com/office/drawing/2014/main" xmlns=""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Workshop held 9/7/17; present proposed by-law update at TAC;  draft revision requests in progress</a:t>
                      </a:r>
                    </a:p>
                  </a:txBody>
                  <a:tcPr>
                    <a:solidFill>
                      <a:srgbClr val="CBE3EB"/>
                    </a:solidFill>
                  </a:tcPr>
                </a:tc>
                <a:tc>
                  <a:txBody>
                    <a:bodyPr/>
                    <a:lstStyle/>
                    <a:p>
                      <a:r>
                        <a:rPr lang="en-US" sz="1050" b="0" baseline="0" dirty="0" smtClean="0">
                          <a:solidFill>
                            <a:schemeClr val="tx1"/>
                          </a:solidFill>
                        </a:rPr>
                        <a:t>TAC 9/28/17</a:t>
                      </a:r>
                    </a:p>
                    <a:p>
                      <a:r>
                        <a:rPr lang="en-US" sz="1050" b="0" baseline="0" dirty="0" smtClean="0">
                          <a:solidFill>
                            <a:schemeClr val="tx1"/>
                          </a:solidFill>
                        </a:rPr>
                        <a:t>PRS 11/9/17</a:t>
                      </a:r>
                      <a:endParaRPr lang="en-US" sz="1050" b="0" dirty="0">
                        <a:solidFill>
                          <a:schemeClr val="tx1"/>
                        </a:solidFill>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r>
                        <a:rPr lang="en-US" sz="1050" u="none" dirty="0" smtClean="0">
                          <a:solidFill>
                            <a:schemeClr val="tx1"/>
                          </a:solidFill>
                        </a:rPr>
                        <a:t>Discussions</a:t>
                      </a:r>
                      <a:r>
                        <a:rPr lang="en-US" sz="1050" u="none" baseline="0" dirty="0" smtClean="0">
                          <a:solidFill>
                            <a:schemeClr val="tx1"/>
                          </a:solidFill>
                        </a:rPr>
                        <a:t> started 9/20/17</a:t>
                      </a:r>
                      <a:endParaRPr lang="en-US" sz="1050" u="none" dirty="0">
                        <a:solidFill>
                          <a:schemeClr val="tx1"/>
                        </a:solidFill>
                      </a:endParaRPr>
                    </a:p>
                  </a:txBody>
                  <a:tcPr/>
                </a:tc>
                <a:tc>
                  <a:txBody>
                    <a:bodyPr/>
                    <a:lstStyle/>
                    <a:p>
                      <a:r>
                        <a:rPr lang="en-US" sz="1050" baseline="0" dirty="0" smtClean="0">
                          <a:solidFill>
                            <a:schemeClr val="tx1"/>
                          </a:solidFill>
                        </a:rPr>
                        <a:t>In progress</a:t>
                      </a:r>
                      <a:endParaRPr lang="en-US" sz="1050" dirty="0">
                        <a:solidFill>
                          <a:schemeClr val="tx1"/>
                        </a:solidFill>
                      </a:endParaRPr>
                    </a:p>
                  </a:txBody>
                  <a:tcPr/>
                </a:tc>
                <a:extLst>
                  <a:ext uri="{0D108BD9-81ED-4DB2-BD59-A6C34878D82A}">
                    <a16:rowId xmlns:a16="http://schemas.microsoft.com/office/drawing/2014/main" xmlns=""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 planning studies for transmission upgrades </a:t>
                      </a:r>
                      <a:r>
                        <a:rPr lang="en-US" sz="1050" dirty="0" smtClean="0">
                          <a:solidFill>
                            <a:schemeClr val="tx1"/>
                          </a:solidFill>
                        </a:rPr>
                        <a:t>at the conclusion of Directive #5</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TBD</a:t>
                      </a:r>
                      <a:endParaRPr lang="en-US" sz="1050" dirty="0">
                        <a:solidFill>
                          <a:schemeClr val="tx1"/>
                        </a:solidFill>
                      </a:endParaRPr>
                    </a:p>
                  </a:txBody>
                  <a:tcPr/>
                </a:tc>
                <a:extLst>
                  <a:ext uri="{0D108BD9-81ED-4DB2-BD59-A6C34878D82A}">
                    <a16:rowId xmlns:a16="http://schemas.microsoft.com/office/drawing/2014/main" xmlns=""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Joint </a:t>
                      </a:r>
                      <a:r>
                        <a:rPr lang="en-US" sz="1050" u="sng" dirty="0" smtClean="0">
                          <a:solidFill>
                            <a:schemeClr val="tx1"/>
                          </a:solidFill>
                        </a:rPr>
                        <a:t>QMWG/CMWG (WMS)</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TBD</a:t>
                      </a:r>
                    </a:p>
                  </a:txBody>
                  <a:tcPr/>
                </a:tc>
                <a:extLst>
                  <a:ext uri="{0D108BD9-81ED-4DB2-BD59-A6C34878D82A}">
                    <a16:rowId xmlns:a16="http://schemas.microsoft.com/office/drawing/2014/main" xmlns="" val="10003"/>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a:t>
                      </a:r>
                      <a:r>
                        <a:rPr lang="en-US" sz="1050" dirty="0">
                          <a:solidFill>
                            <a:schemeClr val="tx1"/>
                          </a:solidFill>
                        </a:rPr>
                        <a:t>frequency response </a:t>
                      </a:r>
                      <a:r>
                        <a:rPr lang="en-US" sz="1050" dirty="0" smtClean="0">
                          <a:solidFill>
                            <a:schemeClr val="tx1"/>
                          </a:solidFill>
                        </a:rPr>
                        <a:t>study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Study voltage support requirements at the conclusion of Directive #5</a:t>
                      </a:r>
                      <a:endParaRPr lang="en-US" sz="1050" dirty="0">
                        <a:solidFill>
                          <a:schemeClr val="tx1"/>
                        </a:solidFill>
                      </a:endParaRPr>
                    </a:p>
                  </a:txBody>
                  <a:tcPr/>
                </a:tc>
                <a:tc>
                  <a:txBody>
                    <a:bodyPr/>
                    <a:lstStyle/>
                    <a:p>
                      <a:r>
                        <a:rPr lang="en-US" sz="1050" dirty="0" smtClean="0">
                          <a:solidFill>
                            <a:schemeClr val="tx1"/>
                          </a:solidFill>
                        </a:rPr>
                        <a:t>PDCWG 10/11/17</a:t>
                      </a:r>
                    </a:p>
                    <a:p>
                      <a:endParaRPr lang="en-US" sz="1050" dirty="0" smtClean="0">
                        <a:solidFill>
                          <a:schemeClr val="tx1"/>
                        </a:solidFill>
                      </a:endParaRPr>
                    </a:p>
                    <a:p>
                      <a:endParaRPr lang="en-US" sz="1050" dirty="0" smtClean="0">
                        <a:solidFill>
                          <a:schemeClr val="tx1"/>
                        </a:solidFill>
                      </a:endParaRPr>
                    </a:p>
                    <a:p>
                      <a:r>
                        <a:rPr lang="en-US" sz="1050" dirty="0" smtClean="0">
                          <a:solidFill>
                            <a:schemeClr val="tx1"/>
                          </a:solidFill>
                        </a:rPr>
                        <a:t>RPG TBD</a:t>
                      </a:r>
                      <a:endParaRPr lang="en-US" sz="1050" dirty="0">
                        <a:solidFill>
                          <a:schemeClr val="tx1"/>
                        </a:solidFill>
                      </a:endParaRPr>
                    </a:p>
                  </a:txBody>
                  <a:tcPr/>
                </a:tc>
                <a:extLst>
                  <a:ext uri="{0D108BD9-81ED-4DB2-BD59-A6C34878D82A}">
                    <a16:rowId xmlns:a16="http://schemas.microsoft.com/office/drawing/2014/main" xmlns="" val="10004"/>
                  </a:ext>
                </a:extLst>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Issues </a:t>
                      </a:r>
                      <a:r>
                        <a:rPr lang="en-US" sz="1050" dirty="0">
                          <a:solidFill>
                            <a:schemeClr val="tx1"/>
                          </a:solidFill>
                        </a:rPr>
                        <a:t>related to MSSC and margin between min RRS procurement, Contingency Reserve </a:t>
                      </a:r>
                      <a:r>
                        <a:rPr lang="en-US" sz="1050" dirty="0" smtClean="0">
                          <a:solidFill>
                            <a:schemeClr val="tx1"/>
                          </a:solidFill>
                        </a:rPr>
                        <a:t>requirements</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PDCWG (ROS)</a:t>
                      </a:r>
                    </a:p>
                    <a:p>
                      <a:pPr>
                        <a:buFont typeface="+mj-lt"/>
                        <a:buNone/>
                      </a:pPr>
                      <a:r>
                        <a:rPr lang="en-US" sz="1050" dirty="0" smtClean="0">
                          <a:solidFill>
                            <a:schemeClr val="tx1"/>
                          </a:solidFill>
                        </a:rPr>
                        <a:t>Address issues related to NSRS and Regulation Service</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DWG (ROS)</a:t>
                      </a:r>
                    </a:p>
                    <a:p>
                      <a:pPr>
                        <a:buFont typeface="+mj-lt"/>
                        <a:buNone/>
                      </a:pPr>
                      <a:r>
                        <a:rPr lang="en-US" sz="1050" dirty="0" smtClean="0">
                          <a:solidFill>
                            <a:schemeClr val="tx1"/>
                          </a:solidFill>
                        </a:rPr>
                        <a:t>Issues related to study of frequency overshoot and LRs UFR setting</a:t>
                      </a:r>
                      <a:endParaRPr lang="en-US" sz="1050" dirty="0">
                        <a:solidFill>
                          <a:schemeClr val="tx1"/>
                        </a:solidFill>
                      </a:endParaRPr>
                    </a:p>
                  </a:txBody>
                  <a:tcPr/>
                </a:tc>
                <a:tc>
                  <a:txBody>
                    <a:bodyPr/>
                    <a:lstStyle/>
                    <a:p>
                      <a:r>
                        <a:rPr lang="en-US" sz="1050" dirty="0" smtClean="0">
                          <a:solidFill>
                            <a:schemeClr val="tx1"/>
                          </a:solidFill>
                        </a:rPr>
                        <a:t>PDCWG 10/11/17</a:t>
                      </a:r>
                    </a:p>
                    <a:p>
                      <a:r>
                        <a:rPr lang="en-US" sz="1050" smtClean="0">
                          <a:solidFill>
                            <a:schemeClr val="tx1"/>
                          </a:solidFill>
                        </a:rPr>
                        <a:t>OWG</a:t>
                      </a:r>
                      <a:r>
                        <a:rPr lang="en-US" sz="1050" baseline="0">
                          <a:solidFill>
                            <a:schemeClr val="tx1"/>
                          </a:solidFill>
                        </a:rPr>
                        <a:t> </a:t>
                      </a:r>
                      <a:r>
                        <a:rPr lang="en-US" sz="1050" baseline="0" smtClean="0">
                          <a:solidFill>
                            <a:schemeClr val="tx1"/>
                          </a:solidFill>
                        </a:rPr>
                        <a:t>11/16/17</a:t>
                      </a:r>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PDCWG 10/11/17</a:t>
                      </a: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DWG 11/7 – 11/8/17</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r>
                        <a:rPr lang="en-US" sz="1050" b="0" u="none" dirty="0" smtClean="0">
                          <a:solidFill>
                            <a:schemeClr val="tx1"/>
                          </a:solidFill>
                        </a:rPr>
                        <a:t>Discuss price formation in emergency</a:t>
                      </a:r>
                      <a:r>
                        <a:rPr lang="en-US" sz="1050" b="0" u="none" baseline="0" dirty="0" smtClean="0">
                          <a:solidFill>
                            <a:schemeClr val="tx1"/>
                          </a:solidFill>
                        </a:rPr>
                        <a:t> conditions</a:t>
                      </a:r>
                      <a:endParaRPr lang="en-US" sz="1050" b="0" u="none" dirty="0">
                        <a:solidFill>
                          <a:schemeClr val="tx1"/>
                        </a:solidFill>
                      </a:endParaRPr>
                    </a:p>
                  </a:txBody>
                  <a:tcPr/>
                </a:tc>
                <a:tc>
                  <a:txBody>
                    <a:bodyPr/>
                    <a:lstStyle/>
                    <a:p>
                      <a:r>
                        <a:rPr lang="en-US" sz="1050" b="0" dirty="0">
                          <a:solidFill>
                            <a:schemeClr val="tx1"/>
                          </a:solidFill>
                        </a:rPr>
                        <a:t>QMWG </a:t>
                      </a:r>
                      <a:r>
                        <a:rPr lang="en-US" sz="1050" b="0" dirty="0" smtClean="0">
                          <a:solidFill>
                            <a:schemeClr val="tx1"/>
                          </a:solidFill>
                        </a:rPr>
                        <a:t>12/4/17</a:t>
                      </a:r>
                      <a:endParaRPr lang="en-US" sz="1050" b="0" dirty="0">
                        <a:solidFill>
                          <a:schemeClr val="tx1"/>
                        </a:solidFill>
                      </a:endParaRP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0" name="Flowchart: Terminator 9"/>
          <p:cNvSpPr/>
          <p:nvPr/>
        </p:nvSpPr>
        <p:spPr>
          <a:xfrm>
            <a:off x="7787267" y="490750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10/11/17</a:t>
            </a:r>
            <a:endParaRPr lang="en-US" sz="1100" dirty="0"/>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10/11/17</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10/27/17</a:t>
            </a:r>
            <a:endParaRPr lang="en-US" sz="11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www.w3.org/XML/1998/namespace"/>
    <ds:schemaRef ds:uri="http://purl.org/dc/terms/"/>
    <ds:schemaRef ds:uri="http://schemas.microsoft.com/office/infopath/2007/PartnerControls"/>
    <ds:schemaRef ds:uri="http://schemas.microsoft.com/office/2006/documentManagement/types"/>
    <ds:schemaRef ds:uri="c34af464-7aa1-4edd-9be4-83dffc1cb926"/>
    <ds:schemaRef ds:uri="http://schemas.microsoft.com/office/2006/metadata/properties"/>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4218</TotalTime>
  <Words>1122</Words>
  <Application>Microsoft Office PowerPoint</Application>
  <PresentationFormat>On-screen Show (4:3)</PresentationFormat>
  <Paragraphs>108</Paragraphs>
  <Slides>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Matt Mereness</cp:lastModifiedBy>
  <cp:revision>125</cp:revision>
  <cp:lastPrinted>2017-09-19T15:00:37Z</cp:lastPrinted>
  <dcterms:created xsi:type="dcterms:W3CDTF">2016-01-21T15:20:31Z</dcterms:created>
  <dcterms:modified xsi:type="dcterms:W3CDTF">2017-10-26T18:53:01Z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