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1" r:id="rId1"/>
    <p:sldMasterId id="2147483663" r:id="rId2"/>
    <p:sldMasterId id="2147483676" r:id="rId3"/>
  </p:sldMasterIdLst>
  <p:notesMasterIdLst>
    <p:notesMasterId r:id="rId23"/>
  </p:notesMasterIdLst>
  <p:handoutMasterIdLst>
    <p:handoutMasterId r:id="rId24"/>
  </p:handoutMasterIdLst>
  <p:sldIdLst>
    <p:sldId id="367" r:id="rId4"/>
    <p:sldId id="378" r:id="rId5"/>
    <p:sldId id="375" r:id="rId6"/>
    <p:sldId id="379" r:id="rId7"/>
    <p:sldId id="380" r:id="rId8"/>
    <p:sldId id="381" r:id="rId9"/>
    <p:sldId id="382" r:id="rId10"/>
    <p:sldId id="383" r:id="rId11"/>
    <p:sldId id="384" r:id="rId12"/>
    <p:sldId id="386" r:id="rId13"/>
    <p:sldId id="387" r:id="rId14"/>
    <p:sldId id="393" r:id="rId15"/>
    <p:sldId id="388" r:id="rId16"/>
    <p:sldId id="391" r:id="rId17"/>
    <p:sldId id="389" r:id="rId18"/>
    <p:sldId id="390" r:id="rId19"/>
    <p:sldId id="392" r:id="rId20"/>
    <p:sldId id="394" r:id="rId21"/>
    <p:sldId id="369" r:id="rId22"/>
  </p:sldIdLst>
  <p:sldSz cx="9144000" cy="6858000" type="screen4x3"/>
  <p:notesSz cx="6858000" cy="9180513"/>
  <p:defaultTextStyle>
    <a:defPPr>
      <a:defRPr lang="en-US"/>
    </a:defPPr>
    <a:lvl1pPr algn="l" rtl="0" fontAlgn="base">
      <a:spcBef>
        <a:spcPct val="0"/>
      </a:spcBef>
      <a:spcAft>
        <a:spcPct val="0"/>
      </a:spcAft>
      <a:defRPr b="1" kern="1200">
        <a:solidFill>
          <a:schemeClr val="tx1"/>
        </a:solidFill>
        <a:latin typeface="Times New Roman" pitchFamily="18" charset="0"/>
        <a:ea typeface="+mn-ea"/>
        <a:cs typeface="+mn-cs"/>
      </a:defRPr>
    </a:lvl1pPr>
    <a:lvl2pPr marL="457200" algn="l" rtl="0" fontAlgn="base">
      <a:spcBef>
        <a:spcPct val="0"/>
      </a:spcBef>
      <a:spcAft>
        <a:spcPct val="0"/>
      </a:spcAft>
      <a:defRPr b="1" kern="1200">
        <a:solidFill>
          <a:schemeClr val="tx1"/>
        </a:solidFill>
        <a:latin typeface="Times New Roman" pitchFamily="18" charset="0"/>
        <a:ea typeface="+mn-ea"/>
        <a:cs typeface="+mn-cs"/>
      </a:defRPr>
    </a:lvl2pPr>
    <a:lvl3pPr marL="914400" algn="l" rtl="0" fontAlgn="base">
      <a:spcBef>
        <a:spcPct val="0"/>
      </a:spcBef>
      <a:spcAft>
        <a:spcPct val="0"/>
      </a:spcAft>
      <a:defRPr b="1" kern="1200">
        <a:solidFill>
          <a:schemeClr val="tx1"/>
        </a:solidFill>
        <a:latin typeface="Times New Roman" pitchFamily="18" charset="0"/>
        <a:ea typeface="+mn-ea"/>
        <a:cs typeface="+mn-cs"/>
      </a:defRPr>
    </a:lvl3pPr>
    <a:lvl4pPr marL="1371600" algn="l" rtl="0" fontAlgn="base">
      <a:spcBef>
        <a:spcPct val="0"/>
      </a:spcBef>
      <a:spcAft>
        <a:spcPct val="0"/>
      </a:spcAft>
      <a:defRPr b="1" kern="1200">
        <a:solidFill>
          <a:schemeClr val="tx1"/>
        </a:solidFill>
        <a:latin typeface="Times New Roman" pitchFamily="18" charset="0"/>
        <a:ea typeface="+mn-ea"/>
        <a:cs typeface="+mn-cs"/>
      </a:defRPr>
    </a:lvl4pPr>
    <a:lvl5pPr marL="1828800" algn="l" rtl="0" fontAlgn="base">
      <a:spcBef>
        <a:spcPct val="0"/>
      </a:spcBef>
      <a:spcAft>
        <a:spcPct val="0"/>
      </a:spcAft>
      <a:defRPr b="1" kern="1200">
        <a:solidFill>
          <a:schemeClr val="tx1"/>
        </a:solidFill>
        <a:latin typeface="Times New Roman" pitchFamily="18" charset="0"/>
        <a:ea typeface="+mn-ea"/>
        <a:cs typeface="+mn-cs"/>
      </a:defRPr>
    </a:lvl5pPr>
    <a:lvl6pPr marL="2286000" algn="l" defTabSz="914400" rtl="0" eaLnBrk="1" latinLnBrk="0" hangingPunct="1">
      <a:defRPr b="1" kern="1200">
        <a:solidFill>
          <a:schemeClr val="tx1"/>
        </a:solidFill>
        <a:latin typeface="Times New Roman" pitchFamily="18" charset="0"/>
        <a:ea typeface="+mn-ea"/>
        <a:cs typeface="+mn-cs"/>
      </a:defRPr>
    </a:lvl6pPr>
    <a:lvl7pPr marL="2743200" algn="l" defTabSz="914400" rtl="0" eaLnBrk="1" latinLnBrk="0" hangingPunct="1">
      <a:defRPr b="1" kern="1200">
        <a:solidFill>
          <a:schemeClr val="tx1"/>
        </a:solidFill>
        <a:latin typeface="Times New Roman" pitchFamily="18" charset="0"/>
        <a:ea typeface="+mn-ea"/>
        <a:cs typeface="+mn-cs"/>
      </a:defRPr>
    </a:lvl7pPr>
    <a:lvl8pPr marL="3200400" algn="l" defTabSz="914400" rtl="0" eaLnBrk="1" latinLnBrk="0" hangingPunct="1">
      <a:defRPr b="1" kern="1200">
        <a:solidFill>
          <a:schemeClr val="tx1"/>
        </a:solidFill>
        <a:latin typeface="Times New Roman" pitchFamily="18" charset="0"/>
        <a:ea typeface="+mn-ea"/>
        <a:cs typeface="+mn-cs"/>
      </a:defRPr>
    </a:lvl8pPr>
    <a:lvl9pPr marL="3657600" algn="l" defTabSz="914400" rtl="0" eaLnBrk="1" latinLnBrk="0" hangingPunct="1">
      <a:defRPr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3300"/>
    <a:srgbClr val="EAEAEA"/>
    <a:srgbClr val="008000"/>
    <a:srgbClr val="000099"/>
    <a:srgbClr val="FFFF66"/>
    <a:srgbClr val="006666"/>
    <a:srgbClr val="00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000" autoAdjust="0"/>
    <p:restoredTop sz="98990" autoAdjust="0"/>
  </p:normalViewPr>
  <p:slideViewPr>
    <p:cSldViewPr>
      <p:cViewPr varScale="1">
        <p:scale>
          <a:sx n="132" d="100"/>
          <a:sy n="132" d="100"/>
        </p:scale>
        <p:origin x="1110" y="132"/>
      </p:cViewPr>
      <p:guideLst>
        <p:guide orient="horz" pos="2160"/>
        <p:guide pos="2880"/>
      </p:guideLst>
    </p:cSldViewPr>
  </p:slideViewPr>
  <p:outlineViewPr>
    <p:cViewPr>
      <p:scale>
        <a:sx n="50" d="100"/>
        <a:sy n="50" d="100"/>
      </p:scale>
      <p:origin x="0" y="7205"/>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20483" name="Rectangle 3"/>
          <p:cNvSpPr>
            <a:spLocks noGrp="1" noChangeArrowheads="1"/>
          </p:cNvSpPr>
          <p:nvPr>
            <p:ph type="dt" sz="quarter"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20484" name="Rectangle 4"/>
          <p:cNvSpPr>
            <a:spLocks noGrp="1" noChangeArrowheads="1"/>
          </p:cNvSpPr>
          <p:nvPr>
            <p:ph type="ftr" sz="quarter" idx="2"/>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20485" name="Rectangle 5"/>
          <p:cNvSpPr>
            <a:spLocks noGrp="1" noChangeArrowheads="1"/>
          </p:cNvSpPr>
          <p:nvPr>
            <p:ph type="sldNum" sz="quarter" idx="3"/>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AC59E325-52FC-4B5A-9149-BF9BB67BD648}" type="slidenum">
              <a:rPr lang="en-US"/>
              <a:pPr>
                <a:defRPr/>
              </a:pPr>
              <a:t>‹#›</a:t>
            </a:fld>
            <a:endParaRPr lang="en-US" dirty="0"/>
          </a:p>
        </p:txBody>
      </p:sp>
    </p:spTree>
    <p:extLst>
      <p:ext uri="{BB962C8B-B14F-4D97-AF65-F5344CB8AC3E}">
        <p14:creationId xmlns:p14="http://schemas.microsoft.com/office/powerpoint/2010/main" val="34354838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3388"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defTabSz="925513">
              <a:defRPr sz="1200" b="0"/>
            </a:lvl1pPr>
          </a:lstStyle>
          <a:p>
            <a:pPr>
              <a:defRPr/>
            </a:pPr>
            <a:endParaRPr lang="en-US"/>
          </a:p>
        </p:txBody>
      </p:sp>
      <p:sp>
        <p:nvSpPr>
          <p:cNvPr id="36867" name="Rectangle 3"/>
          <p:cNvSpPr>
            <a:spLocks noGrp="1" noChangeArrowheads="1"/>
          </p:cNvSpPr>
          <p:nvPr>
            <p:ph type="dt" idx="1"/>
          </p:nvPr>
        </p:nvSpPr>
        <p:spPr bwMode="auto">
          <a:xfrm>
            <a:off x="3884613" y="0"/>
            <a:ext cx="2973387" cy="458788"/>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lvl1pPr algn="r" defTabSz="925513">
              <a:defRPr sz="1200" b="0"/>
            </a:lvl1pPr>
          </a:lstStyle>
          <a:p>
            <a:pPr>
              <a:defRPr/>
            </a:pPr>
            <a:endParaRPr lang="en-US"/>
          </a:p>
        </p:txBody>
      </p:sp>
      <p:sp>
        <p:nvSpPr>
          <p:cNvPr id="8196" name="Rectangle 4"/>
          <p:cNvSpPr>
            <a:spLocks noGrp="1" noRot="1" noChangeAspect="1" noChangeArrowheads="1" noTextEdit="1"/>
          </p:cNvSpPr>
          <p:nvPr>
            <p:ph type="sldImg" idx="2"/>
          </p:nvPr>
        </p:nvSpPr>
        <p:spPr bwMode="auto">
          <a:xfrm>
            <a:off x="1138238" y="687388"/>
            <a:ext cx="4592637" cy="34448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914400" y="4360863"/>
            <a:ext cx="5029200" cy="4132262"/>
          </a:xfrm>
          <a:prstGeom prst="rect">
            <a:avLst/>
          </a:prstGeom>
          <a:noFill/>
          <a:ln w="9525">
            <a:noFill/>
            <a:miter lim="800000"/>
            <a:headEnd/>
            <a:tailEnd/>
          </a:ln>
          <a:effectLst/>
        </p:spPr>
        <p:txBody>
          <a:bodyPr vert="horz" wrap="square" lIns="92481" tIns="46239" rIns="92481" bIns="4623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6870" name="Rectangle 6"/>
          <p:cNvSpPr>
            <a:spLocks noGrp="1" noChangeArrowheads="1"/>
          </p:cNvSpPr>
          <p:nvPr>
            <p:ph type="ftr" sz="quarter" idx="4"/>
          </p:nvPr>
        </p:nvSpPr>
        <p:spPr bwMode="auto">
          <a:xfrm>
            <a:off x="0" y="8721725"/>
            <a:ext cx="2973388"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defTabSz="925513">
              <a:defRPr sz="1200" b="0"/>
            </a:lvl1pPr>
          </a:lstStyle>
          <a:p>
            <a:pPr>
              <a:defRPr/>
            </a:pPr>
            <a:endParaRPr lang="en-US"/>
          </a:p>
        </p:txBody>
      </p:sp>
      <p:sp>
        <p:nvSpPr>
          <p:cNvPr id="36871" name="Rectangle 7"/>
          <p:cNvSpPr>
            <a:spLocks noGrp="1" noChangeArrowheads="1"/>
          </p:cNvSpPr>
          <p:nvPr>
            <p:ph type="sldNum" sz="quarter" idx="5"/>
          </p:nvPr>
        </p:nvSpPr>
        <p:spPr bwMode="auto">
          <a:xfrm>
            <a:off x="3884613" y="8721725"/>
            <a:ext cx="2973387" cy="458788"/>
          </a:xfrm>
          <a:prstGeom prst="rect">
            <a:avLst/>
          </a:prstGeom>
          <a:noFill/>
          <a:ln w="9525">
            <a:noFill/>
            <a:miter lim="800000"/>
            <a:headEnd/>
            <a:tailEnd/>
          </a:ln>
          <a:effectLst/>
        </p:spPr>
        <p:txBody>
          <a:bodyPr vert="horz" wrap="square" lIns="92481" tIns="46239" rIns="92481" bIns="46239" numCol="1" anchor="b" anchorCtr="0" compatLnSpc="1">
            <a:prstTxWarp prst="textNoShape">
              <a:avLst/>
            </a:prstTxWarp>
          </a:bodyPr>
          <a:lstStyle>
            <a:lvl1pPr algn="r" defTabSz="925513">
              <a:defRPr sz="1200" b="0"/>
            </a:lvl1pPr>
          </a:lstStyle>
          <a:p>
            <a:pPr>
              <a:defRPr/>
            </a:pPr>
            <a:fld id="{38245C1E-786B-4B6C-9B8F-AD2DE3CCACCB}" type="slidenum">
              <a:rPr lang="en-US"/>
              <a:pPr>
                <a:defRPr/>
              </a:pPr>
              <a:t>‹#›</a:t>
            </a:fld>
            <a:endParaRPr lang="en-US" dirty="0"/>
          </a:p>
        </p:txBody>
      </p:sp>
    </p:spTree>
    <p:extLst>
      <p:ext uri="{BB962C8B-B14F-4D97-AF65-F5344CB8AC3E}">
        <p14:creationId xmlns:p14="http://schemas.microsoft.com/office/powerpoint/2010/main" val="15233205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C07D394A-84D6-47DE-BE59-6A4F6CB23A23}" type="slidenum">
              <a:rPr lang="en-US" altLang="en-US">
                <a:solidFill>
                  <a:srgbClr val="000000"/>
                </a:solidFill>
                <a:latin typeface="Times New Roman" pitchFamily="18" charset="0"/>
              </a:rPr>
              <a:pPr eaLnBrk="1" hangingPunct="1">
                <a:spcBef>
                  <a:spcPct val="0"/>
                </a:spcBef>
              </a:pPr>
              <a:t>1</a:t>
            </a:fld>
            <a:endParaRPr lang="en-US" altLang="en-US">
              <a:solidFill>
                <a:srgbClr val="000000"/>
              </a:solidFill>
              <a:latin typeface="Times New Roman" pitchFamily="18" charset="0"/>
            </a:endParaRPr>
          </a:p>
        </p:txBody>
      </p:sp>
      <p:sp>
        <p:nvSpPr>
          <p:cNvPr id="11267" name="Rectangle 2"/>
          <p:cNvSpPr>
            <a:spLocks noGrp="1" noRot="1" noChangeAspect="1" noChangeArrowheads="1" noTextEdit="1"/>
          </p:cNvSpPr>
          <p:nvPr>
            <p:ph type="sldImg"/>
          </p:nvPr>
        </p:nvSpPr>
        <p:spPr>
          <a:ln/>
        </p:spPr>
      </p:sp>
      <p:sp>
        <p:nvSpPr>
          <p:cNvPr id="11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126520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216CDBE-B8B6-490F-A5A5-8B3CBF3B3E4C}" type="slidenum">
              <a:rPr lang="en-US"/>
              <a:pPr>
                <a:defRPr/>
              </a:pPr>
              <a:t>‹#›</a:t>
            </a:fld>
            <a:endParaRPr lang="en-US" dirty="0"/>
          </a:p>
        </p:txBody>
      </p:sp>
    </p:spTree>
    <p:extLst>
      <p:ext uri="{BB962C8B-B14F-4D97-AF65-F5344CB8AC3E}">
        <p14:creationId xmlns:p14="http://schemas.microsoft.com/office/powerpoint/2010/main" val="453874592"/>
      </p:ext>
    </p:extLst>
  </p:cSld>
  <p:clrMapOvr>
    <a:masterClrMapping/>
  </p:clrMapOvr>
  <p:transition>
    <p:zoom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A350F3C-01A0-4D9F-924D-BD93A4DB62AF}" type="slidenum">
              <a:rPr lang="en-US"/>
              <a:pPr>
                <a:defRPr/>
              </a:pPr>
              <a:t>‹#›</a:t>
            </a:fld>
            <a:endParaRPr lang="en-US" dirty="0"/>
          </a:p>
        </p:txBody>
      </p:sp>
    </p:spTree>
    <p:extLst>
      <p:ext uri="{BB962C8B-B14F-4D97-AF65-F5344CB8AC3E}">
        <p14:creationId xmlns:p14="http://schemas.microsoft.com/office/powerpoint/2010/main" val="1299458654"/>
      </p:ext>
    </p:extLst>
  </p:cSld>
  <p:clrMapOvr>
    <a:masterClrMapping/>
  </p:clrMapOvr>
  <p:transition>
    <p:zoom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2942106-6161-4A75-AFB2-6ACEAE3FE103}" type="slidenum">
              <a:rPr lang="en-US"/>
              <a:pPr>
                <a:defRPr/>
              </a:pPr>
              <a:t>‹#›</a:t>
            </a:fld>
            <a:endParaRPr lang="en-US" dirty="0"/>
          </a:p>
        </p:txBody>
      </p:sp>
    </p:spTree>
    <p:extLst>
      <p:ext uri="{BB962C8B-B14F-4D97-AF65-F5344CB8AC3E}">
        <p14:creationId xmlns:p14="http://schemas.microsoft.com/office/powerpoint/2010/main" val="1015792707"/>
      </p:ext>
    </p:extLst>
  </p:cSld>
  <p:clrMapOvr>
    <a:masterClrMapping/>
  </p:clrMapOvr>
  <p:transition>
    <p:zoom dir="in"/>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4FC583-0679-4513-B57F-E704926315A8}" type="slidenum">
              <a:rPr lang="en-US"/>
              <a:pPr>
                <a:defRPr/>
              </a:pPr>
              <a:t>‹#›</a:t>
            </a:fld>
            <a:endParaRPr lang="en-US"/>
          </a:p>
        </p:txBody>
      </p:sp>
    </p:spTree>
    <p:extLst>
      <p:ext uri="{BB962C8B-B14F-4D97-AF65-F5344CB8AC3E}">
        <p14:creationId xmlns:p14="http://schemas.microsoft.com/office/powerpoint/2010/main" val="35288448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84A082-DAFD-469A-BCF1-753A40DBAF1E}" type="slidenum">
              <a:rPr lang="en-US"/>
              <a:pPr>
                <a:defRPr/>
              </a:pPr>
              <a:t>‹#›</a:t>
            </a:fld>
            <a:endParaRPr lang="en-US"/>
          </a:p>
        </p:txBody>
      </p:sp>
    </p:spTree>
    <p:extLst>
      <p:ext uri="{BB962C8B-B14F-4D97-AF65-F5344CB8AC3E}">
        <p14:creationId xmlns:p14="http://schemas.microsoft.com/office/powerpoint/2010/main" val="29455853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5EA6590-0B45-4A28-891C-BBA111C6B130}" type="slidenum">
              <a:rPr lang="en-US"/>
              <a:pPr>
                <a:defRPr/>
              </a:pPr>
              <a:t>‹#›</a:t>
            </a:fld>
            <a:endParaRPr lang="en-US"/>
          </a:p>
        </p:txBody>
      </p:sp>
    </p:spTree>
    <p:extLst>
      <p:ext uri="{BB962C8B-B14F-4D97-AF65-F5344CB8AC3E}">
        <p14:creationId xmlns:p14="http://schemas.microsoft.com/office/powerpoint/2010/main" val="26508900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503EA22-1120-4C43-9C19-08778E8B69EE}" type="slidenum">
              <a:rPr lang="en-US"/>
              <a:pPr>
                <a:defRPr/>
              </a:pPr>
              <a:t>‹#›</a:t>
            </a:fld>
            <a:endParaRPr lang="en-US"/>
          </a:p>
        </p:txBody>
      </p:sp>
    </p:spTree>
    <p:extLst>
      <p:ext uri="{BB962C8B-B14F-4D97-AF65-F5344CB8AC3E}">
        <p14:creationId xmlns:p14="http://schemas.microsoft.com/office/powerpoint/2010/main" val="22715581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0DF39926-67CD-4DEA-94B6-58D05F2EB460}" type="slidenum">
              <a:rPr lang="en-US"/>
              <a:pPr>
                <a:defRPr/>
              </a:pPr>
              <a:t>‹#›</a:t>
            </a:fld>
            <a:endParaRPr lang="en-US"/>
          </a:p>
        </p:txBody>
      </p:sp>
    </p:spTree>
    <p:extLst>
      <p:ext uri="{BB962C8B-B14F-4D97-AF65-F5344CB8AC3E}">
        <p14:creationId xmlns:p14="http://schemas.microsoft.com/office/powerpoint/2010/main" val="22011516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F5AA58F-D44F-41E8-9FAA-B588D22F6198}" type="slidenum">
              <a:rPr lang="en-US"/>
              <a:pPr>
                <a:defRPr/>
              </a:pPr>
              <a:t>‹#›</a:t>
            </a:fld>
            <a:endParaRPr lang="en-US"/>
          </a:p>
        </p:txBody>
      </p:sp>
    </p:spTree>
    <p:extLst>
      <p:ext uri="{BB962C8B-B14F-4D97-AF65-F5344CB8AC3E}">
        <p14:creationId xmlns:p14="http://schemas.microsoft.com/office/powerpoint/2010/main" val="40641647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A734502E-91A8-4528-A829-9031CF3AFFBB}" type="slidenum">
              <a:rPr lang="en-US"/>
              <a:pPr>
                <a:defRPr/>
              </a:pPr>
              <a:t>‹#›</a:t>
            </a:fld>
            <a:endParaRPr lang="en-US"/>
          </a:p>
        </p:txBody>
      </p:sp>
    </p:spTree>
    <p:extLst>
      <p:ext uri="{BB962C8B-B14F-4D97-AF65-F5344CB8AC3E}">
        <p14:creationId xmlns:p14="http://schemas.microsoft.com/office/powerpoint/2010/main" val="358519956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34F5F6-E3E3-4A6F-81BC-D600EAA2A8B4}" type="slidenum">
              <a:rPr lang="en-US"/>
              <a:pPr>
                <a:defRPr/>
              </a:pPr>
              <a:t>‹#›</a:t>
            </a:fld>
            <a:endParaRPr lang="en-US"/>
          </a:p>
        </p:txBody>
      </p:sp>
    </p:spTree>
    <p:extLst>
      <p:ext uri="{BB962C8B-B14F-4D97-AF65-F5344CB8AC3E}">
        <p14:creationId xmlns:p14="http://schemas.microsoft.com/office/powerpoint/2010/main" val="3849548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6DD851-62C6-4FF1-BB56-7EB595208C34}" type="slidenum">
              <a:rPr lang="en-US"/>
              <a:pPr>
                <a:defRPr/>
              </a:pPr>
              <a:t>‹#›</a:t>
            </a:fld>
            <a:endParaRPr lang="en-US" dirty="0"/>
          </a:p>
        </p:txBody>
      </p:sp>
    </p:spTree>
    <p:extLst>
      <p:ext uri="{BB962C8B-B14F-4D97-AF65-F5344CB8AC3E}">
        <p14:creationId xmlns:p14="http://schemas.microsoft.com/office/powerpoint/2010/main" val="1129994771"/>
      </p:ext>
    </p:extLst>
  </p:cSld>
  <p:clrMapOvr>
    <a:masterClrMapping/>
  </p:clrMapOvr>
  <p:transition>
    <p:zoom dir="in"/>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BCC024-4D37-4BD0-95C9-45B741A04F37}" type="slidenum">
              <a:rPr lang="en-US"/>
              <a:pPr>
                <a:defRPr/>
              </a:pPr>
              <a:t>‹#›</a:t>
            </a:fld>
            <a:endParaRPr lang="en-US"/>
          </a:p>
        </p:txBody>
      </p:sp>
    </p:spTree>
    <p:extLst>
      <p:ext uri="{BB962C8B-B14F-4D97-AF65-F5344CB8AC3E}">
        <p14:creationId xmlns:p14="http://schemas.microsoft.com/office/powerpoint/2010/main" val="268233604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7071136-6107-4C1D-BD30-A73A0AE573FB}" type="slidenum">
              <a:rPr lang="en-US"/>
              <a:pPr>
                <a:defRPr/>
              </a:pPr>
              <a:t>‹#›</a:t>
            </a:fld>
            <a:endParaRPr lang="en-US"/>
          </a:p>
        </p:txBody>
      </p:sp>
    </p:spTree>
    <p:extLst>
      <p:ext uri="{BB962C8B-B14F-4D97-AF65-F5344CB8AC3E}">
        <p14:creationId xmlns:p14="http://schemas.microsoft.com/office/powerpoint/2010/main" val="39171854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AA8B7FC-4ED9-4837-AC46-DF263E928EA2}" type="slidenum">
              <a:rPr lang="en-US"/>
              <a:pPr>
                <a:defRPr/>
              </a:pPr>
              <a:t>‹#›</a:t>
            </a:fld>
            <a:endParaRPr lang="en-US"/>
          </a:p>
        </p:txBody>
      </p:sp>
    </p:spTree>
    <p:extLst>
      <p:ext uri="{BB962C8B-B14F-4D97-AF65-F5344CB8AC3E}">
        <p14:creationId xmlns:p14="http://schemas.microsoft.com/office/powerpoint/2010/main" val="38960467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E06C73F8-1E3B-47D7-9760-263BA84F59C9}" type="slidenum">
              <a:rPr lang="en-US"/>
              <a:pPr>
                <a:defRPr/>
              </a:pPr>
              <a:t>‹#›</a:t>
            </a:fld>
            <a:endParaRPr lang="en-US"/>
          </a:p>
        </p:txBody>
      </p:sp>
    </p:spTree>
    <p:extLst>
      <p:ext uri="{BB962C8B-B14F-4D97-AF65-F5344CB8AC3E}">
        <p14:creationId xmlns:p14="http://schemas.microsoft.com/office/powerpoint/2010/main" val="1189923225"/>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05F4670-5DBD-4008-92E7-E19F0BEB3F2F}" type="slidenum">
              <a:rPr lang="en-US"/>
              <a:pPr>
                <a:defRPr/>
              </a:pPr>
              <a:t>‹#›</a:t>
            </a:fld>
            <a:endParaRPr lang="en-US"/>
          </a:p>
        </p:txBody>
      </p:sp>
    </p:spTree>
    <p:extLst>
      <p:ext uri="{BB962C8B-B14F-4D97-AF65-F5344CB8AC3E}">
        <p14:creationId xmlns:p14="http://schemas.microsoft.com/office/powerpoint/2010/main" val="14730073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A6E9479-8F82-4118-BFCC-1F40E29349E2}" type="slidenum">
              <a:rPr lang="en-US"/>
              <a:pPr>
                <a:defRPr/>
              </a:pPr>
              <a:t>‹#›</a:t>
            </a:fld>
            <a:endParaRPr lang="en-US"/>
          </a:p>
        </p:txBody>
      </p:sp>
    </p:spTree>
    <p:extLst>
      <p:ext uri="{BB962C8B-B14F-4D97-AF65-F5344CB8AC3E}">
        <p14:creationId xmlns:p14="http://schemas.microsoft.com/office/powerpoint/2010/main" val="41625601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5CA08-318B-4F92-9492-5B6B4221DB2C}" type="slidenum">
              <a:rPr lang="en-US"/>
              <a:pPr>
                <a:defRPr/>
              </a:pPr>
              <a:t>‹#›</a:t>
            </a:fld>
            <a:endParaRPr lang="en-US"/>
          </a:p>
        </p:txBody>
      </p:sp>
    </p:spTree>
    <p:extLst>
      <p:ext uri="{BB962C8B-B14F-4D97-AF65-F5344CB8AC3E}">
        <p14:creationId xmlns:p14="http://schemas.microsoft.com/office/powerpoint/2010/main" val="1460720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6FC3DDD-ED95-46B8-866E-6F4836A13B11}" type="slidenum">
              <a:rPr lang="en-US"/>
              <a:pPr>
                <a:defRPr/>
              </a:pPr>
              <a:t>‹#›</a:t>
            </a:fld>
            <a:endParaRPr lang="en-US"/>
          </a:p>
        </p:txBody>
      </p:sp>
    </p:spTree>
    <p:extLst>
      <p:ext uri="{BB962C8B-B14F-4D97-AF65-F5344CB8AC3E}">
        <p14:creationId xmlns:p14="http://schemas.microsoft.com/office/powerpoint/2010/main" val="251163063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BC508D7-BA96-4A66-BD03-0CBBAD118DD5}" type="slidenum">
              <a:rPr lang="en-US"/>
              <a:pPr>
                <a:defRPr/>
              </a:pPr>
              <a:t>‹#›</a:t>
            </a:fld>
            <a:endParaRPr lang="en-US"/>
          </a:p>
        </p:txBody>
      </p:sp>
    </p:spTree>
    <p:extLst>
      <p:ext uri="{BB962C8B-B14F-4D97-AF65-F5344CB8AC3E}">
        <p14:creationId xmlns:p14="http://schemas.microsoft.com/office/powerpoint/2010/main" val="33837633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D8BA748-1F16-4BFC-9C49-1FCF25EB69B7}" type="slidenum">
              <a:rPr lang="en-US"/>
              <a:pPr>
                <a:defRPr/>
              </a:pPr>
              <a:t>‹#›</a:t>
            </a:fld>
            <a:endParaRPr lang="en-US"/>
          </a:p>
        </p:txBody>
      </p:sp>
    </p:spTree>
    <p:extLst>
      <p:ext uri="{BB962C8B-B14F-4D97-AF65-F5344CB8AC3E}">
        <p14:creationId xmlns:p14="http://schemas.microsoft.com/office/powerpoint/2010/main" val="8574794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8AA0EF-0C73-43B5-9078-F55A1D4F8D6B}" type="slidenum">
              <a:rPr lang="en-US"/>
              <a:pPr>
                <a:defRPr/>
              </a:pPr>
              <a:t>‹#›</a:t>
            </a:fld>
            <a:endParaRPr lang="en-US" dirty="0"/>
          </a:p>
        </p:txBody>
      </p:sp>
    </p:spTree>
    <p:extLst>
      <p:ext uri="{BB962C8B-B14F-4D97-AF65-F5344CB8AC3E}">
        <p14:creationId xmlns:p14="http://schemas.microsoft.com/office/powerpoint/2010/main" val="2732260854"/>
      </p:ext>
    </p:extLst>
  </p:cSld>
  <p:clrMapOvr>
    <a:masterClrMapping/>
  </p:clrMapOvr>
  <p:transition>
    <p:zoom dir="in"/>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9D24F9D-8EFC-41BB-8EF5-C1FFB68BE931}" type="slidenum">
              <a:rPr lang="en-US"/>
              <a:pPr>
                <a:defRPr/>
              </a:pPr>
              <a:t>‹#›</a:t>
            </a:fld>
            <a:endParaRPr lang="en-US"/>
          </a:p>
        </p:txBody>
      </p:sp>
    </p:spTree>
    <p:extLst>
      <p:ext uri="{BB962C8B-B14F-4D97-AF65-F5344CB8AC3E}">
        <p14:creationId xmlns:p14="http://schemas.microsoft.com/office/powerpoint/2010/main" val="271111797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60C1CAA-C21C-43D8-B1F0-8CF532775CD8}" type="slidenum">
              <a:rPr lang="en-US"/>
              <a:pPr>
                <a:defRPr/>
              </a:pPr>
              <a:t>‹#›</a:t>
            </a:fld>
            <a:endParaRPr lang="en-US"/>
          </a:p>
        </p:txBody>
      </p:sp>
    </p:spTree>
    <p:extLst>
      <p:ext uri="{BB962C8B-B14F-4D97-AF65-F5344CB8AC3E}">
        <p14:creationId xmlns:p14="http://schemas.microsoft.com/office/powerpoint/2010/main" val="69699596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42F7F55-3ABA-4EFD-BE55-E332C295F4AC}" type="slidenum">
              <a:rPr lang="en-US"/>
              <a:pPr>
                <a:defRPr/>
              </a:pPr>
              <a:t>‹#›</a:t>
            </a:fld>
            <a:endParaRPr lang="en-US"/>
          </a:p>
        </p:txBody>
      </p:sp>
    </p:spTree>
    <p:extLst>
      <p:ext uri="{BB962C8B-B14F-4D97-AF65-F5344CB8AC3E}">
        <p14:creationId xmlns:p14="http://schemas.microsoft.com/office/powerpoint/2010/main" val="392786096"/>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59F65E-61FA-43A7-8F90-91A0AFD8969F}" type="slidenum">
              <a:rPr lang="en-US"/>
              <a:pPr>
                <a:defRPr/>
              </a:pPr>
              <a:t>‹#›</a:t>
            </a:fld>
            <a:endParaRPr lang="en-US"/>
          </a:p>
        </p:txBody>
      </p:sp>
    </p:spTree>
    <p:extLst>
      <p:ext uri="{BB962C8B-B14F-4D97-AF65-F5344CB8AC3E}">
        <p14:creationId xmlns:p14="http://schemas.microsoft.com/office/powerpoint/2010/main" val="3955141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4CDB467-09BE-4E5D-B289-08DEC0548BE4}" type="slidenum">
              <a:rPr lang="en-US"/>
              <a:pPr>
                <a:defRPr/>
              </a:pPr>
              <a:t>‹#›</a:t>
            </a:fld>
            <a:endParaRPr lang="en-US"/>
          </a:p>
        </p:txBody>
      </p:sp>
    </p:spTree>
    <p:extLst>
      <p:ext uri="{BB962C8B-B14F-4D97-AF65-F5344CB8AC3E}">
        <p14:creationId xmlns:p14="http://schemas.microsoft.com/office/powerpoint/2010/main" val="416651270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FD215C4-7D49-4ADE-A53E-474382352C97}" type="slidenum">
              <a:rPr lang="en-US"/>
              <a:pPr>
                <a:defRPr/>
              </a:pPr>
              <a:t>‹#›</a:t>
            </a:fld>
            <a:endParaRPr lang="en-US"/>
          </a:p>
        </p:txBody>
      </p:sp>
    </p:spTree>
    <p:extLst>
      <p:ext uri="{BB962C8B-B14F-4D97-AF65-F5344CB8AC3E}">
        <p14:creationId xmlns:p14="http://schemas.microsoft.com/office/powerpoint/2010/main" val="9236641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19A93E0-A738-4513-8709-D0688C4B5326}" type="slidenum">
              <a:rPr lang="en-US"/>
              <a:pPr>
                <a:defRPr/>
              </a:pPr>
              <a:t>‹#›</a:t>
            </a:fld>
            <a:endParaRPr lang="en-US" dirty="0"/>
          </a:p>
        </p:txBody>
      </p:sp>
    </p:spTree>
    <p:extLst>
      <p:ext uri="{BB962C8B-B14F-4D97-AF65-F5344CB8AC3E}">
        <p14:creationId xmlns:p14="http://schemas.microsoft.com/office/powerpoint/2010/main" val="1333030092"/>
      </p:ext>
    </p:extLst>
  </p:cSld>
  <p:clrMapOvr>
    <a:masterClrMapping/>
  </p:clrMapOvr>
  <p:transition>
    <p:zoom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570ACD3-ABDD-4CBC-BBFA-6F9B73C70E34}" type="slidenum">
              <a:rPr lang="en-US"/>
              <a:pPr>
                <a:defRPr/>
              </a:pPr>
              <a:t>‹#›</a:t>
            </a:fld>
            <a:endParaRPr lang="en-US" dirty="0"/>
          </a:p>
        </p:txBody>
      </p:sp>
    </p:spTree>
    <p:extLst>
      <p:ext uri="{BB962C8B-B14F-4D97-AF65-F5344CB8AC3E}">
        <p14:creationId xmlns:p14="http://schemas.microsoft.com/office/powerpoint/2010/main" val="3183959299"/>
      </p:ext>
    </p:extLst>
  </p:cSld>
  <p:clrMapOvr>
    <a:masterClrMapping/>
  </p:clrMapOvr>
  <p:transition>
    <p:zoom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0AE20EA-DF52-406A-8674-67B4BDBC7835}" type="slidenum">
              <a:rPr lang="en-US"/>
              <a:pPr>
                <a:defRPr/>
              </a:pPr>
              <a:t>‹#›</a:t>
            </a:fld>
            <a:endParaRPr lang="en-US" dirty="0"/>
          </a:p>
        </p:txBody>
      </p:sp>
    </p:spTree>
    <p:extLst>
      <p:ext uri="{BB962C8B-B14F-4D97-AF65-F5344CB8AC3E}">
        <p14:creationId xmlns:p14="http://schemas.microsoft.com/office/powerpoint/2010/main" val="2873286669"/>
      </p:ext>
    </p:extLst>
  </p:cSld>
  <p:clrMapOvr>
    <a:masterClrMapping/>
  </p:clrMapOvr>
  <p:transition>
    <p:zoom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6F7B2733-2904-4451-9A16-670D5F93B05B}" type="slidenum">
              <a:rPr lang="en-US"/>
              <a:pPr>
                <a:defRPr/>
              </a:pPr>
              <a:t>‹#›</a:t>
            </a:fld>
            <a:endParaRPr lang="en-US" dirty="0"/>
          </a:p>
        </p:txBody>
      </p:sp>
    </p:spTree>
    <p:extLst>
      <p:ext uri="{BB962C8B-B14F-4D97-AF65-F5344CB8AC3E}">
        <p14:creationId xmlns:p14="http://schemas.microsoft.com/office/powerpoint/2010/main" val="2019157466"/>
      </p:ext>
    </p:extLst>
  </p:cSld>
  <p:clrMapOvr>
    <a:masterClrMapping/>
  </p:clrMapOvr>
  <p:transition>
    <p:zoom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8576C29-5FB5-46A5-A5A4-DFC7E1348240}" type="slidenum">
              <a:rPr lang="en-US"/>
              <a:pPr>
                <a:defRPr/>
              </a:pPr>
              <a:t>‹#›</a:t>
            </a:fld>
            <a:endParaRPr lang="en-US" dirty="0"/>
          </a:p>
        </p:txBody>
      </p:sp>
    </p:spTree>
    <p:extLst>
      <p:ext uri="{BB962C8B-B14F-4D97-AF65-F5344CB8AC3E}">
        <p14:creationId xmlns:p14="http://schemas.microsoft.com/office/powerpoint/2010/main" val="1216583454"/>
      </p:ext>
    </p:extLst>
  </p:cSld>
  <p:clrMapOvr>
    <a:masterClrMapping/>
  </p:clrMapOvr>
  <p:transition>
    <p:zoom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38025CA-A408-4646-A837-9C8F18050CD9}" type="slidenum">
              <a:rPr lang="en-US"/>
              <a:pPr>
                <a:defRPr/>
              </a:pPr>
              <a:t>‹#›</a:t>
            </a:fld>
            <a:endParaRPr lang="en-US" dirty="0"/>
          </a:p>
        </p:txBody>
      </p:sp>
    </p:spTree>
    <p:extLst>
      <p:ext uri="{BB962C8B-B14F-4D97-AF65-F5344CB8AC3E}">
        <p14:creationId xmlns:p14="http://schemas.microsoft.com/office/powerpoint/2010/main" val="1143893359"/>
      </p:ext>
    </p:extLst>
  </p:cSld>
  <p:clrMapOvr>
    <a:masterClrMapping/>
  </p:clrMapOvr>
  <p:transition>
    <p:zoom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6" Type="http://schemas.openxmlformats.org/officeDocument/2006/relationships/image" Target="../media/image2.jpeg"/><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5" Type="http://schemas.openxmlformats.org/officeDocument/2006/relationships/tags" Target="../tags/tag4.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10"/>
          <p:cNvPicPr>
            <a:picLocks noChangeAspect="1" noChangeArrowheads="1"/>
          </p:cNvPicPr>
          <p:nvPr userDrawn="1"/>
        </p:nvPicPr>
        <p:blipFill>
          <a:blip r:embed="rId13">
            <a:extLst>
              <a:ext uri="{28A0092B-C50C-407E-A947-70E740481C1C}">
                <a14:useLocalDpi xmlns:a14="http://schemas.microsoft.com/office/drawing/2010/main" val="0"/>
              </a:ext>
            </a:extLst>
          </a:blip>
          <a:srcRect r="38637"/>
          <a:stretch>
            <a:fillRect/>
          </a:stretch>
        </p:blipFill>
        <p:spPr bwMode="auto">
          <a:xfrm>
            <a:off x="6057900" y="0"/>
            <a:ext cx="3086100" cy="135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69530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latin typeface="+mn-lt"/>
              </a:defRPr>
            </a:lvl1pPr>
          </a:lstStyle>
          <a:p>
            <a:pPr>
              <a:defRPr/>
            </a:pPr>
            <a:endParaRPr lang="en-US"/>
          </a:p>
        </p:txBody>
      </p:sp>
      <p:sp>
        <p:nvSpPr>
          <p:cNvPr id="69530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latin typeface="+mn-lt"/>
              </a:defRPr>
            </a:lvl1pPr>
          </a:lstStyle>
          <a:p>
            <a:pPr>
              <a:defRPr/>
            </a:pPr>
            <a:endParaRPr lang="en-US"/>
          </a:p>
        </p:txBody>
      </p:sp>
      <p:sp>
        <p:nvSpPr>
          <p:cNvPr id="69530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atin typeface="+mn-lt"/>
              </a:defRPr>
            </a:lvl1pPr>
          </a:lstStyle>
          <a:p>
            <a:pPr>
              <a:defRPr/>
            </a:pPr>
            <a:fld id="{7DAE339E-26AF-4780-A609-BC007EC8543F}" type="slidenum">
              <a:rPr lang="en-US"/>
              <a:pPr>
                <a:defRPr/>
              </a:pPr>
              <a:t>‹#›</a:t>
            </a:fld>
            <a:endParaRPr lang="en-US" dirty="0"/>
          </a:p>
        </p:txBody>
      </p:sp>
      <p:sp>
        <p:nvSpPr>
          <p:cNvPr id="1032" name="Rectangle 10"/>
          <p:cNvSpPr>
            <a:spLocks noChangeArrowheads="1"/>
          </p:cNvSpPr>
          <p:nvPr userDrawn="1"/>
        </p:nvSpPr>
        <p:spPr bwMode="auto">
          <a:xfrm>
            <a:off x="381000" y="1219200"/>
            <a:ext cx="8305800" cy="76200"/>
          </a:xfrm>
          <a:prstGeom prst="rect">
            <a:avLst/>
          </a:prstGeom>
          <a:gradFill rotWithShape="0">
            <a:gsLst>
              <a:gs pos="0">
                <a:srgbClr val="00475E"/>
              </a:gs>
              <a:gs pos="100000">
                <a:srgbClr val="0099CC"/>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1204" tIns="39889" rIns="81204" bIns="39889" anchor="ctr"/>
          <a:lstStyle>
            <a:lvl1pPr defTabSz="820738" eaLnBrk="0" hangingPunct="0">
              <a:defRPr b="1">
                <a:solidFill>
                  <a:schemeClr val="tx1"/>
                </a:solidFill>
                <a:latin typeface="Times New Roman" pitchFamily="18" charset="0"/>
              </a:defRPr>
            </a:lvl1pPr>
            <a:lvl2pPr marL="742950" indent="-285750" defTabSz="820738" eaLnBrk="0" hangingPunct="0">
              <a:defRPr b="1">
                <a:solidFill>
                  <a:schemeClr val="tx1"/>
                </a:solidFill>
                <a:latin typeface="Times New Roman" pitchFamily="18" charset="0"/>
              </a:defRPr>
            </a:lvl2pPr>
            <a:lvl3pPr marL="1143000" indent="-228600" defTabSz="820738" eaLnBrk="0" hangingPunct="0">
              <a:defRPr b="1">
                <a:solidFill>
                  <a:schemeClr val="tx1"/>
                </a:solidFill>
                <a:latin typeface="Times New Roman" pitchFamily="18" charset="0"/>
              </a:defRPr>
            </a:lvl3pPr>
            <a:lvl4pPr marL="1600200" indent="-228600" defTabSz="820738" eaLnBrk="0" hangingPunct="0">
              <a:defRPr b="1">
                <a:solidFill>
                  <a:schemeClr val="tx1"/>
                </a:solidFill>
                <a:latin typeface="Times New Roman" pitchFamily="18" charset="0"/>
              </a:defRPr>
            </a:lvl4pPr>
            <a:lvl5pPr marL="2057400" indent="-228600" defTabSz="820738" eaLnBrk="0" hangingPunct="0">
              <a:defRPr b="1">
                <a:solidFill>
                  <a:schemeClr val="tx1"/>
                </a:solidFill>
                <a:latin typeface="Times New Roman" pitchFamily="18" charset="0"/>
              </a:defRPr>
            </a:lvl5pPr>
            <a:lvl6pPr marL="2514600" indent="-228600" defTabSz="820738" eaLnBrk="0" fontAlgn="base" hangingPunct="0">
              <a:spcBef>
                <a:spcPct val="0"/>
              </a:spcBef>
              <a:spcAft>
                <a:spcPct val="0"/>
              </a:spcAft>
              <a:defRPr b="1">
                <a:solidFill>
                  <a:schemeClr val="tx1"/>
                </a:solidFill>
                <a:latin typeface="Times New Roman" pitchFamily="18" charset="0"/>
              </a:defRPr>
            </a:lvl6pPr>
            <a:lvl7pPr marL="2971800" indent="-228600" defTabSz="820738" eaLnBrk="0" fontAlgn="base" hangingPunct="0">
              <a:spcBef>
                <a:spcPct val="0"/>
              </a:spcBef>
              <a:spcAft>
                <a:spcPct val="0"/>
              </a:spcAft>
              <a:defRPr b="1">
                <a:solidFill>
                  <a:schemeClr val="tx1"/>
                </a:solidFill>
                <a:latin typeface="Times New Roman" pitchFamily="18" charset="0"/>
              </a:defRPr>
            </a:lvl7pPr>
            <a:lvl8pPr marL="3429000" indent="-228600" defTabSz="820738" eaLnBrk="0" fontAlgn="base" hangingPunct="0">
              <a:spcBef>
                <a:spcPct val="0"/>
              </a:spcBef>
              <a:spcAft>
                <a:spcPct val="0"/>
              </a:spcAft>
              <a:defRPr b="1">
                <a:solidFill>
                  <a:schemeClr val="tx1"/>
                </a:solidFill>
                <a:latin typeface="Times New Roman" pitchFamily="18" charset="0"/>
              </a:defRPr>
            </a:lvl8pPr>
            <a:lvl9pPr marL="3886200" indent="-228600" defTabSz="820738" eaLnBrk="0" fontAlgn="base" hangingPunct="0">
              <a:spcBef>
                <a:spcPct val="0"/>
              </a:spcBef>
              <a:spcAft>
                <a:spcPct val="0"/>
              </a:spcAft>
              <a:defRPr b="1">
                <a:solidFill>
                  <a:schemeClr val="tx1"/>
                </a:solidFill>
                <a:latin typeface="Times New Roman" pitchFamily="18" charset="0"/>
              </a:defRPr>
            </a:lvl9pPr>
          </a:lstStyle>
          <a:p>
            <a:pPr>
              <a:spcBef>
                <a:spcPct val="50000"/>
              </a:spcBef>
              <a:defRPr/>
            </a:pPr>
            <a:endParaRPr lang="en-US" altLang="en-US" sz="2200" b="0" dirty="0" smtClean="0"/>
          </a:p>
        </p:txBody>
      </p:sp>
      <p:sp>
        <p:nvSpPr>
          <p:cNvPr id="1033" name="WordArt 12"/>
          <p:cNvSpPr>
            <a:spLocks noChangeArrowheads="1" noChangeShapeType="1" noTextEdit="1"/>
          </p:cNvSpPr>
          <p:nvPr userDrawn="1"/>
        </p:nvSpPr>
        <p:spPr bwMode="auto">
          <a:xfrm>
            <a:off x="314325" y="228600"/>
            <a:ext cx="1285875" cy="571500"/>
          </a:xfrm>
          <a:prstGeom prst="rect">
            <a:avLst/>
          </a:prstGeom>
        </p:spPr>
        <p:txBody>
          <a:bodyPr wrap="none" fromWordArt="1">
            <a:prstTxWarp prst="textPlain">
              <a:avLst>
                <a:gd name="adj" fmla="val 50000"/>
              </a:avLst>
            </a:prstTxWarp>
          </a:bodyPr>
          <a:lstStyle/>
          <a:p>
            <a:pPr algn="ctr"/>
            <a:r>
              <a:rPr lang="en-US" sz="3600" kern="10">
                <a:ln w="19050">
                  <a:solidFill>
                    <a:srgbClr val="008000"/>
                  </a:solidFill>
                  <a:round/>
                  <a:headEnd/>
                  <a:tailEnd/>
                </a:ln>
                <a:solidFill>
                  <a:srgbClr val="33CCCC"/>
                </a:solidFill>
                <a:effectLst>
                  <a:outerShdw dist="35921" dir="2700000" algn="ctr" rotWithShape="0">
                    <a:srgbClr val="990000"/>
                  </a:outerShdw>
                </a:effectLst>
                <a:latin typeface="Impact"/>
              </a:rPr>
              <a:t>TDTWG</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ransition>
    <p:zoom dir="in"/>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F422D3C7-EA04-4C76-8924-B6B556E97F61}" type="slidenum">
              <a:rPr lang="en-US" b="0"/>
              <a:pPr>
                <a:defRPr/>
              </a:pPr>
              <a:t>‹#›</a:t>
            </a:fld>
            <a:endParaRPr lang="en-US" b="0"/>
          </a:p>
        </p:txBody>
      </p:sp>
      <p:pic>
        <p:nvPicPr>
          <p:cNvPr id="2055"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2057"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3283878311"/>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3075"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317444"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defRPr>
            </a:lvl1pPr>
          </a:lstStyle>
          <a:p>
            <a:pPr>
              <a:defRPr/>
            </a:pPr>
            <a:endParaRPr lang="en-US" b="0"/>
          </a:p>
        </p:txBody>
      </p:sp>
      <p:sp>
        <p:nvSpPr>
          <p:cNvPr id="317445"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defRPr>
            </a:lvl1pPr>
          </a:lstStyle>
          <a:p>
            <a:pPr>
              <a:defRPr/>
            </a:pPr>
            <a:endParaRPr lang="en-US" b="0"/>
          </a:p>
        </p:txBody>
      </p:sp>
      <p:sp>
        <p:nvSpPr>
          <p:cNvPr id="317446"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defRPr>
            </a:lvl1pPr>
          </a:lstStyle>
          <a:p>
            <a:pPr>
              <a:defRPr/>
            </a:pPr>
            <a:fld id="{582415EB-9420-4D29-AD2C-62CB4724C165}" type="slidenum">
              <a:rPr lang="en-US" b="0"/>
              <a:pPr>
                <a:defRPr/>
              </a:pPr>
              <a:t>‹#›</a:t>
            </a:fld>
            <a:endParaRPr lang="en-US" b="0"/>
          </a:p>
        </p:txBody>
      </p:sp>
      <p:pic>
        <p:nvPicPr>
          <p:cNvPr id="3079" name="Picture 7" descr="Copy of Ercot Logo"/>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7315200" y="76200"/>
            <a:ext cx="1752600" cy="941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80" name="Line 8"/>
          <p:cNvSpPr>
            <a:spLocks noChangeShapeType="1"/>
          </p:cNvSpPr>
          <p:nvPr userDrawn="1">
            <p:custDataLst>
              <p:tags r:id="rId14"/>
            </p:custDataLst>
          </p:nvPr>
        </p:nvSpPr>
        <p:spPr bwMode="auto">
          <a:xfrm flipV="1">
            <a:off x="0" y="981075"/>
            <a:ext cx="9144000" cy="9525"/>
          </a:xfrm>
          <a:prstGeom prst="line">
            <a:avLst/>
          </a:prstGeom>
          <a:noFill/>
          <a:ln w="31750">
            <a:solidFill>
              <a:srgbClr val="008080"/>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
        <p:nvSpPr>
          <p:cNvPr id="3081" name="Line 9"/>
          <p:cNvSpPr>
            <a:spLocks noChangeShapeType="1"/>
          </p:cNvSpPr>
          <p:nvPr userDrawn="1">
            <p:custDataLst>
              <p:tags r:id="rId15"/>
            </p:custDataLst>
          </p:nvPr>
        </p:nvSpPr>
        <p:spPr bwMode="auto">
          <a:xfrm>
            <a:off x="458788" y="6248400"/>
            <a:ext cx="8226425" cy="0"/>
          </a:xfrm>
          <a:prstGeom prst="line">
            <a:avLst/>
          </a:prstGeom>
          <a:noFill/>
          <a:ln w="12700">
            <a:solidFill>
              <a:srgbClr val="00279F"/>
            </a:solidFill>
            <a:round/>
            <a:headEnd/>
            <a:tailEnd/>
          </a:ln>
          <a:extLst>
            <a:ext uri="{909E8E84-426E-40DD-AFC4-6F175D3DCCD1}">
              <a14:hiddenFill xmlns:a14="http://schemas.microsoft.com/office/drawing/2010/main">
                <a:noFill/>
              </a14:hiddenFill>
            </a:ext>
          </a:extLst>
        </p:spPr>
        <p:txBody>
          <a:bodyPr wrap="none" anchor="ctr"/>
          <a:lstStyle/>
          <a:p>
            <a:endParaRPr lang="en-US" b="0" smtClean="0">
              <a:solidFill>
                <a:srgbClr val="000000"/>
              </a:solidFill>
              <a:latin typeface="Arial" charset="0"/>
            </a:endParaRPr>
          </a:p>
        </p:txBody>
      </p:sp>
    </p:spTree>
    <p:extLst>
      <p:ext uri="{BB962C8B-B14F-4D97-AF65-F5344CB8AC3E}">
        <p14:creationId xmlns:p14="http://schemas.microsoft.com/office/powerpoint/2010/main" val="409666335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hyperlink" Target="mailto:RetailMarketTesting@ercot.com" TargetMode="Externa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63F8BC6B-D245-4D3D-ADD6-8D139605027A}" type="slidenum">
              <a:rPr lang="en-US" altLang="en-US" sz="1400" smtClean="0">
                <a:solidFill>
                  <a:srgbClr val="000000"/>
                </a:solidFill>
              </a:rPr>
              <a:pPr eaLnBrk="1" hangingPunct="1">
                <a:spcBef>
                  <a:spcPct val="0"/>
                </a:spcBef>
                <a:buFontTx/>
                <a:buNone/>
              </a:pPr>
              <a:t>1</a:t>
            </a:fld>
            <a:endParaRPr lang="en-US" altLang="en-US" sz="1400" dirty="0" smtClean="0">
              <a:solidFill>
                <a:srgbClr val="000000"/>
              </a:solidFill>
            </a:endParaRPr>
          </a:p>
        </p:txBody>
      </p:sp>
      <p:sp>
        <p:nvSpPr>
          <p:cNvPr id="2051" name="Rectangle 3"/>
          <p:cNvSpPr>
            <a:spLocks noGrp="1" noChangeArrowheads="1"/>
          </p:cNvSpPr>
          <p:nvPr>
            <p:ph type="body" idx="1"/>
          </p:nvPr>
        </p:nvSpPr>
        <p:spPr>
          <a:xfrm>
            <a:off x="762000" y="1600200"/>
            <a:ext cx="7543800" cy="4495800"/>
          </a:xfrm>
        </p:spPr>
        <p:txBody>
          <a:bodyPr/>
          <a:lstStyle/>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RMS Workshop:</a:t>
            </a:r>
          </a:p>
          <a:p>
            <a:pPr algn="ctr" eaLnBrk="1" hangingPunct="1">
              <a:lnSpc>
                <a:spcPct val="90000"/>
              </a:lnSpc>
              <a:buFontTx/>
              <a:buNone/>
              <a:defRPr/>
            </a:pPr>
            <a:endParaRPr lang="en-US" altLang="en-US" sz="36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NPRR778 – Modifications to</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Date Change &amp; Cancellation </a:t>
            </a:r>
          </a:p>
          <a:p>
            <a:pPr algn="ctr" eaLnBrk="1" hangingPunct="1">
              <a:lnSpc>
                <a:spcPct val="90000"/>
              </a:lnSpc>
              <a:buFontTx/>
              <a:buNone/>
              <a:defRPr/>
            </a:pPr>
            <a:r>
              <a:rPr lang="en-US" altLang="en-US" sz="3600" b="1" dirty="0" smtClean="0">
                <a:solidFill>
                  <a:schemeClr val="accent1">
                    <a:lumMod val="50000"/>
                  </a:schemeClr>
                </a:solidFill>
                <a:cs typeface="Times New Roman" pitchFamily="18" charset="0"/>
              </a:rPr>
              <a:t>Evaluation Window</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a:p>
            <a:pPr algn="ctr" eaLnBrk="1" hangingPunct="1">
              <a:lnSpc>
                <a:spcPct val="90000"/>
              </a:lnSpc>
              <a:buFontTx/>
              <a:buNone/>
              <a:defRPr/>
            </a:pPr>
            <a:r>
              <a:rPr lang="en-US" altLang="en-US" sz="2400" b="1" dirty="0" smtClean="0">
                <a:solidFill>
                  <a:schemeClr val="accent1">
                    <a:lumMod val="50000"/>
                  </a:schemeClr>
                </a:solidFill>
                <a:cs typeface="Times New Roman" pitchFamily="18" charset="0"/>
              </a:rPr>
              <a:t>October 19, 2017</a:t>
            </a:r>
          </a:p>
          <a:p>
            <a:pPr algn="ctr" eaLnBrk="1" hangingPunct="1">
              <a:lnSpc>
                <a:spcPct val="90000"/>
              </a:lnSpc>
              <a:buFontTx/>
              <a:buNone/>
              <a:defRPr/>
            </a:pPr>
            <a:endParaRPr lang="en-US" altLang="en-US" sz="2400" b="1" dirty="0" smtClean="0">
              <a:solidFill>
                <a:schemeClr val="accent1">
                  <a:lumMod val="50000"/>
                </a:schemeClr>
              </a:solidFill>
              <a:cs typeface="Times New Roman" pitchFamily="18" charset="0"/>
            </a:endParaRPr>
          </a:p>
        </p:txBody>
      </p:sp>
    </p:spTree>
    <p:extLst>
      <p:ext uri="{BB962C8B-B14F-4D97-AF65-F5344CB8AC3E}">
        <p14:creationId xmlns:p14="http://schemas.microsoft.com/office/powerpoint/2010/main" val="40503628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Retail Market Testing Environment (RMTE)</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10</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285750" indent="-285750"/>
            <a:r>
              <a:rPr lang="en-US" sz="1800" b="0" dirty="0"/>
              <a:t>Prerequisites for Testing Participants within the Retail Market Testing Environment: </a:t>
            </a:r>
          </a:p>
          <a:p>
            <a:pPr marL="1085850" lvl="1" indent="-342900"/>
            <a:r>
              <a:rPr lang="en-US" sz="1800" b="0" dirty="0" smtClean="0"/>
              <a:t>Be </a:t>
            </a:r>
            <a:r>
              <a:rPr lang="en-US" sz="1800" b="0" dirty="0"/>
              <a:t>registered with ERCOT; </a:t>
            </a:r>
          </a:p>
          <a:p>
            <a:pPr marL="1085850" lvl="1" indent="-342900"/>
            <a:r>
              <a:rPr lang="en-US" sz="1800" b="0" dirty="0"/>
              <a:t>Have a Digital Certificate in order to access the RMTE;</a:t>
            </a:r>
          </a:p>
          <a:p>
            <a:pPr marL="1085850" lvl="1" indent="-342900"/>
            <a:r>
              <a:rPr lang="en-US" sz="1800" b="0" dirty="0"/>
              <a:t>Update their Testing Worksheet (TW), where applicable, to allow ERCOT system to set up to process transactions; </a:t>
            </a:r>
          </a:p>
          <a:p>
            <a:pPr marL="1085850" lvl="1" indent="-342900"/>
            <a:r>
              <a:rPr lang="en-US" sz="1800" b="0" dirty="0"/>
              <a:t>Coordinate with their service provider, if applicable, before testing in the Retail Market Testing Environment;</a:t>
            </a:r>
          </a:p>
          <a:p>
            <a:pPr marL="1085850" lvl="1" indent="-342900"/>
            <a:r>
              <a:rPr lang="en-US" sz="1800" b="0" dirty="0"/>
              <a:t>Aggregate their .EDI transactions as they do in Production.  (For example, 1 file of 3,000 transactions, not 3,000 files containing 1 transaction each</a:t>
            </a:r>
            <a:r>
              <a:rPr lang="en-US" sz="1800" b="0" dirty="0" smtClean="0"/>
              <a:t>.)</a:t>
            </a:r>
          </a:p>
          <a:p>
            <a:pPr marL="342900" indent="-342900"/>
            <a:endParaRPr lang="en-US" sz="1800" b="0" dirty="0">
              <a:solidFill>
                <a:srgbClr val="FF0000"/>
              </a:solidFill>
            </a:endParaRPr>
          </a:p>
          <a:p>
            <a:pPr marL="342900" indent="-342900"/>
            <a:endParaRPr lang="en-US" sz="1800" b="0" dirty="0" smtClean="0">
              <a:solidFill>
                <a:srgbClr val="FF0000"/>
              </a:solidFill>
            </a:endParaRPr>
          </a:p>
          <a:p>
            <a:pPr marL="285750" indent="-285750"/>
            <a:r>
              <a:rPr lang="en-US" sz="1800" b="0" dirty="0" smtClean="0"/>
              <a:t>RMTE Information &amp; Connectivity Q&amp;A</a:t>
            </a:r>
            <a:endParaRPr lang="en-US" sz="1800" b="0" dirty="0"/>
          </a:p>
          <a:p>
            <a:pPr>
              <a:buNone/>
            </a:pPr>
            <a:endParaRPr lang="en-US" sz="1800" b="0" dirty="0">
              <a:solidFill>
                <a:srgbClr val="FF0000"/>
              </a:solidFill>
            </a:endParaRPr>
          </a:p>
          <a:p>
            <a:pPr>
              <a:buNone/>
            </a:pPr>
            <a:r>
              <a:rPr lang="en-US" sz="1800" b="0" dirty="0"/>
              <a:t> </a:t>
            </a:r>
          </a:p>
        </p:txBody>
      </p:sp>
    </p:spTree>
    <p:extLst>
      <p:ext uri="{BB962C8B-B14F-4D97-AF65-F5344CB8AC3E}">
        <p14:creationId xmlns:p14="http://schemas.microsoft.com/office/powerpoint/2010/main" val="21159068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K-I-S-S</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11</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48013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dirty="0" smtClean="0"/>
              <a:t>Keeping it as simple as possible, each TDSP will assign each testing CR two (2) ESI IDs to test the two Test Scripts developed by TXSET.</a:t>
            </a:r>
          </a:p>
          <a:p>
            <a:pPr>
              <a:buNone/>
            </a:pPr>
            <a:endParaRPr lang="en-US" sz="1800" b="0" dirty="0"/>
          </a:p>
          <a:p>
            <a:pPr>
              <a:buNone/>
            </a:pPr>
            <a:r>
              <a:rPr lang="en-US" sz="1800" b="0" dirty="0" smtClean="0"/>
              <a:t>Prior to the start of testing, ERCOT will help refresh the ESIID characteristics to reflect the same status that is shown in the ERCOT Production environment.</a:t>
            </a:r>
          </a:p>
          <a:p>
            <a:pPr>
              <a:buNone/>
            </a:pPr>
            <a:endParaRPr lang="en-US" sz="1800" b="0" dirty="0"/>
          </a:p>
          <a:p>
            <a:pPr>
              <a:buNone/>
            </a:pPr>
            <a:r>
              <a:rPr lang="en-US" sz="1800" b="0" dirty="0" smtClean="0"/>
              <a:t>Test Scripts can be run in parallel:</a:t>
            </a:r>
          </a:p>
          <a:p>
            <a:pPr>
              <a:buNone/>
            </a:pPr>
            <a:endParaRPr lang="en-US" sz="1800" b="0" dirty="0"/>
          </a:p>
          <a:p>
            <a:pPr marL="1028700" lvl="1">
              <a:buFont typeface="Wingdings" panose="05000000000000000000" pitchFamily="2" charset="2"/>
              <a:buChar char="§"/>
            </a:pPr>
            <a:r>
              <a:rPr lang="en-US" sz="1800" b="0" dirty="0" smtClean="0"/>
              <a:t>Test Script “</a:t>
            </a:r>
            <a:r>
              <a:rPr lang="en-US" sz="1800" b="0" dirty="0" err="1" smtClean="0"/>
              <a:t>DayPrior</a:t>
            </a:r>
            <a:r>
              <a:rPr lang="en-US" sz="1800" b="0" dirty="0" smtClean="0"/>
              <a:t> 001” is expected to take 4 days to complete. (details in following slides)</a:t>
            </a:r>
          </a:p>
          <a:p>
            <a:pPr lvl="1">
              <a:buFont typeface="Wingdings" panose="05000000000000000000" pitchFamily="2" charset="2"/>
              <a:buChar char="§"/>
            </a:pPr>
            <a:endParaRPr lang="en-US" sz="1800" b="0" dirty="0" smtClean="0"/>
          </a:p>
          <a:p>
            <a:pPr marL="1028700" lvl="1">
              <a:buFont typeface="Wingdings" panose="05000000000000000000" pitchFamily="2" charset="2"/>
              <a:buChar char="§"/>
            </a:pPr>
            <a:r>
              <a:rPr lang="en-US" sz="1800" b="0" dirty="0" smtClean="0"/>
              <a:t>Test Script “</a:t>
            </a:r>
            <a:r>
              <a:rPr lang="en-US" sz="1800" b="0" dirty="0" err="1" smtClean="0"/>
              <a:t>DayPrior</a:t>
            </a:r>
            <a:r>
              <a:rPr lang="en-US" sz="1800" b="0" dirty="0" smtClean="0"/>
              <a:t> 002” is expected to take 3 days to complete. </a:t>
            </a:r>
            <a:r>
              <a:rPr lang="en-US" sz="1800" b="0" dirty="0"/>
              <a:t>(details in following slides</a:t>
            </a:r>
            <a:r>
              <a:rPr lang="en-US" sz="1800" b="0" dirty="0" smtClean="0"/>
              <a:t>)</a:t>
            </a:r>
          </a:p>
          <a:p>
            <a:pPr marL="285750" indent="-285750"/>
            <a:endParaRPr lang="en-US" sz="1800" b="0" dirty="0"/>
          </a:p>
          <a:p>
            <a:pPr>
              <a:buNone/>
            </a:pPr>
            <a:r>
              <a:rPr lang="en-US" sz="1800" b="0" dirty="0" smtClean="0"/>
              <a:t>Testing window for E2E coordinated testing: November 20</a:t>
            </a:r>
            <a:r>
              <a:rPr lang="en-US" sz="1800" b="0" baseline="30000" dirty="0" smtClean="0"/>
              <a:t>th</a:t>
            </a:r>
            <a:r>
              <a:rPr lang="en-US" sz="1800" b="0" dirty="0" smtClean="0"/>
              <a:t> – Dec 7</a:t>
            </a:r>
            <a:r>
              <a:rPr lang="en-US" sz="1800" b="0" baseline="30000" dirty="0" smtClean="0"/>
              <a:t>th</a:t>
            </a:r>
            <a:endParaRPr lang="en-US" sz="1800" b="0" dirty="0" smtClean="0"/>
          </a:p>
        </p:txBody>
      </p:sp>
    </p:spTree>
    <p:extLst>
      <p:ext uri="{BB962C8B-B14F-4D97-AF65-F5344CB8AC3E}">
        <p14:creationId xmlns:p14="http://schemas.microsoft.com/office/powerpoint/2010/main" val="25011971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001</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12</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31762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mj-lt"/>
              <a:buAutoNum type="arabicPeriod"/>
            </a:pPr>
            <a:endParaRPr lang="en-US" sz="1800" b="0" u="sng" dirty="0" smtClean="0"/>
          </a:p>
          <a:p>
            <a:pPr>
              <a:buNone/>
            </a:pPr>
            <a:r>
              <a:rPr lang="en-US" sz="1800" b="0" u="sng" dirty="0" smtClean="0"/>
              <a:t>Test Scenario “DayPrior_001”: </a:t>
            </a:r>
          </a:p>
          <a:p>
            <a:pPr>
              <a:buNone/>
            </a:pPr>
            <a:r>
              <a:rPr lang="en-US" sz="1800" b="0" dirty="0" smtClean="0"/>
              <a:t>	Testing: 	</a:t>
            </a:r>
          </a:p>
          <a:p>
            <a:pPr>
              <a:buNone/>
            </a:pPr>
            <a:r>
              <a:rPr lang="en-US" sz="1800" b="0" dirty="0"/>
              <a:t>	</a:t>
            </a:r>
            <a:r>
              <a:rPr lang="en-US" sz="1800" b="0" dirty="0" smtClean="0"/>
              <a:t>	MVI Cancel;</a:t>
            </a:r>
          </a:p>
          <a:p>
            <a:pPr>
              <a:buNone/>
            </a:pPr>
            <a:r>
              <a:rPr lang="en-US" sz="1800" b="0" dirty="0" smtClean="0"/>
              <a:t>		Switch Cancel; </a:t>
            </a:r>
            <a:r>
              <a:rPr lang="en-US" sz="1800" b="0" dirty="0"/>
              <a:t>and </a:t>
            </a:r>
            <a:endParaRPr lang="en-US" sz="1800" b="0" dirty="0" smtClean="0"/>
          </a:p>
          <a:p>
            <a:pPr>
              <a:buNone/>
            </a:pPr>
            <a:r>
              <a:rPr lang="en-US" sz="1800" b="0" dirty="0"/>
              <a:t>	</a:t>
            </a:r>
            <a:r>
              <a:rPr lang="en-US" sz="1800" b="0" dirty="0" smtClean="0"/>
              <a:t>	MVI </a:t>
            </a:r>
            <a:r>
              <a:rPr lang="en-US" sz="1800" b="0" dirty="0"/>
              <a:t>Date </a:t>
            </a:r>
            <a:r>
              <a:rPr lang="en-US" sz="1800" b="0" dirty="0" smtClean="0"/>
              <a:t>Change</a:t>
            </a:r>
          </a:p>
          <a:p>
            <a:pPr>
              <a:buNone/>
            </a:pPr>
            <a:endParaRPr lang="en-US" sz="1800" b="0" dirty="0" smtClean="0"/>
          </a:p>
          <a:p>
            <a:pPr>
              <a:buNone/>
            </a:pPr>
            <a:r>
              <a:rPr lang="en-US" sz="1800" b="0" dirty="0" smtClean="0"/>
              <a:t>	… on </a:t>
            </a:r>
            <a:r>
              <a:rPr lang="en-US" sz="1800" b="0" dirty="0"/>
              <a:t>Day Prior </a:t>
            </a:r>
            <a:r>
              <a:rPr lang="en-US" sz="1800" b="0" dirty="0" smtClean="0"/>
              <a:t>to the </a:t>
            </a:r>
            <a:r>
              <a:rPr lang="en-US" sz="1800" b="0" dirty="0"/>
              <a:t>Scheduled </a:t>
            </a:r>
            <a:r>
              <a:rPr lang="en-US" sz="1800" b="0" dirty="0" smtClean="0"/>
              <a:t>Request Date.</a:t>
            </a:r>
          </a:p>
          <a:p>
            <a:pPr>
              <a:buNone/>
            </a:pPr>
            <a:endParaRPr lang="en-US" sz="800" b="0" dirty="0" smtClean="0"/>
          </a:p>
          <a:p>
            <a:pPr lvl="1">
              <a:buNone/>
            </a:pPr>
            <a:endParaRPr lang="en-US" sz="1800" b="0" dirty="0" smtClean="0"/>
          </a:p>
        </p:txBody>
      </p:sp>
    </p:spTree>
    <p:extLst>
      <p:ext uri="{BB962C8B-B14F-4D97-AF65-F5344CB8AC3E}">
        <p14:creationId xmlns:p14="http://schemas.microsoft.com/office/powerpoint/2010/main" val="321027410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001</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13</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3430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u="sng" dirty="0" smtClean="0"/>
              <a:t>Storyline for </a:t>
            </a:r>
            <a:r>
              <a:rPr lang="en-US" sz="1800" b="0" u="sng" dirty="0" err="1" smtClean="0"/>
              <a:t>DayPrior</a:t>
            </a:r>
            <a:r>
              <a:rPr lang="en-US" sz="1800" b="0" u="sng" dirty="0" smtClean="0"/>
              <a:t> 001:</a:t>
            </a:r>
          </a:p>
          <a:p>
            <a:pPr marL="342900" indent="-342900">
              <a:buFont typeface="+mj-lt"/>
              <a:buAutoNum type="arabicPeriod"/>
            </a:pPr>
            <a:r>
              <a:rPr lang="en-US" sz="1800" b="0" dirty="0" smtClean="0"/>
              <a:t>TDSP </a:t>
            </a:r>
            <a:r>
              <a:rPr lang="en-US" sz="1800" b="0" dirty="0"/>
              <a:t>assigns testing CR ESIID(s) for which they are non REP of Record.</a:t>
            </a:r>
          </a:p>
          <a:p>
            <a:pPr marL="342900" indent="-342900">
              <a:buFont typeface="+mj-lt"/>
              <a:buAutoNum type="arabicPeriod"/>
            </a:pPr>
            <a:r>
              <a:rPr lang="en-US" sz="1800" b="0" dirty="0"/>
              <a:t>On </a:t>
            </a:r>
            <a:r>
              <a:rPr lang="en-US" sz="1800" dirty="0"/>
              <a:t>Day </a:t>
            </a:r>
            <a:r>
              <a:rPr lang="en-US" sz="1800" dirty="0" smtClean="0"/>
              <a:t>1</a:t>
            </a:r>
            <a:r>
              <a:rPr lang="en-US" sz="1800" b="0" dirty="0" smtClean="0"/>
              <a:t>:</a:t>
            </a:r>
            <a:endParaRPr lang="en-US" sz="1800" b="0" dirty="0"/>
          </a:p>
          <a:p>
            <a:pPr lvl="1">
              <a:buNone/>
            </a:pPr>
            <a:r>
              <a:rPr lang="en-US" sz="1600" b="0" dirty="0"/>
              <a:t>• CR submits a Move-In Request for Day 2. ERCOT forwards the request to the TDSP and the TDSP schedules the Move-In Request.</a:t>
            </a:r>
          </a:p>
          <a:p>
            <a:pPr lvl="1">
              <a:buNone/>
            </a:pPr>
            <a:r>
              <a:rPr lang="en-US" sz="1600" b="0" dirty="0"/>
              <a:t>• CR submits a Move-In Cancel Request. ERCOT forwards the Cancel Request to the TDSP and the TDSP cancels the move in. </a:t>
            </a:r>
          </a:p>
          <a:p>
            <a:pPr lvl="1">
              <a:buNone/>
            </a:pPr>
            <a:r>
              <a:rPr lang="en-US" sz="1600" b="0" dirty="0"/>
              <a:t>• CR submits a Switch Request for Day 2. ERCOT forwards the Switch for Day 2.</a:t>
            </a:r>
          </a:p>
          <a:p>
            <a:pPr lvl="1">
              <a:buNone/>
            </a:pPr>
            <a:r>
              <a:rPr lang="en-US" sz="1600" b="0" dirty="0"/>
              <a:t>• CR submits a Switch Cancel Request. ERCOT forwards the Cancel Request to the TDSP and the TDSP cancels the Switch.</a:t>
            </a:r>
          </a:p>
          <a:p>
            <a:pPr lvl="1">
              <a:buNone/>
            </a:pPr>
            <a:r>
              <a:rPr lang="en-US" sz="1600" b="0" dirty="0"/>
              <a:t>• CR submits a Move-In Request for Day 3. ERCOT forwards the Move-In Request  to the TDSP and the TDSP schedules the Move-In Request for Day 3</a:t>
            </a:r>
          </a:p>
          <a:p>
            <a:pPr>
              <a:buNone/>
            </a:pPr>
            <a:endParaRPr lang="en-US" sz="800" b="0" dirty="0" smtClean="0"/>
          </a:p>
          <a:p>
            <a:pPr marL="342900" indent="-342900">
              <a:buFont typeface="+mj-lt"/>
              <a:buAutoNum type="arabicPeriod" startAt="3"/>
            </a:pPr>
            <a:r>
              <a:rPr lang="en-US" sz="1800" b="0" dirty="0" smtClean="0"/>
              <a:t>On </a:t>
            </a:r>
            <a:r>
              <a:rPr lang="en-US" sz="1800" dirty="0"/>
              <a:t>Day 2</a:t>
            </a:r>
            <a:r>
              <a:rPr lang="en-US" sz="1800" b="0" dirty="0"/>
              <a:t>  CR submits a Move-In Date Change Request to move the Day 3 Move-In Request to Day 4. ERCOT forwards the Date Change Request to the TDSP and the TDSP schedules the move in for Day 4.</a:t>
            </a:r>
          </a:p>
          <a:p>
            <a:pPr marL="228600" indent="-228600">
              <a:buFont typeface="+mj-lt"/>
              <a:buAutoNum type="arabicPeriod" startAt="3"/>
            </a:pPr>
            <a:endParaRPr lang="en-US" sz="800" b="0" dirty="0" smtClean="0"/>
          </a:p>
          <a:p>
            <a:pPr marL="342900" indent="-342900">
              <a:buFont typeface="+mj-lt"/>
              <a:buAutoNum type="arabicPeriod" startAt="3"/>
            </a:pPr>
            <a:r>
              <a:rPr lang="en-US" sz="1800" b="0" dirty="0" smtClean="0"/>
              <a:t>On </a:t>
            </a:r>
            <a:r>
              <a:rPr lang="en-US" sz="1800" dirty="0"/>
              <a:t>Day 4</a:t>
            </a:r>
            <a:r>
              <a:rPr lang="en-US" sz="1800" b="0" dirty="0"/>
              <a:t> the Move-In effectuates and the Initial Read is sent to the CR. </a:t>
            </a:r>
          </a:p>
          <a:p>
            <a:pPr>
              <a:buNone/>
            </a:pPr>
            <a:endParaRPr lang="en-US" sz="1800" b="0" dirty="0" smtClean="0">
              <a:solidFill>
                <a:srgbClr val="FF0000"/>
              </a:solidFill>
            </a:endParaRPr>
          </a:p>
        </p:txBody>
      </p:sp>
    </p:spTree>
    <p:extLst>
      <p:ext uri="{BB962C8B-B14F-4D97-AF65-F5344CB8AC3E}">
        <p14:creationId xmlns:p14="http://schemas.microsoft.com/office/powerpoint/2010/main" val="77415875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001</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14</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217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800" b="0" u="sng" dirty="0"/>
          </a:p>
          <a:p>
            <a:pPr>
              <a:buNone/>
            </a:pPr>
            <a:endParaRPr lang="en-US" sz="800" b="0" dirty="0" smtClean="0"/>
          </a:p>
          <a:p>
            <a:pPr lvl="1">
              <a:buNone/>
            </a:pPr>
            <a:r>
              <a:rPr lang="en-US" sz="1800" b="0" u="sng" dirty="0" smtClean="0"/>
              <a:t>Success Criteria: </a:t>
            </a:r>
          </a:p>
          <a:p>
            <a:pPr marL="1028700" lvl="1">
              <a:buFont typeface="Wingdings" panose="05000000000000000000" pitchFamily="2" charset="2"/>
              <a:buChar char="ü"/>
            </a:pPr>
            <a:r>
              <a:rPr lang="en-US" sz="1800" b="0" dirty="0" smtClean="0"/>
              <a:t>A move in is scheduled and cancelled the day prior</a:t>
            </a:r>
          </a:p>
          <a:p>
            <a:pPr marL="1028700" lvl="1">
              <a:buFont typeface="Wingdings" panose="05000000000000000000" pitchFamily="2" charset="2"/>
              <a:buChar char="ü"/>
            </a:pPr>
            <a:r>
              <a:rPr lang="en-US" sz="1800" b="0" dirty="0" smtClean="0"/>
              <a:t>A switch is scheduled and cancelled the day prior</a:t>
            </a:r>
          </a:p>
          <a:p>
            <a:pPr marL="1028700" lvl="1">
              <a:buFont typeface="Wingdings" panose="05000000000000000000" pitchFamily="2" charset="2"/>
              <a:buChar char="ü"/>
            </a:pPr>
            <a:r>
              <a:rPr lang="en-US" sz="1800" b="0" dirty="0" smtClean="0"/>
              <a:t>A move in is scheduled and the date changed on the day prior</a:t>
            </a:r>
          </a:p>
          <a:p>
            <a:pPr lvl="1">
              <a:buNone/>
            </a:pPr>
            <a:endParaRPr lang="en-US" sz="1800" b="0" dirty="0" smtClean="0"/>
          </a:p>
        </p:txBody>
      </p:sp>
    </p:spTree>
    <p:extLst>
      <p:ext uri="{BB962C8B-B14F-4D97-AF65-F5344CB8AC3E}">
        <p14:creationId xmlns:p14="http://schemas.microsoft.com/office/powerpoint/2010/main" val="40835281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002</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15</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21790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None/>
            </a:pPr>
            <a:endParaRPr lang="en-US" sz="1800" b="0" dirty="0" smtClean="0"/>
          </a:p>
          <a:p>
            <a:pPr>
              <a:buNone/>
            </a:pPr>
            <a:r>
              <a:rPr lang="en-US" sz="1800" b="0" u="sng" dirty="0" smtClean="0"/>
              <a:t>Test </a:t>
            </a:r>
            <a:r>
              <a:rPr lang="en-US" sz="1800" b="0" u="sng" dirty="0"/>
              <a:t>Scenario </a:t>
            </a:r>
            <a:r>
              <a:rPr lang="en-US" sz="1800" b="0" u="sng" dirty="0" smtClean="0"/>
              <a:t>“DayPrior_002”: </a:t>
            </a:r>
            <a:endParaRPr lang="en-US" sz="1800" b="0" u="sng" dirty="0"/>
          </a:p>
          <a:p>
            <a:pPr>
              <a:buNone/>
            </a:pPr>
            <a:r>
              <a:rPr lang="en-US" sz="1800" b="0" dirty="0" smtClean="0"/>
              <a:t>	Testing:</a:t>
            </a:r>
          </a:p>
          <a:p>
            <a:pPr>
              <a:buNone/>
            </a:pPr>
            <a:r>
              <a:rPr lang="en-US" sz="1800" b="0" dirty="0"/>
              <a:t>	</a:t>
            </a:r>
            <a:r>
              <a:rPr lang="en-US" sz="1800" b="0" dirty="0" smtClean="0"/>
              <a:t>	 Move Out with Date Change and Cancel </a:t>
            </a:r>
          </a:p>
          <a:p>
            <a:pPr>
              <a:buNone/>
            </a:pPr>
            <a:endParaRPr lang="en-US" sz="1800" b="0" dirty="0"/>
          </a:p>
          <a:p>
            <a:pPr>
              <a:buNone/>
            </a:pPr>
            <a:r>
              <a:rPr lang="en-US" sz="1800" b="0" dirty="0" smtClean="0"/>
              <a:t>	… on Day Prior to the Scheduled Request Date.</a:t>
            </a:r>
            <a:endParaRPr lang="en-US" sz="1800" b="0" dirty="0"/>
          </a:p>
          <a:p>
            <a:pPr>
              <a:buNone/>
            </a:pPr>
            <a:endParaRPr lang="en-US" sz="800" b="0" dirty="0"/>
          </a:p>
        </p:txBody>
      </p:sp>
    </p:spTree>
    <p:extLst>
      <p:ext uri="{BB962C8B-B14F-4D97-AF65-F5344CB8AC3E}">
        <p14:creationId xmlns:p14="http://schemas.microsoft.com/office/powerpoint/2010/main" val="8407401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002</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16</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u="sng" dirty="0" smtClean="0"/>
              <a:t>Storyline for </a:t>
            </a:r>
            <a:r>
              <a:rPr lang="en-US" sz="1800" b="0" u="sng" dirty="0" err="1" smtClean="0"/>
              <a:t>DayPrior</a:t>
            </a:r>
            <a:r>
              <a:rPr lang="en-US" sz="1800" b="0" u="sng" dirty="0" smtClean="0"/>
              <a:t> 002:</a:t>
            </a:r>
          </a:p>
          <a:p>
            <a:pPr>
              <a:buNone/>
            </a:pPr>
            <a:endParaRPr lang="en-US" sz="1800" b="0" u="sng" dirty="0" smtClean="0"/>
          </a:p>
          <a:p>
            <a:pPr marL="342900" indent="-342900">
              <a:buFont typeface="+mj-lt"/>
              <a:buAutoNum type="arabicPeriod"/>
            </a:pPr>
            <a:r>
              <a:rPr lang="en-US" sz="1800" b="0" dirty="0" smtClean="0"/>
              <a:t>TDSP </a:t>
            </a:r>
            <a:r>
              <a:rPr lang="en-US" sz="1800" b="0" dirty="0"/>
              <a:t>assigns testing CR ESIID(s) for which they are the REP of </a:t>
            </a:r>
            <a:r>
              <a:rPr lang="en-US" sz="1800" b="0" dirty="0" smtClean="0"/>
              <a:t>Record.</a:t>
            </a:r>
          </a:p>
          <a:p>
            <a:pPr marL="342900" indent="-342900">
              <a:buFont typeface="+mj-lt"/>
              <a:buAutoNum type="arabicPeriod"/>
            </a:pPr>
            <a:r>
              <a:rPr lang="en-US" sz="1800" b="0" dirty="0" smtClean="0"/>
              <a:t>On </a:t>
            </a:r>
            <a:r>
              <a:rPr lang="en-US" sz="1800" dirty="0"/>
              <a:t>Day 1</a:t>
            </a:r>
            <a:r>
              <a:rPr lang="en-US" sz="1800" b="0" dirty="0"/>
              <a:t> the CR submits a Move-Out Request for Day 3. ERCOT forwards the Move-Out Request to the TDSP and the TDSP schedules the Move-Out Request. </a:t>
            </a:r>
            <a:endParaRPr lang="en-US" sz="1800" b="0" dirty="0" smtClean="0"/>
          </a:p>
          <a:p>
            <a:pPr marL="342900" indent="-342900">
              <a:buFont typeface="+mj-lt"/>
              <a:buAutoNum type="arabicPeriod"/>
            </a:pPr>
            <a:r>
              <a:rPr lang="en-US" sz="1800" b="0" dirty="0" smtClean="0"/>
              <a:t>On </a:t>
            </a:r>
            <a:r>
              <a:rPr lang="en-US" sz="1800" dirty="0"/>
              <a:t>Day 2</a:t>
            </a:r>
            <a:r>
              <a:rPr lang="en-US" sz="1800" b="0" dirty="0"/>
              <a:t> the CR submits a Move-Out Date Change Request for the Move Out scheduled for Day 4. ERCOT forwards the Move-Out Date Change Request to the TDSP and the TDSP changes Move-Out Request to Day </a:t>
            </a:r>
            <a:r>
              <a:rPr lang="en-US" sz="1800" b="0" dirty="0" smtClean="0"/>
              <a:t>4.</a:t>
            </a:r>
          </a:p>
          <a:p>
            <a:pPr marL="342900" indent="-342900">
              <a:buFont typeface="+mj-lt"/>
              <a:buAutoNum type="arabicPeriod"/>
            </a:pPr>
            <a:r>
              <a:rPr lang="en-US" sz="1800" b="0" dirty="0" smtClean="0"/>
              <a:t>On </a:t>
            </a:r>
            <a:r>
              <a:rPr lang="en-US" sz="1800" dirty="0"/>
              <a:t>Day 3</a:t>
            </a:r>
            <a:r>
              <a:rPr lang="en-US" sz="1800" b="0" dirty="0"/>
              <a:t> the CR submits a Move-Out Cancel Request for the scheduled Move-Out. ERCOT forwards the Move-Out Cancel Request to the TDSP and the TDSP cancels the Move-Out Request.</a:t>
            </a:r>
            <a:endParaRPr lang="en-US" sz="1800" b="0" dirty="0" smtClean="0">
              <a:solidFill>
                <a:srgbClr val="FF0000"/>
              </a:solidFill>
            </a:endParaRPr>
          </a:p>
        </p:txBody>
      </p:sp>
    </p:spTree>
    <p:extLst>
      <p:ext uri="{BB962C8B-B14F-4D97-AF65-F5344CB8AC3E}">
        <p14:creationId xmlns:p14="http://schemas.microsoft.com/office/powerpoint/2010/main" val="9961914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Test Scripts – Day Prior 002</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17</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203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None/>
            </a:pPr>
            <a:endParaRPr lang="en-US" sz="1800" b="0" dirty="0" smtClean="0"/>
          </a:p>
          <a:p>
            <a:pPr lvl="1">
              <a:buNone/>
            </a:pPr>
            <a:endParaRPr lang="en-US" sz="1800" b="0" u="sng" dirty="0" smtClean="0"/>
          </a:p>
          <a:p>
            <a:pPr lvl="1">
              <a:buNone/>
            </a:pPr>
            <a:r>
              <a:rPr lang="en-US" sz="1800" b="0" u="sng" dirty="0" smtClean="0"/>
              <a:t>Success </a:t>
            </a:r>
            <a:r>
              <a:rPr lang="en-US" sz="1800" b="0" u="sng" dirty="0"/>
              <a:t>Criteria: </a:t>
            </a:r>
          </a:p>
          <a:p>
            <a:pPr marL="1028700" lvl="1">
              <a:buFont typeface="Wingdings" panose="05000000000000000000" pitchFamily="2" charset="2"/>
              <a:buChar char="ü"/>
            </a:pPr>
            <a:r>
              <a:rPr lang="en-US" sz="1800" b="0" dirty="0"/>
              <a:t>A move </a:t>
            </a:r>
            <a:r>
              <a:rPr lang="en-US" sz="1800" b="0" dirty="0" smtClean="0"/>
              <a:t>out is scheduled</a:t>
            </a:r>
          </a:p>
          <a:p>
            <a:pPr marL="1028700" lvl="1">
              <a:buFont typeface="Wingdings" panose="05000000000000000000" pitchFamily="2" charset="2"/>
              <a:buChar char="ü"/>
            </a:pPr>
            <a:r>
              <a:rPr lang="en-US" sz="1800" b="0" dirty="0" smtClean="0"/>
              <a:t>Move out date is changed one day prior</a:t>
            </a:r>
          </a:p>
          <a:p>
            <a:pPr marL="1028700" lvl="1">
              <a:buFont typeface="Wingdings" panose="05000000000000000000" pitchFamily="2" charset="2"/>
              <a:buChar char="ü"/>
            </a:pPr>
            <a:r>
              <a:rPr lang="en-US" sz="1800" b="0" dirty="0" smtClean="0"/>
              <a:t>Move out is cancelled one day prior</a:t>
            </a:r>
          </a:p>
        </p:txBody>
      </p:sp>
    </p:spTree>
    <p:extLst>
      <p:ext uri="{BB962C8B-B14F-4D97-AF65-F5344CB8AC3E}">
        <p14:creationId xmlns:p14="http://schemas.microsoft.com/office/powerpoint/2010/main" val="29202593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Key Dates</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18</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1460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None/>
            </a:pPr>
            <a:r>
              <a:rPr lang="en-US" sz="1800" dirty="0" smtClean="0"/>
              <a:t>Oct 16, 2017</a:t>
            </a:r>
            <a:r>
              <a:rPr lang="en-US" sz="1800" b="0" dirty="0" smtClean="0"/>
              <a:t>: ERCOT code uploaded to Retail Market Testing Environment (RMTE) available for ad-hoc testing.</a:t>
            </a:r>
          </a:p>
          <a:p>
            <a:pPr lvl="1">
              <a:buNone/>
            </a:pPr>
            <a:r>
              <a:rPr lang="en-US" sz="800" b="0" dirty="0" smtClean="0"/>
              <a:t/>
            </a:r>
            <a:br>
              <a:rPr lang="en-US" sz="800" b="0" dirty="0" smtClean="0"/>
            </a:br>
            <a:endParaRPr lang="en-US" sz="800" b="0" dirty="0"/>
          </a:p>
          <a:p>
            <a:pPr lvl="1">
              <a:buNone/>
            </a:pPr>
            <a:r>
              <a:rPr lang="en-US" sz="1800" dirty="0" smtClean="0"/>
              <a:t>Oct 19, 2017</a:t>
            </a:r>
            <a:r>
              <a:rPr lang="en-US" sz="1800" b="0" dirty="0" smtClean="0"/>
              <a:t>: RMS Workshop – NPRR778</a:t>
            </a:r>
          </a:p>
          <a:p>
            <a:pPr lvl="1">
              <a:buNone/>
            </a:pPr>
            <a:r>
              <a:rPr lang="en-US" sz="800" b="0" dirty="0" smtClean="0"/>
              <a:t/>
            </a:r>
            <a:br>
              <a:rPr lang="en-US" sz="800" b="0" dirty="0" smtClean="0"/>
            </a:br>
            <a:endParaRPr lang="en-US" sz="800" b="0" dirty="0"/>
          </a:p>
          <a:p>
            <a:pPr lvl="1">
              <a:buNone/>
            </a:pPr>
            <a:r>
              <a:rPr lang="en-US" sz="1800" dirty="0" smtClean="0"/>
              <a:t>Nov 10, 2017</a:t>
            </a:r>
            <a:r>
              <a:rPr lang="en-US" sz="1800" b="0" dirty="0" smtClean="0"/>
              <a:t>: End-to-End coordinated testing sign up deadline</a:t>
            </a:r>
          </a:p>
          <a:p>
            <a:pPr lvl="1">
              <a:buNone/>
            </a:pPr>
            <a:r>
              <a:rPr lang="en-US" sz="800" b="0" dirty="0" smtClean="0"/>
              <a:t/>
            </a:r>
            <a:br>
              <a:rPr lang="en-US" sz="800" b="0" dirty="0" smtClean="0"/>
            </a:br>
            <a:endParaRPr lang="en-US" sz="800" b="0" dirty="0"/>
          </a:p>
          <a:p>
            <a:pPr lvl="1">
              <a:buNone/>
            </a:pPr>
            <a:r>
              <a:rPr lang="en-US" sz="1800" dirty="0" smtClean="0"/>
              <a:t>Nov 10, 2017</a:t>
            </a:r>
            <a:r>
              <a:rPr lang="en-US" sz="1800" b="0" dirty="0" smtClean="0"/>
              <a:t>: Testing Participants to ensure connectivity to RMTE</a:t>
            </a:r>
          </a:p>
          <a:p>
            <a:pPr lvl="1">
              <a:buNone/>
            </a:pPr>
            <a:r>
              <a:rPr lang="en-US" sz="800" b="0" dirty="0" smtClean="0"/>
              <a:t/>
            </a:r>
            <a:br>
              <a:rPr lang="en-US" sz="800" b="0" dirty="0" smtClean="0"/>
            </a:br>
            <a:endParaRPr lang="en-US" sz="800" b="0" dirty="0"/>
          </a:p>
          <a:p>
            <a:pPr lvl="1">
              <a:buNone/>
            </a:pPr>
            <a:r>
              <a:rPr lang="en-US" sz="1800" dirty="0" smtClean="0"/>
              <a:t>Nov 20, 2017</a:t>
            </a:r>
            <a:r>
              <a:rPr lang="en-US" sz="1800" b="0" dirty="0" smtClean="0"/>
              <a:t>: End-to-End coordinated testing to begin</a:t>
            </a:r>
          </a:p>
          <a:p>
            <a:pPr lvl="1">
              <a:buNone/>
            </a:pPr>
            <a:r>
              <a:rPr lang="en-US" sz="800" b="0" dirty="0" smtClean="0"/>
              <a:t/>
            </a:r>
            <a:br>
              <a:rPr lang="en-US" sz="800" b="0" dirty="0" smtClean="0"/>
            </a:br>
            <a:endParaRPr lang="en-US" sz="800" b="0" dirty="0"/>
          </a:p>
          <a:p>
            <a:pPr lvl="1">
              <a:buNone/>
            </a:pPr>
            <a:r>
              <a:rPr lang="en-US" sz="1800" dirty="0" smtClean="0"/>
              <a:t>Dec 7, 2017</a:t>
            </a:r>
            <a:r>
              <a:rPr lang="en-US" sz="1800" b="0" dirty="0" smtClean="0"/>
              <a:t>: End-to-End coordinated testing to end</a:t>
            </a:r>
          </a:p>
          <a:p>
            <a:pPr lvl="1">
              <a:buNone/>
            </a:pPr>
            <a:r>
              <a:rPr lang="en-US" sz="800" b="0" dirty="0" smtClean="0"/>
              <a:t/>
            </a:r>
            <a:br>
              <a:rPr lang="en-US" sz="800" b="0" dirty="0" smtClean="0"/>
            </a:br>
            <a:endParaRPr lang="en-US" sz="800" b="0" dirty="0"/>
          </a:p>
          <a:p>
            <a:pPr lvl="1">
              <a:buNone/>
            </a:pPr>
            <a:r>
              <a:rPr lang="en-US" sz="1800" dirty="0" smtClean="0"/>
              <a:t>Dec 9-10, 2017</a:t>
            </a:r>
            <a:r>
              <a:rPr lang="en-US" sz="1800" b="0" dirty="0" smtClean="0"/>
              <a:t>: NPRR778/RMGRR139 Go-Live</a:t>
            </a:r>
          </a:p>
          <a:p>
            <a:pPr lvl="1">
              <a:buNone/>
            </a:pPr>
            <a:r>
              <a:rPr lang="en-US" sz="800" b="0" dirty="0" smtClean="0"/>
              <a:t/>
            </a:r>
            <a:br>
              <a:rPr lang="en-US" sz="800" b="0" dirty="0" smtClean="0"/>
            </a:br>
            <a:endParaRPr lang="en-US" sz="800" b="0" dirty="0" smtClean="0"/>
          </a:p>
          <a:p>
            <a:pPr lvl="1">
              <a:buNone/>
            </a:pPr>
            <a:r>
              <a:rPr lang="en-US" sz="1800" dirty="0" smtClean="0"/>
              <a:t>Mar 1, 2018</a:t>
            </a:r>
            <a:r>
              <a:rPr lang="en-US" sz="1800" b="0" dirty="0" smtClean="0"/>
              <a:t>: TDSPs to cease support of daily use of MarkeTrak Cancel w/ Approval</a:t>
            </a:r>
            <a:endParaRPr lang="en-US" sz="1800" b="0" dirty="0"/>
          </a:p>
        </p:txBody>
      </p:sp>
    </p:spTree>
    <p:extLst>
      <p:ext uri="{BB962C8B-B14F-4D97-AF65-F5344CB8AC3E}">
        <p14:creationId xmlns:p14="http://schemas.microsoft.com/office/powerpoint/2010/main" val="33747659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xfrm>
            <a:off x="5791200" y="6248400"/>
            <a:ext cx="2895600" cy="4762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81D0BDB3-5CB2-4BCE-BB17-FB327FBD0A59}" type="slidenum">
              <a:rPr lang="en-US" altLang="en-US" sz="1400" smtClean="0">
                <a:solidFill>
                  <a:srgbClr val="000000"/>
                </a:solidFill>
              </a:rPr>
              <a:pPr eaLnBrk="1" hangingPunct="1">
                <a:spcBef>
                  <a:spcPct val="0"/>
                </a:spcBef>
                <a:buFontTx/>
                <a:buNone/>
              </a:pPr>
              <a:t>19</a:t>
            </a:fld>
            <a:endParaRPr lang="en-US" altLang="en-US" sz="1400" dirty="0" smtClean="0">
              <a:solidFill>
                <a:srgbClr val="000000"/>
              </a:solidFill>
            </a:endParaRPr>
          </a:p>
        </p:txBody>
      </p:sp>
      <p:sp>
        <p:nvSpPr>
          <p:cNvPr id="9219" name="Text Box 2"/>
          <p:cNvSpPr txBox="1">
            <a:spLocks noChangeArrowheads="1"/>
          </p:cNvSpPr>
          <p:nvPr/>
        </p:nvSpPr>
        <p:spPr bwMode="auto">
          <a:xfrm>
            <a:off x="2209800" y="4114800"/>
            <a:ext cx="68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50000"/>
              </a:spcBef>
              <a:buFontTx/>
              <a:buNone/>
            </a:pPr>
            <a:endParaRPr lang="en-US" altLang="en-US" sz="1800" b="0" smtClean="0">
              <a:solidFill>
                <a:srgbClr val="000000"/>
              </a:solidFill>
              <a:latin typeface="Times New Roman" pitchFamily="18" charset="0"/>
            </a:endParaRPr>
          </a:p>
        </p:txBody>
      </p:sp>
      <p:pic>
        <p:nvPicPr>
          <p:cNvPr id="9220" name="Picture 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3788" y="1219200"/>
            <a:ext cx="4416425" cy="398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spTree>
    <p:extLst>
      <p:ext uri="{BB962C8B-B14F-4D97-AF65-F5344CB8AC3E}">
        <p14:creationId xmlns:p14="http://schemas.microsoft.com/office/powerpoint/2010/main" val="3554858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Agenda</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2</a:t>
            </a:fld>
            <a:endParaRPr lang="en-US" altLang="en-US" sz="1400" smtClean="0">
              <a:solidFill>
                <a:srgbClr val="000000"/>
              </a:solidFill>
            </a:endParaRPr>
          </a:p>
        </p:txBody>
      </p:sp>
      <p:sp>
        <p:nvSpPr>
          <p:cNvPr id="7" name="TextBox 1"/>
          <p:cNvSpPr txBox="1">
            <a:spLocks noChangeArrowheads="1"/>
          </p:cNvSpPr>
          <p:nvPr/>
        </p:nvSpPr>
        <p:spPr bwMode="auto">
          <a:xfrm>
            <a:off x="371998" y="1104371"/>
            <a:ext cx="8342312" cy="45427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342900" indent="-342900">
              <a:buFont typeface="+mj-lt"/>
              <a:buAutoNum type="arabicPeriod"/>
            </a:pPr>
            <a:endParaRPr lang="en-US" sz="1800" b="0" dirty="0" smtClean="0"/>
          </a:p>
          <a:p>
            <a:pPr marL="342900" indent="-342900">
              <a:buFont typeface="+mj-lt"/>
              <a:buAutoNum type="arabicPeriod"/>
            </a:pPr>
            <a:r>
              <a:rPr lang="en-US" sz="1800" b="0" dirty="0" smtClean="0"/>
              <a:t>Antitrust Admonition</a:t>
            </a:r>
          </a:p>
          <a:p>
            <a:pPr marL="342900" indent="-342900">
              <a:buFont typeface="+mj-lt"/>
              <a:buAutoNum type="arabicPeriod"/>
            </a:pPr>
            <a:endParaRPr lang="en-US" sz="800" b="0" dirty="0"/>
          </a:p>
          <a:p>
            <a:pPr marL="342900" indent="-342900">
              <a:buFont typeface="+mj-lt"/>
              <a:buAutoNum type="arabicPeriod"/>
            </a:pPr>
            <a:r>
              <a:rPr lang="en-US" sz="1800" b="0" dirty="0" smtClean="0"/>
              <a:t>Introductions</a:t>
            </a:r>
          </a:p>
          <a:p>
            <a:pPr marL="342900" indent="-342900">
              <a:buFont typeface="+mj-lt"/>
              <a:buAutoNum type="arabicPeriod"/>
            </a:pPr>
            <a:endParaRPr lang="en-US" sz="800" b="0" dirty="0"/>
          </a:p>
          <a:p>
            <a:pPr marL="342900" indent="-342900">
              <a:buFont typeface="+mj-lt"/>
              <a:buAutoNum type="arabicPeriod"/>
            </a:pPr>
            <a:r>
              <a:rPr lang="en-US" sz="1800" b="0" dirty="0"/>
              <a:t>Background &amp; Purpose of </a:t>
            </a:r>
            <a:r>
              <a:rPr lang="en-US" sz="1800" b="0" dirty="0" smtClean="0"/>
              <a:t>NPRR778</a:t>
            </a:r>
          </a:p>
          <a:p>
            <a:pPr marL="342900" indent="-342900">
              <a:buFont typeface="+mj-lt"/>
              <a:buAutoNum type="arabicPeriod"/>
            </a:pPr>
            <a:endParaRPr lang="en-US" sz="800" b="0" dirty="0" smtClean="0"/>
          </a:p>
          <a:p>
            <a:pPr marL="342900" indent="-342900">
              <a:buFont typeface="+mj-lt"/>
              <a:buAutoNum type="arabicPeriod"/>
            </a:pPr>
            <a:r>
              <a:rPr lang="en-US" sz="1800" b="0" dirty="0" smtClean="0"/>
              <a:t>Discontinuation of MarkeTrak Cancel w/ Approval</a:t>
            </a:r>
          </a:p>
          <a:p>
            <a:pPr marL="342900" indent="-342900">
              <a:buFont typeface="+mj-lt"/>
              <a:buAutoNum type="arabicPeriod"/>
            </a:pPr>
            <a:endParaRPr lang="en-US" sz="800" b="0" dirty="0"/>
          </a:p>
          <a:p>
            <a:pPr marL="342900" indent="-342900">
              <a:buFont typeface="+mj-lt"/>
              <a:buAutoNum type="arabicPeriod"/>
            </a:pPr>
            <a:r>
              <a:rPr lang="en-US" sz="1800" b="0" dirty="0"/>
              <a:t>Testing Information &amp; </a:t>
            </a:r>
            <a:r>
              <a:rPr lang="en-US" sz="1800" b="0" dirty="0" smtClean="0"/>
              <a:t>Details</a:t>
            </a:r>
          </a:p>
          <a:p>
            <a:pPr marL="342900" indent="-342900">
              <a:buFont typeface="+mj-lt"/>
              <a:buAutoNum type="arabicPeriod"/>
            </a:pPr>
            <a:endParaRPr lang="en-US" sz="800" b="0" dirty="0"/>
          </a:p>
          <a:p>
            <a:pPr marL="342900" indent="-342900">
              <a:buFont typeface="+mj-lt"/>
              <a:buAutoNum type="arabicPeriod"/>
            </a:pPr>
            <a:r>
              <a:rPr lang="en-US" sz="1800" b="0" dirty="0" smtClean="0"/>
              <a:t>Retail </a:t>
            </a:r>
            <a:r>
              <a:rPr lang="en-US" sz="1800" b="0" dirty="0"/>
              <a:t>Market Testing Environment (RMTE) Information &amp; </a:t>
            </a:r>
            <a:r>
              <a:rPr lang="en-US" sz="1800" b="0" dirty="0" smtClean="0"/>
              <a:t>Connectivity</a:t>
            </a:r>
          </a:p>
          <a:p>
            <a:pPr marL="342900" indent="-342900">
              <a:buFont typeface="+mj-lt"/>
              <a:buAutoNum type="arabicPeriod"/>
            </a:pPr>
            <a:endParaRPr lang="en-US" sz="800" b="0" dirty="0"/>
          </a:p>
          <a:p>
            <a:pPr marL="342900" indent="-342900">
              <a:buFont typeface="+mj-lt"/>
              <a:buAutoNum type="arabicPeriod"/>
            </a:pPr>
            <a:r>
              <a:rPr lang="en-US" sz="1800" b="0" dirty="0"/>
              <a:t>Test Scripts – activities &amp; </a:t>
            </a:r>
            <a:r>
              <a:rPr lang="en-US" sz="1800" b="0" dirty="0" smtClean="0"/>
              <a:t>timelines</a:t>
            </a:r>
          </a:p>
          <a:p>
            <a:pPr marL="342900" indent="-342900">
              <a:buFont typeface="+mj-lt"/>
              <a:buAutoNum type="arabicPeriod"/>
            </a:pPr>
            <a:endParaRPr lang="en-US" sz="800" b="0" dirty="0"/>
          </a:p>
          <a:p>
            <a:pPr marL="342900" indent="-342900">
              <a:buFont typeface="+mj-lt"/>
              <a:buAutoNum type="arabicPeriod"/>
            </a:pPr>
            <a:r>
              <a:rPr lang="en-US" sz="1800" b="0" dirty="0" smtClean="0"/>
              <a:t>Key Dates</a:t>
            </a:r>
          </a:p>
          <a:p>
            <a:pPr marL="342900" indent="-342900">
              <a:buFont typeface="+mj-lt"/>
              <a:buAutoNum type="arabicPeriod"/>
            </a:pPr>
            <a:endParaRPr lang="en-US" sz="800" b="0" dirty="0"/>
          </a:p>
          <a:p>
            <a:pPr marL="342900" indent="-342900">
              <a:buFont typeface="+mj-lt"/>
              <a:buAutoNum type="arabicPeriod"/>
            </a:pPr>
            <a:r>
              <a:rPr lang="en-US" sz="1800" b="0" dirty="0" smtClean="0"/>
              <a:t>Q&amp;A</a:t>
            </a:r>
            <a:endParaRPr lang="en-US" sz="1800" b="0" dirty="0"/>
          </a:p>
        </p:txBody>
      </p:sp>
    </p:spTree>
    <p:extLst>
      <p:ext uri="{BB962C8B-B14F-4D97-AF65-F5344CB8AC3E}">
        <p14:creationId xmlns:p14="http://schemas.microsoft.com/office/powerpoint/2010/main" val="29699251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Antitrust Admonition</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sp>
        <p:nvSpPr>
          <p:cNvPr id="7" name="TextBox 1"/>
          <p:cNvSpPr txBox="1">
            <a:spLocks noChangeArrowheads="1"/>
          </p:cNvSpPr>
          <p:nvPr/>
        </p:nvSpPr>
        <p:spPr bwMode="auto">
          <a:xfrm>
            <a:off x="371998" y="1104371"/>
            <a:ext cx="8342312" cy="49121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buNone/>
            </a:pPr>
            <a:r>
              <a:rPr lang="en-US" sz="1800" b="0" dirty="0" smtClean="0"/>
              <a:t>Antitrust </a:t>
            </a:r>
            <a:r>
              <a:rPr lang="en-US" sz="1800" b="0" dirty="0"/>
              <a:t>Admonition </a:t>
            </a:r>
            <a:endParaRPr lang="en-US" sz="1800" b="0" dirty="0" smtClean="0"/>
          </a:p>
          <a:p>
            <a:pPr algn="ctr">
              <a:buNone/>
            </a:pPr>
            <a:endParaRPr lang="en-US" sz="1800" b="0" dirty="0" smtClean="0"/>
          </a:p>
          <a:p>
            <a:pPr>
              <a:buNone/>
            </a:pPr>
            <a:r>
              <a:rPr lang="en-US" sz="1800" b="0" dirty="0" smtClean="0"/>
              <a:t>To </a:t>
            </a:r>
            <a:r>
              <a:rPr lang="en-US" sz="1800" b="0" dirty="0"/>
              <a:t>avoid raising concerns about antitrust liability, participants in ERCOT activities should refrain from proposing any action or measure that would exceed ERCOT’s authority under federal or state law. For additional information, stakeholders should consult the </a:t>
            </a:r>
            <a:r>
              <a:rPr lang="en-US" sz="1800" b="0" i="1" dirty="0"/>
              <a:t>Statement of Position on Antitrust Issues for Members of ERCOT Committees, Subcommittees, and Working Groups</a:t>
            </a:r>
            <a:r>
              <a:rPr lang="en-US" sz="1800" b="0" dirty="0"/>
              <a:t>, which is posted on the ERCOT website.1 </a:t>
            </a:r>
          </a:p>
          <a:p>
            <a:pPr>
              <a:buNone/>
            </a:pPr>
            <a:endParaRPr lang="en-US" sz="1800" b="0" dirty="0" smtClean="0"/>
          </a:p>
          <a:p>
            <a:pPr>
              <a:buNone/>
            </a:pPr>
            <a:endParaRPr lang="en-US" sz="1800" b="0" dirty="0" smtClean="0"/>
          </a:p>
          <a:p>
            <a:pPr algn="ctr">
              <a:buNone/>
            </a:pPr>
            <a:r>
              <a:rPr lang="en-US" sz="1800" b="0" dirty="0" smtClean="0"/>
              <a:t>Disclaimer </a:t>
            </a:r>
            <a:endParaRPr lang="en-US" sz="1800" b="0" dirty="0"/>
          </a:p>
          <a:p>
            <a:pPr>
              <a:buNone/>
            </a:pPr>
            <a:endParaRPr lang="en-US" sz="1800" b="0" dirty="0" smtClean="0"/>
          </a:p>
          <a:p>
            <a:pPr>
              <a:buNone/>
            </a:pPr>
            <a:r>
              <a:rPr lang="en-US" sz="1800" b="0" dirty="0" smtClean="0"/>
              <a:t>All </a:t>
            </a:r>
            <a:r>
              <a:rPr lang="en-US" sz="1800" b="0" dirty="0"/>
              <a:t>presentations and materials submitted by Market Participants or any other Entity to ERCOT staff for this meeting are received and posted with the acknowledgement that the information will be considered public in accordance with the ERCOT Websites Content Management Operating Procedure. </a:t>
            </a:r>
            <a:endParaRPr lang="en-US" sz="1800" dirty="0"/>
          </a:p>
        </p:txBody>
      </p:sp>
    </p:spTree>
    <p:extLst>
      <p:ext uri="{BB962C8B-B14F-4D97-AF65-F5344CB8AC3E}">
        <p14:creationId xmlns:p14="http://schemas.microsoft.com/office/powerpoint/2010/main" val="11510734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Background &amp; Purpose of NPRR778</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4</a:t>
            </a:fld>
            <a:endParaRPr lang="en-US" altLang="en-US" sz="1400" smtClean="0">
              <a:solidFill>
                <a:srgbClr val="000000"/>
              </a:solidFill>
            </a:endParaRPr>
          </a:p>
        </p:txBody>
      </p:sp>
      <p:sp>
        <p:nvSpPr>
          <p:cNvPr id="7" name="TextBox 1"/>
          <p:cNvSpPr txBox="1">
            <a:spLocks noChangeArrowheads="1"/>
          </p:cNvSpPr>
          <p:nvPr/>
        </p:nvSpPr>
        <p:spPr bwMode="auto">
          <a:xfrm>
            <a:off x="457200" y="1104371"/>
            <a:ext cx="8229600" cy="43858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950" b="0" dirty="0" smtClean="0"/>
          </a:p>
          <a:p>
            <a:pPr>
              <a:buNone/>
            </a:pPr>
            <a:r>
              <a:rPr lang="en-US" sz="1950" b="0" dirty="0" smtClean="0"/>
              <a:t>NPRR778: Modifications to Date Change and Cancellation Evaluation Window</a:t>
            </a:r>
          </a:p>
          <a:p>
            <a:pPr>
              <a:buNone/>
            </a:pPr>
            <a:endParaRPr lang="en-US" sz="1800" b="0" dirty="0" smtClean="0"/>
          </a:p>
          <a:p>
            <a:pPr marL="342900" indent="-342900"/>
            <a:r>
              <a:rPr lang="en-US" sz="1950" b="0" dirty="0" smtClean="0"/>
              <a:t>Modifies the ERCOT evaluation window for date changes and cancellations currently performed by ERCOT systems</a:t>
            </a:r>
          </a:p>
          <a:p>
            <a:pPr marL="342900" indent="-342900"/>
            <a:endParaRPr lang="en-US" sz="1950" b="0" dirty="0" smtClean="0"/>
          </a:p>
          <a:p>
            <a:pPr marL="342900" indent="-342900"/>
            <a:r>
              <a:rPr lang="en-US" sz="1950" b="0" dirty="0"/>
              <a:t>R</a:t>
            </a:r>
            <a:r>
              <a:rPr lang="en-US" sz="1950" b="0" dirty="0" smtClean="0"/>
              <a:t>emoves the one Retail Business Day evaluation window for date changes and cancellations.</a:t>
            </a:r>
          </a:p>
          <a:p>
            <a:pPr>
              <a:buNone/>
            </a:pPr>
            <a:endParaRPr lang="en-US" sz="1950" b="0" dirty="0" smtClean="0"/>
          </a:p>
          <a:p>
            <a:pPr>
              <a:buNone/>
            </a:pPr>
            <a:r>
              <a:rPr lang="en-US" sz="1950" b="0" dirty="0" smtClean="0"/>
              <a:t>In other words, it allows the Competitive Retailer (CR) the ability to send the 814_08 (Cancel) or the 814_12 (Date Change) transactions in lieu of a MarkeTrak Cancel w/ Approval issue.</a:t>
            </a:r>
            <a:endParaRPr lang="en-US" sz="1950" dirty="0"/>
          </a:p>
        </p:txBody>
      </p:sp>
    </p:spTree>
    <p:extLst>
      <p:ext uri="{BB962C8B-B14F-4D97-AF65-F5344CB8AC3E}">
        <p14:creationId xmlns:p14="http://schemas.microsoft.com/office/powerpoint/2010/main" val="2164970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Background &amp; Purpose of NPRR778</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5</a:t>
            </a:fld>
            <a:endParaRPr lang="en-US" altLang="en-US" sz="1400" smtClean="0">
              <a:solidFill>
                <a:srgbClr val="000000"/>
              </a:solidFill>
            </a:endParaRPr>
          </a:p>
        </p:txBody>
      </p:sp>
      <p:sp>
        <p:nvSpPr>
          <p:cNvPr id="7" name="TextBox 1"/>
          <p:cNvSpPr txBox="1">
            <a:spLocks noChangeArrowheads="1"/>
          </p:cNvSpPr>
          <p:nvPr/>
        </p:nvSpPr>
        <p:spPr bwMode="auto">
          <a:xfrm>
            <a:off x="533400" y="1104371"/>
            <a:ext cx="8153400" cy="41118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800" b="0" dirty="0" smtClean="0"/>
          </a:p>
          <a:p>
            <a:pPr lvl="0">
              <a:buNone/>
            </a:pPr>
            <a:r>
              <a:rPr lang="en-US" sz="1800" u="sng" dirty="0" smtClean="0">
                <a:solidFill>
                  <a:srgbClr val="00B050"/>
                </a:solidFill>
              </a:rPr>
              <a:t>Benefit #1:</a:t>
            </a:r>
            <a:r>
              <a:rPr lang="en-US" sz="1800" b="0" dirty="0" smtClean="0">
                <a:solidFill>
                  <a:srgbClr val="00B050"/>
                </a:solidFill>
              </a:rPr>
              <a:t>  </a:t>
            </a:r>
            <a:r>
              <a:rPr lang="en-US" sz="1800" b="0" dirty="0" smtClean="0"/>
              <a:t>Eliminates </a:t>
            </a:r>
            <a:r>
              <a:rPr lang="en-US" sz="1800" b="0" dirty="0"/>
              <a:t>the use of MarkeTrak issues currently required to complete a cancel or date change within the evaluation window</a:t>
            </a:r>
            <a:r>
              <a:rPr lang="en-US" sz="1800" b="0" dirty="0" smtClean="0"/>
              <a:t>.</a:t>
            </a:r>
          </a:p>
          <a:p>
            <a:pPr>
              <a:buNone/>
            </a:pPr>
            <a:endParaRPr lang="en-US" sz="1800" b="0" dirty="0" smtClean="0"/>
          </a:p>
          <a:p>
            <a:pPr>
              <a:buNone/>
            </a:pPr>
            <a:r>
              <a:rPr lang="en-US" sz="1800" b="0" dirty="0" smtClean="0"/>
              <a:t>Per </a:t>
            </a:r>
            <a:r>
              <a:rPr lang="en-US" sz="1800" b="0" dirty="0"/>
              <a:t>ERCOT analysis, in 2015, there were 33,959 Cancel w/ Approval MarkeTrak issues </a:t>
            </a:r>
            <a:r>
              <a:rPr lang="en-US" sz="1800" b="0" dirty="0" smtClean="0"/>
              <a:t>submitted… of </a:t>
            </a:r>
            <a:r>
              <a:rPr lang="en-US" sz="1800" b="0" dirty="0"/>
              <a:t>which </a:t>
            </a:r>
            <a:r>
              <a:rPr lang="en-US" sz="2000" i="1" dirty="0">
                <a:solidFill>
                  <a:srgbClr val="FF0000"/>
                </a:solidFill>
              </a:rPr>
              <a:t>22,418</a:t>
            </a:r>
            <a:r>
              <a:rPr lang="en-US" sz="1800" i="1" dirty="0"/>
              <a:t> issues </a:t>
            </a:r>
            <a:r>
              <a:rPr lang="en-US" sz="1800" i="1" u="sng" dirty="0"/>
              <a:t>were within the one day window</a:t>
            </a:r>
            <a:r>
              <a:rPr lang="en-US" sz="1800" b="0" dirty="0"/>
              <a:t>. </a:t>
            </a:r>
            <a:r>
              <a:rPr lang="en-US" sz="1800" b="0" dirty="0" smtClean="0"/>
              <a:t>(~66%!!)</a:t>
            </a:r>
          </a:p>
          <a:p>
            <a:pPr>
              <a:buNone/>
            </a:pPr>
            <a:endParaRPr lang="en-US" sz="1800" b="0" dirty="0"/>
          </a:p>
          <a:p>
            <a:pPr>
              <a:buNone/>
            </a:pPr>
            <a:endParaRPr lang="en-US" sz="1800" b="0" dirty="0" smtClean="0"/>
          </a:p>
          <a:p>
            <a:pPr lvl="0">
              <a:buNone/>
            </a:pPr>
            <a:r>
              <a:rPr lang="en-US" sz="1800" u="sng" dirty="0" smtClean="0">
                <a:solidFill>
                  <a:srgbClr val="00B050"/>
                </a:solidFill>
              </a:rPr>
              <a:t>Benefit #2:</a:t>
            </a:r>
            <a:r>
              <a:rPr lang="en-US" sz="1800" b="0" dirty="0" smtClean="0"/>
              <a:t> </a:t>
            </a:r>
            <a:r>
              <a:rPr lang="en-US" sz="1800" b="0" dirty="0"/>
              <a:t>Improves the overall Customer experience by preventing a potential inadvertent gain/loss event from occurring by allowing a transactional </a:t>
            </a:r>
            <a:r>
              <a:rPr lang="en-US" sz="1800" b="0" dirty="0" smtClean="0"/>
              <a:t>solution to cancel </a:t>
            </a:r>
            <a:r>
              <a:rPr lang="en-US" sz="1800" b="0" dirty="0"/>
              <a:t>or change the date on a move </a:t>
            </a:r>
            <a:r>
              <a:rPr lang="en-US" sz="1800" b="0" dirty="0" smtClean="0"/>
              <a:t>in or switch. </a:t>
            </a:r>
            <a:endParaRPr lang="en-US" sz="1800" b="0" dirty="0"/>
          </a:p>
          <a:p>
            <a:pPr>
              <a:buNone/>
            </a:pPr>
            <a:endParaRPr lang="en-US" sz="1800" b="0" dirty="0"/>
          </a:p>
        </p:txBody>
      </p:sp>
    </p:spTree>
    <p:extLst>
      <p:ext uri="{BB962C8B-B14F-4D97-AF65-F5344CB8AC3E}">
        <p14:creationId xmlns:p14="http://schemas.microsoft.com/office/powerpoint/2010/main" val="149328759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Discontinuation of MarkeTrak Cancel w/ Approval</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6</a:t>
            </a:fld>
            <a:endParaRPr lang="en-US" altLang="en-US" sz="1400" smtClean="0">
              <a:solidFill>
                <a:srgbClr val="000000"/>
              </a:solidFill>
            </a:endParaRPr>
          </a:p>
        </p:txBody>
      </p:sp>
      <p:sp>
        <p:nvSpPr>
          <p:cNvPr id="7" name="TextBox 1"/>
          <p:cNvSpPr txBox="1">
            <a:spLocks noChangeArrowheads="1"/>
          </p:cNvSpPr>
          <p:nvPr/>
        </p:nvSpPr>
        <p:spPr bwMode="auto">
          <a:xfrm>
            <a:off x="533400" y="1104371"/>
            <a:ext cx="8153400" cy="5796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endParaRPr lang="en-US" sz="1950" b="0" dirty="0"/>
          </a:p>
          <a:p>
            <a:pPr>
              <a:buNone/>
            </a:pPr>
            <a:r>
              <a:rPr lang="en-US" sz="2000" b="0" dirty="0" smtClean="0"/>
              <a:t>The </a:t>
            </a:r>
            <a:r>
              <a:rPr lang="en-US" sz="2000" b="0" dirty="0"/>
              <a:t>existing MarkeTrak </a:t>
            </a:r>
            <a:r>
              <a:rPr lang="en-US" sz="2000" b="0" dirty="0" smtClean="0"/>
              <a:t>“Cancel w/ Approval” process for Cancel and Date Change requests will </a:t>
            </a:r>
            <a:r>
              <a:rPr lang="en-US" sz="2000" b="0" dirty="0"/>
              <a:t>be replaced with a transactional </a:t>
            </a:r>
            <a:r>
              <a:rPr lang="en-US" sz="2000" b="0" dirty="0" smtClean="0"/>
              <a:t>solution. </a:t>
            </a:r>
          </a:p>
          <a:p>
            <a:pPr>
              <a:buNone/>
            </a:pPr>
            <a:endParaRPr lang="en-US" sz="2000" b="0" dirty="0" smtClean="0"/>
          </a:p>
          <a:p>
            <a:pPr marL="342900" indent="-342900">
              <a:buFont typeface="Wingdings" panose="05000000000000000000" pitchFamily="2" charset="2"/>
              <a:buChar char="Ø"/>
            </a:pPr>
            <a:r>
              <a:rPr lang="en-US" sz="2000" b="0" dirty="0" smtClean="0"/>
              <a:t>CRs </a:t>
            </a:r>
            <a:r>
              <a:rPr lang="en-US" sz="2000" b="0" u="sng" dirty="0">
                <a:solidFill>
                  <a:srgbClr val="FF0000"/>
                </a:solidFill>
              </a:rPr>
              <a:t>must use</a:t>
            </a:r>
            <a:r>
              <a:rPr lang="en-US" sz="2000" b="0" dirty="0">
                <a:solidFill>
                  <a:srgbClr val="FF0000"/>
                </a:solidFill>
              </a:rPr>
              <a:t> </a:t>
            </a:r>
            <a:r>
              <a:rPr lang="en-US" sz="2000" b="0" dirty="0"/>
              <a:t>the TXSET 814_08 (Cancel Request) transaction to request cancellation of a scheduled Move In, Move Out or </a:t>
            </a:r>
            <a:r>
              <a:rPr lang="en-US" sz="2000" b="0" dirty="0" smtClean="0"/>
              <a:t>Switch.</a:t>
            </a:r>
          </a:p>
          <a:p>
            <a:pPr>
              <a:buNone/>
            </a:pPr>
            <a:endParaRPr lang="en-US" sz="2000" b="0" dirty="0"/>
          </a:p>
          <a:p>
            <a:pPr marL="342900" indent="-342900">
              <a:buFont typeface="Wingdings" panose="05000000000000000000" pitchFamily="2" charset="2"/>
              <a:buChar char="Ø"/>
            </a:pPr>
            <a:r>
              <a:rPr lang="en-US" sz="2000" b="0" dirty="0" smtClean="0"/>
              <a:t>CRs </a:t>
            </a:r>
            <a:r>
              <a:rPr lang="en-US" sz="2000" b="0" u="sng" dirty="0">
                <a:solidFill>
                  <a:srgbClr val="FF0000"/>
                </a:solidFill>
              </a:rPr>
              <a:t>must use </a:t>
            </a:r>
            <a:r>
              <a:rPr lang="en-US" sz="2000" b="0" dirty="0" smtClean="0"/>
              <a:t>the TXSET </a:t>
            </a:r>
            <a:r>
              <a:rPr lang="en-US" sz="2000" b="0" dirty="0"/>
              <a:t>814_12 (Date Change Request) transaction </a:t>
            </a:r>
            <a:r>
              <a:rPr lang="en-US" sz="2000" b="0" dirty="0" smtClean="0"/>
              <a:t>to request date changes </a:t>
            </a:r>
            <a:r>
              <a:rPr lang="en-US" sz="2000" b="0" dirty="0"/>
              <a:t>to a scheduled Move In or Move Out. </a:t>
            </a:r>
          </a:p>
          <a:p>
            <a:pPr>
              <a:buNone/>
            </a:pPr>
            <a:r>
              <a:rPr lang="en-US" sz="2000" b="0" dirty="0"/>
              <a:t> </a:t>
            </a:r>
          </a:p>
          <a:p>
            <a:pPr>
              <a:buNone/>
            </a:pPr>
            <a:r>
              <a:rPr lang="en-US" sz="2000" b="0" dirty="0"/>
              <a:t>Following the stabilization period, TDSPs will no longer support day-to-day usage of the Cancel with Approval MarkeTrak subtype </a:t>
            </a:r>
            <a:r>
              <a:rPr lang="en-US" sz="2000" b="0" u="sng" dirty="0">
                <a:solidFill>
                  <a:srgbClr val="FF0000"/>
                </a:solidFill>
              </a:rPr>
              <a:t>after </a:t>
            </a:r>
            <a:r>
              <a:rPr lang="en-US" sz="2000" b="0" u="sng" dirty="0" smtClean="0">
                <a:solidFill>
                  <a:srgbClr val="FF0000"/>
                </a:solidFill>
              </a:rPr>
              <a:t/>
            </a:r>
            <a:br>
              <a:rPr lang="en-US" sz="2000" b="0" u="sng" dirty="0" smtClean="0">
                <a:solidFill>
                  <a:srgbClr val="FF0000"/>
                </a:solidFill>
              </a:rPr>
            </a:br>
            <a:r>
              <a:rPr lang="en-US" sz="2000" b="0" u="sng" dirty="0" smtClean="0">
                <a:solidFill>
                  <a:srgbClr val="FF0000"/>
                </a:solidFill>
              </a:rPr>
              <a:t>March 1, 2018</a:t>
            </a:r>
            <a:r>
              <a:rPr lang="en-US" sz="2000" b="0" dirty="0" smtClean="0"/>
              <a:t> </a:t>
            </a:r>
            <a:r>
              <a:rPr lang="en-US" sz="2000" b="0" dirty="0"/>
              <a:t>due to the permanent transactional solution being implemented with NPRR778.</a:t>
            </a:r>
          </a:p>
          <a:p>
            <a:pPr>
              <a:buNone/>
            </a:pPr>
            <a:r>
              <a:rPr lang="en-US" sz="1800" b="0" dirty="0" smtClean="0"/>
              <a:t> </a:t>
            </a:r>
            <a:endParaRPr lang="en-US" sz="1800" b="0" dirty="0"/>
          </a:p>
          <a:p>
            <a:pPr>
              <a:buNone/>
            </a:pPr>
            <a:endParaRPr lang="en-US" sz="1800" b="0" dirty="0"/>
          </a:p>
        </p:txBody>
      </p:sp>
    </p:spTree>
    <p:extLst>
      <p:ext uri="{BB962C8B-B14F-4D97-AF65-F5344CB8AC3E}">
        <p14:creationId xmlns:p14="http://schemas.microsoft.com/office/powerpoint/2010/main" val="16011202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End-to-End Testing Information</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7</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239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57200" indent="-457200">
              <a:buFont typeface="+mj-lt"/>
              <a:buAutoNum type="arabicPeriod"/>
            </a:pPr>
            <a:r>
              <a:rPr lang="en-US" sz="2000" b="0" dirty="0" smtClean="0"/>
              <a:t>All end-to-end (E2E) testing </a:t>
            </a:r>
            <a:r>
              <a:rPr lang="en-US" sz="2000" b="0" dirty="0"/>
              <a:t>for NPRR778 is voluntary but </a:t>
            </a:r>
            <a:r>
              <a:rPr lang="en-US" sz="2000" b="0" i="1" u="sng" dirty="0">
                <a:solidFill>
                  <a:srgbClr val="FF0000"/>
                </a:solidFill>
              </a:rPr>
              <a:t>very highly recommended</a:t>
            </a:r>
            <a:r>
              <a:rPr lang="en-US" sz="2000" b="0" i="1" dirty="0">
                <a:solidFill>
                  <a:srgbClr val="FF0000"/>
                </a:solidFill>
              </a:rPr>
              <a:t> </a:t>
            </a:r>
            <a:r>
              <a:rPr lang="en-US" sz="2000" i="1" dirty="0" smtClean="0">
                <a:solidFill>
                  <a:srgbClr val="FF0000"/>
                </a:solidFill>
              </a:rPr>
              <a:t>  </a:t>
            </a:r>
            <a:r>
              <a:rPr lang="en-US" sz="2000" b="0" dirty="0" smtClean="0"/>
              <a:t>(not </a:t>
            </a:r>
            <a:r>
              <a:rPr lang="en-US" sz="2000" b="0" dirty="0"/>
              <a:t>an official Flight Test). </a:t>
            </a:r>
            <a:endParaRPr lang="en-US" sz="2000" b="0" dirty="0" smtClean="0"/>
          </a:p>
          <a:p>
            <a:pPr marL="457200" indent="-457200">
              <a:buFont typeface="+mj-lt"/>
              <a:buAutoNum type="arabicPeriod"/>
            </a:pPr>
            <a:endParaRPr lang="en-US" sz="800" b="0" dirty="0" smtClean="0"/>
          </a:p>
          <a:p>
            <a:pPr marL="457200" indent="-457200">
              <a:buFont typeface="+mj-lt"/>
              <a:buAutoNum type="arabicPeriod"/>
            </a:pPr>
            <a:r>
              <a:rPr lang="en-US" sz="2000" b="0" dirty="0"/>
              <a:t>MPs who do not register will not be able to participate in the E2E testing with the TDSPs. However, MPs are still highly encouraged to test their own system functionality independently through the RMTE.</a:t>
            </a:r>
            <a:endParaRPr lang="en-US" sz="1800" b="0" dirty="0"/>
          </a:p>
          <a:p>
            <a:pPr marL="457200" indent="-457200">
              <a:buFont typeface="+mj-lt"/>
              <a:buAutoNum type="arabicPeriod"/>
            </a:pPr>
            <a:endParaRPr lang="en-US" sz="800" b="0" dirty="0" smtClean="0"/>
          </a:p>
          <a:p>
            <a:pPr marL="457200" indent="-457200">
              <a:buFont typeface="+mj-lt"/>
              <a:buAutoNum type="arabicPeriod"/>
            </a:pPr>
            <a:r>
              <a:rPr lang="en-US" sz="2000" b="0" dirty="0" smtClean="0"/>
              <a:t>Market </a:t>
            </a:r>
            <a:r>
              <a:rPr lang="en-US" sz="2000" b="0" dirty="0"/>
              <a:t>Participants (MPs) wishing to participate in E2E testing with the TDSPs and ERCOT must make their intent known by sending a registration email to </a:t>
            </a:r>
            <a:r>
              <a:rPr lang="en-US" sz="2000" b="0" u="sng" dirty="0">
                <a:hlinkClick r:id="rId2"/>
              </a:rPr>
              <a:t>RetailMarketTesting@ercot.com</a:t>
            </a:r>
            <a:r>
              <a:rPr lang="en-US" sz="2000" b="0" dirty="0"/>
              <a:t> </a:t>
            </a:r>
            <a:r>
              <a:rPr lang="en-US" sz="2000" b="0" u="sng" dirty="0">
                <a:solidFill>
                  <a:srgbClr val="FF0000"/>
                </a:solidFill>
              </a:rPr>
              <a:t>by November 10, 2017</a:t>
            </a:r>
            <a:r>
              <a:rPr lang="en-US" sz="2000" b="0" u="sng" dirty="0"/>
              <a:t> with the following information:</a:t>
            </a:r>
            <a:r>
              <a:rPr lang="en-US" sz="2000" b="0" dirty="0"/>
              <a:t> </a:t>
            </a:r>
            <a:endParaRPr lang="en-US" sz="1800" b="0" dirty="0"/>
          </a:p>
          <a:p>
            <a:pPr lvl="1">
              <a:buNone/>
            </a:pPr>
            <a:r>
              <a:rPr lang="en-US" sz="1600" b="0" dirty="0"/>
              <a:t>				</a:t>
            </a:r>
            <a:r>
              <a:rPr lang="en-US" sz="1800" b="0" dirty="0"/>
              <a:t>Subject Line: “NPRR778 Testing”</a:t>
            </a:r>
          </a:p>
          <a:p>
            <a:pPr lvl="1">
              <a:buNone/>
            </a:pPr>
            <a:r>
              <a:rPr lang="en-US" sz="1800" b="0" dirty="0"/>
              <a:t>				Email body:  Company Name &amp; DUNS#</a:t>
            </a:r>
            <a:br>
              <a:rPr lang="en-US" sz="1800" b="0" dirty="0"/>
            </a:br>
            <a:endParaRPr lang="en-US" sz="1050" b="0" dirty="0"/>
          </a:p>
          <a:p>
            <a:pPr marL="457200" indent="-457200">
              <a:buFont typeface="+mj-lt"/>
              <a:buAutoNum type="arabicPeriod"/>
            </a:pPr>
            <a:r>
              <a:rPr lang="en-US" sz="2000" b="0" dirty="0" smtClean="0"/>
              <a:t>E2E </a:t>
            </a:r>
            <a:r>
              <a:rPr lang="en-US" sz="2000" b="0" dirty="0"/>
              <a:t>testing with the TDSPs and ERCOT will begin </a:t>
            </a:r>
            <a:r>
              <a:rPr lang="en-US" sz="2000" b="0" u="sng" dirty="0" smtClean="0">
                <a:solidFill>
                  <a:srgbClr val="FF0000"/>
                </a:solidFill>
              </a:rPr>
              <a:t>November 20, 2017</a:t>
            </a:r>
            <a:r>
              <a:rPr lang="en-US" sz="2000" b="0" dirty="0" smtClean="0"/>
              <a:t> and will </a:t>
            </a:r>
            <a:r>
              <a:rPr lang="en-US" sz="2000" b="0" dirty="0"/>
              <a:t>be executed within the Retail Market Testing Environment (</a:t>
            </a:r>
            <a:r>
              <a:rPr lang="en-US" sz="2000" b="0" dirty="0" smtClean="0"/>
              <a:t>RMTE)</a:t>
            </a:r>
          </a:p>
          <a:p>
            <a:pPr marL="457200" indent="-457200">
              <a:buFont typeface="+mj-lt"/>
              <a:buAutoNum type="arabicPeriod"/>
            </a:pPr>
            <a:endParaRPr lang="en-US" sz="800" b="0" dirty="0" smtClean="0"/>
          </a:p>
        </p:txBody>
      </p:sp>
    </p:spTree>
    <p:extLst>
      <p:ext uri="{BB962C8B-B14F-4D97-AF65-F5344CB8AC3E}">
        <p14:creationId xmlns:p14="http://schemas.microsoft.com/office/powerpoint/2010/main" val="2955358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End-to-End Testing Information</a:t>
            </a: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8</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5275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457200" indent="-457200">
              <a:buFont typeface="+mj-lt"/>
              <a:buAutoNum type="arabicPeriod" startAt="5"/>
            </a:pPr>
            <a:r>
              <a:rPr lang="en-US" sz="2000" b="0" dirty="0" smtClean="0"/>
              <a:t>Testing for NPRR778 will be conducted in a </a:t>
            </a:r>
            <a:r>
              <a:rPr lang="en-US" sz="2000" b="0" dirty="0" smtClean="0">
                <a:solidFill>
                  <a:srgbClr val="FF0000"/>
                </a:solidFill>
              </a:rPr>
              <a:t>“Round Robin” </a:t>
            </a:r>
            <a:r>
              <a:rPr lang="en-US" sz="2000" b="0" dirty="0" smtClean="0"/>
              <a:t>method where the testing </a:t>
            </a:r>
            <a:r>
              <a:rPr lang="en-US" sz="2000" b="0" dirty="0"/>
              <a:t>results (pass or fail) with one TDSP will be accepted </a:t>
            </a:r>
            <a:r>
              <a:rPr lang="en-US" sz="2000" b="0" dirty="0" smtClean="0"/>
              <a:t>as the testing result by </a:t>
            </a:r>
            <a:r>
              <a:rPr lang="en-US" sz="2000" b="0" dirty="0"/>
              <a:t>all TDSPs. </a:t>
            </a:r>
            <a:r>
              <a:rPr lang="en-US" sz="2000" b="0" dirty="0" smtClean="0"/>
              <a:t> </a:t>
            </a:r>
          </a:p>
          <a:p>
            <a:pPr marL="228600" lvl="0" indent="-228600">
              <a:buFont typeface="+mj-lt"/>
              <a:buAutoNum type="arabicPeriod" startAt="5"/>
            </a:pPr>
            <a:endParaRPr lang="en-US" sz="800" b="0" dirty="0" smtClean="0"/>
          </a:p>
          <a:p>
            <a:pPr marL="457200" indent="-457200">
              <a:buFont typeface="+mj-lt"/>
              <a:buAutoNum type="arabicPeriod" startAt="5"/>
            </a:pPr>
            <a:r>
              <a:rPr lang="en-US" sz="2000" b="0" dirty="0" smtClean="0"/>
              <a:t>Each </a:t>
            </a:r>
            <a:r>
              <a:rPr lang="en-US" sz="2000" b="0" dirty="0"/>
              <a:t>CR will test with only one TDSP, and the other TDSPs will accept the results of that test as their own</a:t>
            </a:r>
            <a:r>
              <a:rPr lang="en-US" sz="2000" b="0" dirty="0" smtClean="0"/>
              <a:t>.</a:t>
            </a:r>
          </a:p>
          <a:p>
            <a:pPr marL="342900" lvl="0" indent="-342900">
              <a:buFont typeface="+mj-lt"/>
              <a:buAutoNum type="arabicPeriod" startAt="5"/>
            </a:pPr>
            <a:endParaRPr lang="en-US" sz="800" b="0" dirty="0" smtClean="0"/>
          </a:p>
          <a:p>
            <a:pPr marL="457200" lvl="0" indent="-457200">
              <a:buFont typeface="+mj-lt"/>
              <a:buAutoNum type="arabicPeriod" startAt="5"/>
            </a:pPr>
            <a:r>
              <a:rPr lang="en-US" sz="2000" b="0" dirty="0" smtClean="0"/>
              <a:t>TDSPs </a:t>
            </a:r>
            <a:r>
              <a:rPr lang="en-US" sz="2000" b="0" dirty="0"/>
              <a:t>available for round robin testing: CenterPoint, AEP, TNMP. </a:t>
            </a:r>
            <a:br>
              <a:rPr lang="en-US" sz="2000" b="0" dirty="0"/>
            </a:br>
            <a:r>
              <a:rPr lang="en-US" sz="2000" b="0" dirty="0"/>
              <a:t>(Oncor and Sharyland will not participate due to CIS conversion activities</a:t>
            </a:r>
            <a:r>
              <a:rPr lang="en-US" sz="2000" b="0" dirty="0" smtClean="0"/>
              <a:t>.)</a:t>
            </a:r>
            <a:br>
              <a:rPr lang="en-US" sz="2000" b="0" dirty="0" smtClean="0"/>
            </a:br>
            <a:endParaRPr lang="en-US" sz="2000" b="0" dirty="0"/>
          </a:p>
          <a:p>
            <a:pPr marL="457200" indent="-457200">
              <a:buFont typeface="+mj-lt"/>
              <a:buAutoNum type="arabicPeriod" startAt="5"/>
            </a:pPr>
            <a:r>
              <a:rPr lang="en-US" sz="2000" b="0" dirty="0" smtClean="0"/>
              <a:t>The </a:t>
            </a:r>
            <a:r>
              <a:rPr lang="en-US" sz="2000" b="0" dirty="0"/>
              <a:t>following </a:t>
            </a:r>
            <a:r>
              <a:rPr lang="en-US" sz="2000" b="0" dirty="0" smtClean="0"/>
              <a:t>scenarios will be tested: </a:t>
            </a:r>
            <a:endParaRPr lang="en-US" sz="2000" b="0" dirty="0"/>
          </a:p>
          <a:p>
            <a:pPr marL="1085850" lvl="1" indent="-342900">
              <a:buFont typeface="Wingdings" panose="05000000000000000000" pitchFamily="2" charset="2"/>
              <a:buChar char="ü"/>
            </a:pPr>
            <a:r>
              <a:rPr lang="en-US" sz="1700" b="0" dirty="0">
                <a:solidFill>
                  <a:srgbClr val="FF0000"/>
                </a:solidFill>
              </a:rPr>
              <a:t>Move-In Cancel</a:t>
            </a:r>
          </a:p>
          <a:p>
            <a:pPr marL="1085850" lvl="1" indent="-342900">
              <a:buFont typeface="Wingdings" panose="05000000000000000000" pitchFamily="2" charset="2"/>
              <a:buChar char="ü"/>
            </a:pPr>
            <a:r>
              <a:rPr lang="en-US" sz="1700" b="0" dirty="0">
                <a:solidFill>
                  <a:srgbClr val="FF0000"/>
                </a:solidFill>
              </a:rPr>
              <a:t>Move-In Date Change</a:t>
            </a:r>
          </a:p>
          <a:p>
            <a:pPr marL="1085850" lvl="1" indent="-342900">
              <a:buFont typeface="Wingdings" panose="05000000000000000000" pitchFamily="2" charset="2"/>
              <a:buChar char="ü"/>
            </a:pPr>
            <a:r>
              <a:rPr lang="en-US" sz="1700" b="0" dirty="0">
                <a:solidFill>
                  <a:srgbClr val="FF0000"/>
                </a:solidFill>
              </a:rPr>
              <a:t>Move-Out Cancel</a:t>
            </a:r>
          </a:p>
          <a:p>
            <a:pPr marL="1085850" lvl="1" indent="-342900">
              <a:buFont typeface="Wingdings" panose="05000000000000000000" pitchFamily="2" charset="2"/>
              <a:buChar char="ü"/>
            </a:pPr>
            <a:r>
              <a:rPr lang="en-US" sz="1700" b="0" dirty="0">
                <a:solidFill>
                  <a:srgbClr val="FF0000"/>
                </a:solidFill>
              </a:rPr>
              <a:t>Move-Out Date Change</a:t>
            </a:r>
          </a:p>
          <a:p>
            <a:pPr marL="1085850" lvl="1" indent="-342900">
              <a:buFont typeface="Wingdings" panose="05000000000000000000" pitchFamily="2" charset="2"/>
              <a:buChar char="ü"/>
            </a:pPr>
            <a:r>
              <a:rPr lang="en-US" sz="1700" b="0" dirty="0">
                <a:solidFill>
                  <a:srgbClr val="FF0000"/>
                </a:solidFill>
              </a:rPr>
              <a:t>Switch </a:t>
            </a:r>
            <a:r>
              <a:rPr lang="en-US" sz="1700" b="0" dirty="0" smtClean="0">
                <a:solidFill>
                  <a:srgbClr val="FF0000"/>
                </a:solidFill>
              </a:rPr>
              <a:t>Cancel</a:t>
            </a:r>
            <a:endParaRPr lang="en-US" sz="2000" b="0" dirty="0"/>
          </a:p>
        </p:txBody>
      </p:sp>
    </p:spTree>
    <p:extLst>
      <p:ext uri="{BB962C8B-B14F-4D97-AF65-F5344CB8AC3E}">
        <p14:creationId xmlns:p14="http://schemas.microsoft.com/office/powerpoint/2010/main" val="25587963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ChangeArrowheads="1"/>
          </p:cNvSpPr>
          <p:nvPr/>
        </p:nvSpPr>
        <p:spPr bwMode="auto">
          <a:xfrm>
            <a:off x="65314" y="299992"/>
            <a:ext cx="7391400" cy="4462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r>
              <a:rPr lang="en-US" altLang="en-US" sz="2300" dirty="0" smtClean="0">
                <a:solidFill>
                  <a:srgbClr val="3D5F5D"/>
                </a:solidFill>
              </a:rPr>
              <a:t>Retail Market Testing Environment (RMTE)</a:t>
            </a:r>
            <a:endParaRPr lang="en-US" altLang="en-US" sz="2300" dirty="0">
              <a:solidFill>
                <a:srgbClr val="3D5F5D"/>
              </a:solidFill>
            </a:endParaRPr>
          </a:p>
        </p:txBody>
      </p:sp>
      <p:sp>
        <p:nvSpPr>
          <p:cNvPr id="7171"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pPr>
            <a:fld id="{40C661EA-23FC-41FC-8F9C-EC53A3E547AF}" type="slidenum">
              <a:rPr lang="en-US" altLang="en-US" sz="1400" smtClean="0">
                <a:solidFill>
                  <a:srgbClr val="000000"/>
                </a:solidFill>
              </a:rPr>
              <a:pPr eaLnBrk="1" hangingPunct="1">
                <a:spcBef>
                  <a:spcPct val="0"/>
                </a:spcBef>
                <a:buFontTx/>
                <a:buNone/>
              </a:pPr>
              <a:t>9</a:t>
            </a:fld>
            <a:endParaRPr lang="en-US" altLang="en-US" sz="1400" smtClean="0">
              <a:solidFill>
                <a:srgbClr val="000000"/>
              </a:solidFill>
            </a:endParaRPr>
          </a:p>
        </p:txBody>
      </p:sp>
      <p:sp>
        <p:nvSpPr>
          <p:cNvPr id="7" name="TextBox 1"/>
          <p:cNvSpPr txBox="1">
            <a:spLocks noChangeArrowheads="1"/>
          </p:cNvSpPr>
          <p:nvPr/>
        </p:nvSpPr>
        <p:spPr bwMode="auto">
          <a:xfrm>
            <a:off x="228600" y="1104371"/>
            <a:ext cx="8686800" cy="48567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None/>
            </a:pPr>
            <a:r>
              <a:rPr lang="en-US" sz="1800" b="0" dirty="0" smtClean="0"/>
              <a:t>The RMTE is a ‘sandbox’ testing environment created to simulate how systems would behave in the Production environment, allowing MPs to testing functionality before going live.</a:t>
            </a:r>
          </a:p>
          <a:p>
            <a:pPr marL="285750" indent="-285750"/>
            <a:endParaRPr lang="en-US" sz="1800" b="0" dirty="0"/>
          </a:p>
          <a:p>
            <a:pPr marL="285750" indent="-285750"/>
            <a:r>
              <a:rPr lang="en-US" sz="1800" b="0" dirty="0" smtClean="0"/>
              <a:t>The RMTE will be used to conduct E2E testing, therefore </a:t>
            </a:r>
            <a:r>
              <a:rPr lang="en-US" sz="1800" b="0" dirty="0" smtClean="0">
                <a:solidFill>
                  <a:srgbClr val="FF0000"/>
                </a:solidFill>
              </a:rPr>
              <a:t>all </a:t>
            </a:r>
            <a:r>
              <a:rPr lang="en-US" sz="1800" b="0" dirty="0">
                <a:solidFill>
                  <a:srgbClr val="FF0000"/>
                </a:solidFill>
              </a:rPr>
              <a:t>testing MPs should validate connectivity to the RMTE prior to November 10, 2017</a:t>
            </a:r>
            <a:r>
              <a:rPr lang="en-US" sz="1800" b="0" dirty="0" smtClean="0"/>
              <a:t>.  If </a:t>
            </a:r>
            <a:r>
              <a:rPr lang="en-US" sz="1800" b="0" dirty="0"/>
              <a:t>MPs cannot access the RMTE appropriately, MPs should work with ERCOT for technical connectivity support ASAP.</a:t>
            </a:r>
            <a:endParaRPr lang="en-US" sz="1800" b="0" dirty="0" smtClean="0"/>
          </a:p>
          <a:p>
            <a:pPr marL="285750" indent="-285750"/>
            <a:endParaRPr lang="en-US" sz="1800" b="0" dirty="0" smtClean="0"/>
          </a:p>
          <a:p>
            <a:pPr marL="285750" indent="-285750"/>
            <a:r>
              <a:rPr lang="en-US" sz="1800" b="0" dirty="0" smtClean="0"/>
              <a:t>The ERCOT code for NPRR778 was made available in the RMTE on </a:t>
            </a:r>
            <a:r>
              <a:rPr lang="en-US" sz="1800" b="0" dirty="0" smtClean="0">
                <a:solidFill>
                  <a:srgbClr val="FF0000"/>
                </a:solidFill>
              </a:rPr>
              <a:t>October 16, 2017</a:t>
            </a:r>
            <a:r>
              <a:rPr lang="en-US" sz="1800" b="0" dirty="0" smtClean="0"/>
              <a:t> and any Retail Market Participant who wishes to test their own company’s system functionality today can do so.</a:t>
            </a:r>
          </a:p>
          <a:p>
            <a:pPr marL="285750" indent="-285750"/>
            <a:endParaRPr lang="en-US" sz="1800" b="0" dirty="0"/>
          </a:p>
          <a:p>
            <a:pPr>
              <a:buNone/>
            </a:pPr>
            <a:r>
              <a:rPr lang="en-US" sz="1800" b="0" dirty="0"/>
              <a:t>Keep in mind that the coordinated end-to-end testing is to ensure the entire flow of transactions is executed as </a:t>
            </a:r>
            <a:r>
              <a:rPr lang="en-US" sz="1800" b="0" dirty="0" smtClean="0"/>
              <a:t>expected; but Individual company ad-hoc testing (to test your own code) is always encouraged. </a:t>
            </a:r>
            <a:endParaRPr lang="en-US" sz="1800" b="0" dirty="0">
              <a:solidFill>
                <a:srgbClr val="FF0000"/>
              </a:solidFill>
            </a:endParaRPr>
          </a:p>
        </p:txBody>
      </p:sp>
    </p:spTree>
    <p:extLst>
      <p:ext uri="{BB962C8B-B14F-4D97-AF65-F5344CB8AC3E}">
        <p14:creationId xmlns:p14="http://schemas.microsoft.com/office/powerpoint/2010/main" val="1277178109"/>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2.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ags/tag3.xml><?xml version="1.0" encoding="utf-8"?>
<p:tagLst xmlns:a="http://schemas.openxmlformats.org/drawingml/2006/main" xmlns:r="http://schemas.openxmlformats.org/officeDocument/2006/relationships" xmlns:p="http://schemas.openxmlformats.org/presentationml/2006/main">
  <p:tag name="LLEFT" val=" 35.625"/>
  <p:tag name="LTOP" val=" 85.625"/>
</p:tagLst>
</file>

<file path=ppt/tags/tag4.xml><?xml version="1.0" encoding="utf-8"?>
<p:tagLst xmlns:a="http://schemas.openxmlformats.org/drawingml/2006/main" xmlns:r="http://schemas.openxmlformats.org/officeDocument/2006/relationships" xmlns:p="http://schemas.openxmlformats.org/presentationml/2006/main">
  <p:tag name="LLEFT" val=" 27.625"/>
  <p:tag name="LTOP" val=" 523.5"/>
</p:tagLst>
</file>

<file path=ppt/theme/theme1.xml><?xml version="1.0" encoding="utf-8"?>
<a:theme xmlns:a="http://schemas.openxmlformats.org/drawingml/2006/main" name="Default 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0000"/>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21015</TotalTime>
  <Words>1458</Words>
  <Application>Microsoft Office PowerPoint</Application>
  <PresentationFormat>On-screen Show (4:3)</PresentationFormat>
  <Paragraphs>202</Paragraphs>
  <Slides>19</Slides>
  <Notes>1</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19</vt:i4>
      </vt:variant>
    </vt:vector>
  </HeadingPairs>
  <TitlesOfParts>
    <vt:vector size="26" baseType="lpstr">
      <vt:lpstr>Arial</vt:lpstr>
      <vt:lpstr>Impact</vt:lpstr>
      <vt:lpstr>Times New Roman</vt:lpstr>
      <vt:lpstr>Wingdings</vt:lpstr>
      <vt:lpstr>Default Design</vt:lpstr>
      <vt:lpstr>1_Default Design</vt:lpstr>
      <vt:lpstr>2_Default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ERCOT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kcotner</dc:creator>
  <cp:lastModifiedBy>Suzy Clifton </cp:lastModifiedBy>
  <cp:revision>1048</cp:revision>
  <cp:lastPrinted>2002-09-24T18:27:58Z</cp:lastPrinted>
  <dcterms:created xsi:type="dcterms:W3CDTF">2002-07-29T21:45:07Z</dcterms:created>
  <dcterms:modified xsi:type="dcterms:W3CDTF">2017-10-19T13:10:27Z</dcterms:modified>
</cp:coreProperties>
</file>