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7" r:id="rId1"/>
  </p:sldMasterIdLst>
  <p:notesMasterIdLst>
    <p:notesMasterId r:id="rId10"/>
  </p:notesMasterIdLst>
  <p:handoutMasterIdLst>
    <p:handoutMasterId r:id="rId11"/>
  </p:handoutMasterIdLst>
  <p:sldIdLst>
    <p:sldId id="262" r:id="rId2"/>
    <p:sldId id="275" r:id="rId3"/>
    <p:sldId id="273" r:id="rId4"/>
    <p:sldId id="274" r:id="rId5"/>
    <p:sldId id="271" r:id="rId6"/>
    <p:sldId id="268" r:id="rId7"/>
    <p:sldId id="269" r:id="rId8"/>
    <p:sldId id="272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7">
          <p15:clr>
            <a:srgbClr val="A4A3A4"/>
          </p15:clr>
        </p15:guide>
        <p15:guide id="2" pos="2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5"/>
    <a:srgbClr val="646464"/>
    <a:srgbClr val="5A5A5A"/>
    <a:srgbClr val="E3E3E3"/>
    <a:srgbClr val="3C3C3D"/>
    <a:srgbClr val="E8E8E8"/>
    <a:srgbClr val="F5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57" y="510"/>
      </p:cViewPr>
      <p:guideLst>
        <p:guide orient="horz" pos="1087"/>
        <p:guide pos="25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hil.kondabala\Documents\Projects\ERCOT\AWStransPowerCurv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hil.kondabala\Documents\Projects\ERCOT\AWStransPowerCurv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C3C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C3C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2B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B-42BC-87B5-46E242C7B0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4533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B-42BC-87B5-46E242C7B0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C90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B-42BC-87B5-46E242C7B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985240"/>
        <c:axId val="291984456"/>
      </c:barChart>
      <c:catAx>
        <c:axId val="29198524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3C3C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C3C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984456"/>
        <c:crosses val="autoZero"/>
        <c:auto val="1"/>
        <c:lblAlgn val="ctr"/>
        <c:lblOffset val="100"/>
        <c:noMultiLvlLbl val="0"/>
      </c:catAx>
      <c:valAx>
        <c:axId val="29198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3C3C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C3C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98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C3C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C3C3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Power Curve</a:t>
            </a:r>
            <a:r>
              <a:rPr lang="en-US" baseline="0"/>
              <a:t> Comparision 2011 to Current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strRef>
              <c:f>PowerCurve_Comparision!$I$1</c:f>
              <c:strCache>
                <c:ptCount val="1"/>
                <c:pt idx="0">
                  <c:v> Current  Class II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PowerCurve_Comparision!$A$2:$A$27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PowerCurve_Comparision!$I$2:$I$27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1.0144927536231883E-2</c:v>
                </c:pt>
                <c:pt idx="4">
                  <c:v>5.3333333333333337E-2</c:v>
                </c:pt>
                <c:pt idx="5">
                  <c:v>0.11710144927536231</c:v>
                </c:pt>
                <c:pt idx="6">
                  <c:v>0.21014492753623187</c:v>
                </c:pt>
                <c:pt idx="7">
                  <c:v>0.33971014492753621</c:v>
                </c:pt>
                <c:pt idx="8">
                  <c:v>0.51014492753623186</c:v>
                </c:pt>
                <c:pt idx="9">
                  <c:v>0.71942028985507245</c:v>
                </c:pt>
                <c:pt idx="10">
                  <c:v>0.92376811594202901</c:v>
                </c:pt>
                <c:pt idx="11">
                  <c:v>0.99507246376811598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EB-40EE-8D4E-60E2F90F6906}"/>
            </c:ext>
          </c:extLst>
        </c:ser>
        <c:ser>
          <c:idx val="3"/>
          <c:order val="3"/>
          <c:tx>
            <c:strRef>
              <c:f>PowerCurve_Comparision!$C$1</c:f>
              <c:strCache>
                <c:ptCount val="1"/>
                <c:pt idx="0">
                  <c:v>AWS Class_II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PowerCurve_Comparision!$A$2:$A$27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PowerCurve_Comparision!$C$2:$C$27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2.8299999999999999E-2</c:v>
                </c:pt>
                <c:pt idx="5">
                  <c:v>8.8400000000000006E-2</c:v>
                </c:pt>
                <c:pt idx="6">
                  <c:v>0.1739</c:v>
                </c:pt>
                <c:pt idx="7">
                  <c:v>0.2873</c:v>
                </c:pt>
                <c:pt idx="8">
                  <c:v>0.43390000000000001</c:v>
                </c:pt>
                <c:pt idx="9">
                  <c:v>0.60660000000000003</c:v>
                </c:pt>
                <c:pt idx="10">
                  <c:v>0.77680000000000005</c:v>
                </c:pt>
                <c:pt idx="11">
                  <c:v>0.90500000000000003</c:v>
                </c:pt>
                <c:pt idx="12">
                  <c:v>0.97170000000000001</c:v>
                </c:pt>
                <c:pt idx="13">
                  <c:v>0.99260000000000004</c:v>
                </c:pt>
                <c:pt idx="14">
                  <c:v>0.99790000000000001</c:v>
                </c:pt>
                <c:pt idx="15">
                  <c:v>0.99980000000000002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EB-40EE-8D4E-60E2F90F6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912432"/>
        <c:axId val="58491472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PowerCurve_Comparision!$B$1</c15:sqref>
                        </c15:formulaRef>
                      </c:ext>
                    </c:extLst>
                    <c:strCache>
                      <c:ptCount val="1"/>
                      <c:pt idx="0">
                        <c:v>AWS Class_I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PowerCurve_Comparision!$A$2:$A$27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PowerCurve_Comparision!$B$2:$B$27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1.95E-2</c:v>
                      </c:pt>
                      <c:pt idx="5">
                        <c:v>6.8099999999999994E-2</c:v>
                      </c:pt>
                      <c:pt idx="6">
                        <c:v>0.1401</c:v>
                      </c:pt>
                      <c:pt idx="7">
                        <c:v>0.23710000000000001</c:v>
                      </c:pt>
                      <c:pt idx="8">
                        <c:v>0.36630000000000001</c:v>
                      </c:pt>
                      <c:pt idx="9">
                        <c:v>0.52329999999999999</c:v>
                      </c:pt>
                      <c:pt idx="10">
                        <c:v>0.70209999999999995</c:v>
                      </c:pt>
                      <c:pt idx="11">
                        <c:v>0.85640000000000005</c:v>
                      </c:pt>
                      <c:pt idx="12">
                        <c:v>0.9556</c:v>
                      </c:pt>
                      <c:pt idx="13">
                        <c:v>0.98740000000000006</c:v>
                      </c:pt>
                      <c:pt idx="14">
                        <c:v>0.99450000000000005</c:v>
                      </c:pt>
                      <c:pt idx="15">
                        <c:v>0.99819999999999998</c:v>
                      </c:pt>
                      <c:pt idx="16">
                        <c:v>0.999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BCEB-40EE-8D4E-60E2F90F6906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PowerCurve_Comparision!$H$1</c15:sqref>
                        </c15:formulaRef>
                      </c:ext>
                    </c:extLst>
                    <c:strCache>
                      <c:ptCount val="1"/>
                      <c:pt idx="0">
                        <c:v> Current Class III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PowerCurve_Comparision!$A$2:$A$27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PowerCurve_Comparision!$H$2:$H$27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1.2406349206349207E-2</c:v>
                      </c:pt>
                      <c:pt idx="4">
                        <c:v>7.0926984126984116E-2</c:v>
                      </c:pt>
                      <c:pt idx="5">
                        <c:v>0.15913968253968255</c:v>
                      </c:pt>
                      <c:pt idx="6">
                        <c:v>0.28533333333333338</c:v>
                      </c:pt>
                      <c:pt idx="7">
                        <c:v>0.46225555555555548</c:v>
                      </c:pt>
                      <c:pt idx="8">
                        <c:v>0.68274285714285721</c:v>
                      </c:pt>
                      <c:pt idx="9">
                        <c:v>0.87497142857142851</c:v>
                      </c:pt>
                      <c:pt idx="10">
                        <c:v>0.96778730158730164</c:v>
                      </c:pt>
                      <c:pt idx="11">
                        <c:v>0.99663492063492065</c:v>
                      </c:pt>
                      <c:pt idx="12">
                        <c:v>0.99961904761904774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0.66666666666666663</c:v>
                      </c:pt>
                      <c:pt idx="22">
                        <c:v>0.63733333333333331</c:v>
                      </c:pt>
                      <c:pt idx="23">
                        <c:v>0.60799999999999998</c:v>
                      </c:pt>
                      <c:pt idx="24">
                        <c:v>0.57853968253968258</c:v>
                      </c:pt>
                      <c:pt idx="25">
                        <c:v>0.54920634920634914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CEB-40EE-8D4E-60E2F90F6906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PowerCurve_Comparision!$D$1</c15:sqref>
                        </c15:formulaRef>
                      </c:ext>
                    </c:extLst>
                    <c:strCache>
                      <c:ptCount val="1"/>
                      <c:pt idx="0">
                        <c:v>AWS Class_III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PowerCurve_Comparision!$A$2:$A$27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PowerCurve_Comparision!$D$2:$D$27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6.3E-3</c:v>
                      </c:pt>
                      <c:pt idx="4">
                        <c:v>4.1200000000000001E-2</c:v>
                      </c:pt>
                      <c:pt idx="5">
                        <c:v>0.10199999999999999</c:v>
                      </c:pt>
                      <c:pt idx="6">
                        <c:v>0.189</c:v>
                      </c:pt>
                      <c:pt idx="7">
                        <c:v>0.31069999999999998</c:v>
                      </c:pt>
                      <c:pt idx="8">
                        <c:v>0.47149999999999997</c:v>
                      </c:pt>
                      <c:pt idx="9">
                        <c:v>0.66290000000000004</c:v>
                      </c:pt>
                      <c:pt idx="10">
                        <c:v>0.83830000000000005</c:v>
                      </c:pt>
                      <c:pt idx="11">
                        <c:v>0.94640000000000002</c:v>
                      </c:pt>
                      <c:pt idx="12">
                        <c:v>0.98709999999999998</c:v>
                      </c:pt>
                      <c:pt idx="13">
                        <c:v>0.99760000000000004</c:v>
                      </c:pt>
                      <c:pt idx="14">
                        <c:v>0.99950000000000006</c:v>
                      </c:pt>
                      <c:pt idx="15">
                        <c:v>0.99990000000000001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CEB-40EE-8D4E-60E2F90F6906}"/>
                  </c:ext>
                </c:extLst>
              </c15:ser>
            </c15:filteredScatterSeries>
          </c:ext>
        </c:extLst>
      </c:scatterChart>
      <c:valAx>
        <c:axId val="58491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Wind Speed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914728"/>
        <c:crosses val="autoZero"/>
        <c:crossBetween val="midCat"/>
      </c:valAx>
      <c:valAx>
        <c:axId val="58491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Power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912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Normalized Energy 2011-PC vs Current- PC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'Energy Comparision'!$I$5</c:f>
              <c:strCache>
                <c:ptCount val="1"/>
                <c:pt idx="0">
                  <c:v>Current Energy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'Energy Comparision'!$I$6:$I$31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3.4865918835227547</c:v>
                </c:pt>
                <c:pt idx="4">
                  <c:v>29.621608350761335</c:v>
                </c:pt>
                <c:pt idx="5">
                  <c:v>89.030801619271941</c:v>
                </c:pt>
                <c:pt idx="6">
                  <c:v>194.53022959429524</c:v>
                </c:pt>
                <c:pt idx="7">
                  <c:v>348.19062548406055</c:v>
                </c:pt>
                <c:pt idx="8">
                  <c:v>532.29148473592647</c:v>
                </c:pt>
                <c:pt idx="9">
                  <c:v>706.42333024947118</c:v>
                </c:pt>
                <c:pt idx="10">
                  <c:v>791.09919424007194</c:v>
                </c:pt>
                <c:pt idx="11">
                  <c:v>689.28092045210656</c:v>
                </c:pt>
                <c:pt idx="12">
                  <c:v>519.48305776643156</c:v>
                </c:pt>
                <c:pt idx="13">
                  <c:v>360.85499199579044</c:v>
                </c:pt>
                <c:pt idx="14">
                  <c:v>231.85098866759836</c:v>
                </c:pt>
                <c:pt idx="15">
                  <c:v>137.54840324025645</c:v>
                </c:pt>
                <c:pt idx="16">
                  <c:v>75.204123717889161</c:v>
                </c:pt>
                <c:pt idx="17">
                  <c:v>37.81620569927145</c:v>
                </c:pt>
                <c:pt idx="18">
                  <c:v>17.451621963433354</c:v>
                </c:pt>
                <c:pt idx="19">
                  <c:v>7.3749746671292087</c:v>
                </c:pt>
                <c:pt idx="20">
                  <c:v>2.8476127311241726</c:v>
                </c:pt>
                <c:pt idx="21">
                  <c:v>1.002341988731132</c:v>
                </c:pt>
                <c:pt idx="22">
                  <c:v>0.32090725633133843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5-49DA-B028-843BEDEE79AE}"/>
            </c:ext>
          </c:extLst>
        </c:ser>
        <c:ser>
          <c:idx val="1"/>
          <c:order val="1"/>
          <c:tx>
            <c:strRef>
              <c:f>'Energy Comparision'!$J$5</c:f>
              <c:strCache>
                <c:ptCount val="1"/>
                <c:pt idx="0">
                  <c:v>2007 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'Energy Comparision'!$J$6:$J$31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15.71796593112273</c:v>
                </c:pt>
                <c:pt idx="5">
                  <c:v>67.209440291696936</c:v>
                </c:pt>
                <c:pt idx="6">
                  <c:v>160.97846054654539</c:v>
                </c:pt>
                <c:pt idx="7">
                  <c:v>294.47212040991343</c:v>
                </c:pt>
                <c:pt idx="8">
                  <c:v>452.73659064367547</c:v>
                </c:pt>
                <c:pt idx="9">
                  <c:v>595.64123805245197</c:v>
                </c:pt>
                <c:pt idx="10">
                  <c:v>665.23821669144127</c:v>
                </c:pt>
                <c:pt idx="11">
                  <c:v>626.88824756236227</c:v>
                </c:pt>
                <c:pt idx="12">
                  <c:v>504.78168723164157</c:v>
                </c:pt>
                <c:pt idx="13">
                  <c:v>358.18466505502158</c:v>
                </c:pt>
                <c:pt idx="14">
                  <c:v>231.36410159139641</c:v>
                </c:pt>
                <c:pt idx="15">
                  <c:v>137.5208935596084</c:v>
                </c:pt>
                <c:pt idx="16">
                  <c:v>75.204123717889161</c:v>
                </c:pt>
                <c:pt idx="17">
                  <c:v>37.81620569927145</c:v>
                </c:pt>
                <c:pt idx="18">
                  <c:v>17.451621963433354</c:v>
                </c:pt>
                <c:pt idx="19">
                  <c:v>7.3749746671292087</c:v>
                </c:pt>
                <c:pt idx="20">
                  <c:v>2.8476127311241726</c:v>
                </c:pt>
                <c:pt idx="21">
                  <c:v>1.002341988731132</c:v>
                </c:pt>
                <c:pt idx="22">
                  <c:v>0.32090725633133843</c:v>
                </c:pt>
                <c:pt idx="23">
                  <c:v>9.3236162359971786E-2</c:v>
                </c:pt>
                <c:pt idx="24">
                  <c:v>2.4526992348910426E-2</c:v>
                </c:pt>
                <c:pt idx="25">
                  <c:v>5.828759631185676E-3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A5-49DA-B028-843BEDEE7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222944"/>
        <c:axId val="550220320"/>
      </c:areaChart>
      <c:catAx>
        <c:axId val="550222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220320"/>
        <c:crosses val="autoZero"/>
        <c:auto val="1"/>
        <c:lblAlgn val="ctr"/>
        <c:lblOffset val="100"/>
        <c:noMultiLvlLbl val="0"/>
      </c:catAx>
      <c:valAx>
        <c:axId val="55022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222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5D6323E-6C94-4DBA-AF5B-F6D125C9C18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7F665-CA38-42F2-BF5D-3C5CC5D8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5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D78369A-3510-435E-BB23-CC4D9D43BEC6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9CC5CFE-7886-4597-9F67-3B992A600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4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verPr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1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1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43" y="2209799"/>
            <a:ext cx="7812624" cy="1270001"/>
          </a:xfrm>
        </p:spPr>
        <p:txBody>
          <a:bodyPr tIns="0"/>
          <a:lstStyle>
            <a:lvl1pPr>
              <a:lnSpc>
                <a:spcPts val="4000"/>
              </a:lnSpc>
              <a:spcAft>
                <a:spcPts val="0"/>
              </a:spcAft>
              <a:defRPr sz="36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CoverPr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1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1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7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viderSolarPane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3124199"/>
            <a:ext cx="3868738" cy="1634067"/>
          </a:xfrm>
        </p:spPr>
        <p:txBody>
          <a:bodyPr tIns="0"/>
          <a:lstStyle>
            <a:lvl1pPr marL="0" indent="0">
              <a:defRPr sz="22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5" descr="DividerSolarPane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24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viderTurbinePan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3124199"/>
            <a:ext cx="3868738" cy="1634067"/>
          </a:xfrm>
        </p:spPr>
        <p:txBody>
          <a:bodyPr tIns="0"/>
          <a:lstStyle>
            <a:lvl1pPr marL="0" indent="0">
              <a:defRPr sz="22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5" descr="DividerTurbinePan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/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5950" y="1225550"/>
            <a:ext cx="3787751" cy="4891088"/>
          </a:xfrm>
          <a:ln w="3175">
            <a:solidFill>
              <a:srgbClr val="3C3C3D"/>
            </a:solidFill>
          </a:ln>
        </p:spPr>
        <p:txBody>
          <a:bodyPr tIns="0"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7120" y="1224878"/>
            <a:ext cx="3740930" cy="4891996"/>
          </a:xfrm>
        </p:spPr>
        <p:txBody>
          <a:bodyPr tIns="0"/>
          <a:lstStyle>
            <a:lvl1pPr>
              <a:spcAft>
                <a:spcPts val="1200"/>
              </a:spcAft>
              <a:defRPr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7149AF-9C0C-4C68-965B-0036ACF357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14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5950" y="1224878"/>
            <a:ext cx="3740930" cy="4891996"/>
          </a:xfrm>
        </p:spPr>
        <p:txBody>
          <a:bodyPr tIns="0"/>
          <a:lstStyle>
            <a:lvl1pPr>
              <a:spcAft>
                <a:spcPts val="1200"/>
              </a:spcAft>
              <a:defRPr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B2467A-7836-4C9E-AF8D-F383F2743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65663" y="1225550"/>
          <a:ext cx="3862387" cy="4891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109">
                <a:tc>
                  <a:txBody>
                    <a:bodyPr/>
                    <a:lstStyle/>
                    <a:p>
                      <a:pPr algn="r"/>
                      <a:r>
                        <a:rPr lang="en-US" sz="900" b="1" i="0" baseline="0" dirty="0">
                          <a:solidFill>
                            <a:srgbClr val="3C3C3D"/>
                          </a:solidFill>
                          <a:latin typeface="Arial"/>
                        </a:rPr>
                        <a:t>Project Capacity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299.7 MW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Commercial Operations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Q2 2015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Beaver County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Wind Resource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47.29% </a:t>
                      </a:r>
                      <a:r>
                        <a:rPr lang="en-US" sz="900" baseline="0" dirty="0" err="1">
                          <a:solidFill>
                            <a:srgbClr val="3C3C3D"/>
                          </a:solidFill>
                          <a:latin typeface="Arial"/>
                        </a:rPr>
                        <a:t>NCFWind</a:t>
                      </a:r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 speed 9.1 m/s at 80 m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ISO / RTO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SPP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Interconnection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Beaver substation (to be completed 2014)Status: Interconnection Agreement </a:t>
                      </a:r>
                      <a:r>
                        <a:rPr lang="en-US" sz="900" baseline="0" dirty="0" err="1">
                          <a:solidFill>
                            <a:srgbClr val="3C3C3D"/>
                          </a:solidFill>
                          <a:latin typeface="Arial"/>
                        </a:rPr>
                        <a:t>signedQueue</a:t>
                      </a:r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 ID: GEN-2010-001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Site Control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19,326 acres under lease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Turbines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Executed TSA for GE 1.85 MW 87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BOP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rgbClr val="3C3C3D"/>
                          </a:solidFill>
                          <a:latin typeface="Arial"/>
                        </a:rPr>
                        <a:t>Mortenson</a:t>
                      </a:r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 Construction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3C3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Power Marketing</a:t>
                      </a:r>
                    </a:p>
                  </a:txBody>
                  <a:tcPr marL="91427" marR="91427" marT="27432" marB="27432" anchor="ctr">
                    <a:lnL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rgbClr val="3C3C3D"/>
                          </a:solidFill>
                          <a:latin typeface="Arial"/>
                        </a:rPr>
                        <a:t>Awarded 200 MW REPA by AEP PSO;Awarded 100 MW REPA by Western Farmers</a:t>
                      </a:r>
                    </a:p>
                  </a:txBody>
                  <a:tcPr marL="91427" marR="91427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66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verPr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1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1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43" y="2209799"/>
            <a:ext cx="7812624" cy="1270001"/>
          </a:xfrm>
        </p:spPr>
        <p:txBody>
          <a:bodyPr tIns="0"/>
          <a:lstStyle>
            <a:lvl1pPr>
              <a:lnSpc>
                <a:spcPts val="4000"/>
              </a:lnSpc>
              <a:spcAft>
                <a:spcPts val="0"/>
              </a:spcAft>
              <a:defRPr sz="36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8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verSc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173413"/>
            <a:ext cx="18780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1734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97201" y="3149600"/>
            <a:ext cx="5537199" cy="533401"/>
          </a:xfrm>
        </p:spPr>
        <p:txBody>
          <a:bodyPr tIns="0" anchor="ctr"/>
          <a:lstStyle>
            <a:lvl1pPr>
              <a:spcAft>
                <a:spcPts val="0"/>
              </a:spcAft>
              <a:defRPr sz="24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01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5950" y="1224878"/>
            <a:ext cx="7912100" cy="4891996"/>
          </a:xfrm>
        </p:spPr>
        <p:txBody>
          <a:bodyPr tIns="0"/>
          <a:lstStyle>
            <a:lvl1pPr marL="0" indent="0"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defRPr sz="1800"/>
            </a:lvl2pPr>
            <a:lvl3pPr marL="0" indent="0">
              <a:spcAft>
                <a:spcPts val="400"/>
              </a:spcAft>
              <a:defRPr sz="1800"/>
            </a:lvl3pPr>
            <a:lvl4pPr marL="0" indent="0">
              <a:spcAft>
                <a:spcPts val="400"/>
              </a:spcAft>
              <a:defRPr sz="1200"/>
            </a:lvl4pPr>
            <a:lvl5pPr marL="0" indent="0">
              <a:spcAft>
                <a:spcPts val="40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10EA7-E450-492E-8C8F-F2B51F2C4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1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5950" y="1225550"/>
            <a:ext cx="3607389" cy="3876855"/>
          </a:xfrm>
          <a:ln w="3175">
            <a:solidFill>
              <a:srgbClr val="3C3C3D"/>
            </a:solidFill>
          </a:ln>
        </p:spPr>
        <p:txBody>
          <a:bodyPr tIns="0"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920661" y="1225550"/>
            <a:ext cx="3607389" cy="3876855"/>
          </a:xfrm>
          <a:ln w="3175">
            <a:solidFill>
              <a:srgbClr val="3C3C3D"/>
            </a:solidFill>
          </a:ln>
        </p:spPr>
        <p:txBody>
          <a:bodyPr tIns="0"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920660" y="5223931"/>
            <a:ext cx="3607389" cy="228600"/>
          </a:xfrm>
        </p:spPr>
        <p:txBody>
          <a:bodyPr/>
          <a:lstStyle>
            <a:lvl1pPr marL="0" indent="0">
              <a:spcAft>
                <a:spcPts val="0"/>
              </a:spcAft>
              <a:defRPr sz="120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920660" y="5460966"/>
            <a:ext cx="3607389" cy="589123"/>
          </a:xfrm>
        </p:spPr>
        <p:txBody>
          <a:bodyPr/>
          <a:lstStyle>
            <a:lvl1pPr marL="0" indent="0">
              <a:spcAft>
                <a:spcPts val="0"/>
              </a:spcAft>
              <a:defRPr sz="1200" b="0" i="0">
                <a:solidFill>
                  <a:srgbClr val="3C3C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15950" y="5223931"/>
            <a:ext cx="3607389" cy="228600"/>
          </a:xfrm>
        </p:spPr>
        <p:txBody>
          <a:bodyPr/>
          <a:lstStyle>
            <a:lvl1pPr marL="0" indent="0">
              <a:spcAft>
                <a:spcPts val="0"/>
              </a:spcAft>
              <a:defRPr sz="120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15950" y="5460966"/>
            <a:ext cx="3607389" cy="589123"/>
          </a:xfrm>
        </p:spPr>
        <p:txBody>
          <a:bodyPr/>
          <a:lstStyle>
            <a:lvl1pPr marL="0" indent="0">
              <a:spcAft>
                <a:spcPts val="0"/>
              </a:spcAft>
              <a:defRPr sz="1200" b="0" i="0">
                <a:solidFill>
                  <a:srgbClr val="3C3C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1168DB-A684-4073-982E-5CE5DB5EC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04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viderSolarPanel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3124199"/>
            <a:ext cx="3868738" cy="1634067"/>
          </a:xfrm>
        </p:spPr>
        <p:txBody>
          <a:bodyPr tIns="0"/>
          <a:lstStyle>
            <a:lvl1pPr marL="0" indent="0">
              <a:defRPr sz="22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88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viderTurb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65600" y="3124199"/>
            <a:ext cx="3868738" cy="1634067"/>
          </a:xfrm>
        </p:spPr>
        <p:txBody>
          <a:bodyPr tIns="0"/>
          <a:lstStyle>
            <a:lvl1pPr marL="0" indent="0">
              <a:defRPr sz="22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64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i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1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01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5836" y="2209799"/>
            <a:ext cx="4661477" cy="1270001"/>
          </a:xfrm>
        </p:spPr>
        <p:txBody>
          <a:bodyPr tIns="0"/>
          <a:lstStyle>
            <a:lvl1pPr marL="0" indent="0">
              <a:lnSpc>
                <a:spcPts val="4000"/>
              </a:lnSpc>
              <a:spcAft>
                <a:spcPts val="0"/>
              </a:spcAft>
              <a:defRPr sz="3600" b="1" i="0" cap="none" spc="10" baseline="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24104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viderSolarPane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3124199"/>
            <a:ext cx="3868738" cy="1634067"/>
          </a:xfrm>
        </p:spPr>
        <p:txBody>
          <a:bodyPr tIns="0"/>
          <a:lstStyle>
            <a:lvl1pPr marL="0" indent="0">
              <a:defRPr sz="22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47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viderTurbinePan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3124199"/>
            <a:ext cx="3868738" cy="1634067"/>
          </a:xfrm>
        </p:spPr>
        <p:txBody>
          <a:bodyPr tIns="0"/>
          <a:lstStyle>
            <a:lvl1pPr marL="0" indent="0">
              <a:defRPr sz="22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405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/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5950" y="1225550"/>
            <a:ext cx="3787751" cy="4891088"/>
          </a:xfrm>
          <a:ln w="3175">
            <a:solidFill>
              <a:srgbClr val="3C3C3D"/>
            </a:solidFill>
          </a:ln>
        </p:spPr>
        <p:txBody>
          <a:bodyPr tIns="0"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7120" y="1224878"/>
            <a:ext cx="3740930" cy="4891996"/>
          </a:xfrm>
        </p:spPr>
        <p:txBody>
          <a:bodyPr tIns="0"/>
          <a:lstStyle>
            <a:lvl1pPr>
              <a:spcAft>
                <a:spcPts val="1400"/>
              </a:spcAft>
              <a:defRPr/>
            </a:lvl1pPr>
            <a:lvl2pPr>
              <a:defRPr sz="1800"/>
            </a:lvl2pPr>
            <a:lvl3pPr>
              <a:spcAft>
                <a:spcPts val="1400"/>
              </a:spcAft>
              <a:defRPr sz="18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7149AF-9C0C-4C68-965B-0036ACF35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90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5950" y="1224878"/>
            <a:ext cx="3740930" cy="4891996"/>
          </a:xfrm>
        </p:spPr>
        <p:txBody>
          <a:bodyPr tIns="0"/>
          <a:lstStyle>
            <a:lvl1pPr>
              <a:spcAft>
                <a:spcPts val="1400"/>
              </a:spcAft>
              <a:defRPr/>
            </a:lvl1pPr>
            <a:lvl2pPr>
              <a:defRPr sz="1800"/>
            </a:lvl2pPr>
            <a:lvl3pPr>
              <a:spcAft>
                <a:spcPts val="1400"/>
              </a:spcAft>
              <a:defRPr sz="18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B2467A-7836-4C9E-AF8D-F383F2743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7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ver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173413"/>
            <a:ext cx="18780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1734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97201" y="3149600"/>
            <a:ext cx="5537199" cy="533401"/>
          </a:xfrm>
        </p:spPr>
        <p:txBody>
          <a:bodyPr tIns="0" anchor="ctr"/>
          <a:lstStyle>
            <a:lvl1pPr>
              <a:spcAft>
                <a:spcPts val="0"/>
              </a:spcAft>
              <a:defRPr sz="24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CoverSc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173413"/>
            <a:ext cx="18780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173413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5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cree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735294"/>
            <a:ext cx="9144000" cy="2211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48090"/>
            <a:ext cx="2005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97201" y="4548090"/>
            <a:ext cx="5537199" cy="533401"/>
          </a:xfrm>
        </p:spPr>
        <p:txBody>
          <a:bodyPr tIns="0" anchor="ctr"/>
          <a:lstStyle>
            <a:lvl1pPr>
              <a:spcAft>
                <a:spcPts val="0"/>
              </a:spcAft>
              <a:defRPr sz="2400" b="1" i="0" cap="none" spc="10" baseline="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5950" y="1224878"/>
            <a:ext cx="7912100" cy="4891996"/>
          </a:xfrm>
        </p:spPr>
        <p:txBody>
          <a:bodyPr tIns="0"/>
          <a:lstStyle>
            <a:lvl1pPr marL="0" indent="0">
              <a:spcAft>
                <a:spcPts val="1200"/>
              </a:spcAft>
              <a:defRPr/>
            </a:lvl1pPr>
            <a:lvl2pPr marL="457200" indent="0">
              <a:spcAft>
                <a:spcPts val="600"/>
              </a:spcAft>
              <a:buNone/>
              <a:defRPr sz="1800"/>
            </a:lvl2pPr>
            <a:lvl3pPr marL="685800" indent="0">
              <a:spcAft>
                <a:spcPts val="600"/>
              </a:spcAft>
              <a:buNone/>
              <a:defRPr sz="1800"/>
            </a:lvl3pPr>
            <a:lvl4pPr marL="1143000" indent="0">
              <a:spcAft>
                <a:spcPts val="600"/>
              </a:spcAft>
              <a:buNone/>
              <a:defRPr sz="1200"/>
            </a:lvl4pPr>
            <a:lvl5pPr marL="1600200" indent="0">
              <a:spcAft>
                <a:spcPts val="600"/>
              </a:spcAft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10EA7-E450-492E-8C8F-F2B51F2C4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0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F780D1-8D36-48E5-8632-DA735DF49B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06748947"/>
              </p:ext>
            </p:extLst>
          </p:nvPr>
        </p:nvGraphicFramePr>
        <p:xfrm>
          <a:off x="544707" y="131440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56802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5950" y="86774"/>
            <a:ext cx="7912100" cy="589539"/>
          </a:xfrm>
        </p:spPr>
        <p:txBody>
          <a:bodyPr/>
          <a:lstStyle>
            <a:lvl1pPr>
              <a:defRPr sz="2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5950" y="1225550"/>
            <a:ext cx="3607389" cy="3876855"/>
          </a:xfrm>
          <a:ln w="3175">
            <a:solidFill>
              <a:srgbClr val="3C3C3D"/>
            </a:solidFill>
          </a:ln>
        </p:spPr>
        <p:txBody>
          <a:bodyPr tIns="0"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920661" y="1225550"/>
            <a:ext cx="3607389" cy="3876855"/>
          </a:xfrm>
          <a:ln w="3175">
            <a:solidFill>
              <a:srgbClr val="3C3C3D"/>
            </a:solidFill>
          </a:ln>
        </p:spPr>
        <p:txBody>
          <a:bodyPr tIns="0"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920660" y="5223931"/>
            <a:ext cx="3607389" cy="228600"/>
          </a:xfrm>
        </p:spPr>
        <p:txBody>
          <a:bodyPr/>
          <a:lstStyle>
            <a:lvl1pPr marL="0" indent="0">
              <a:spcAft>
                <a:spcPts val="0"/>
              </a:spcAft>
              <a:defRPr sz="120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920660" y="5460966"/>
            <a:ext cx="3607389" cy="589123"/>
          </a:xfrm>
        </p:spPr>
        <p:txBody>
          <a:bodyPr/>
          <a:lstStyle>
            <a:lvl1pPr marL="0" indent="0">
              <a:spcAft>
                <a:spcPts val="0"/>
              </a:spcAft>
              <a:defRPr sz="1200" b="0" i="0">
                <a:solidFill>
                  <a:srgbClr val="3C3C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15950" y="5223931"/>
            <a:ext cx="3607389" cy="228600"/>
          </a:xfrm>
        </p:spPr>
        <p:txBody>
          <a:bodyPr/>
          <a:lstStyle>
            <a:lvl1pPr marL="0" indent="0">
              <a:spcAft>
                <a:spcPts val="0"/>
              </a:spcAft>
              <a:defRPr sz="120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15950" y="5460966"/>
            <a:ext cx="3607389" cy="589123"/>
          </a:xfrm>
        </p:spPr>
        <p:txBody>
          <a:bodyPr/>
          <a:lstStyle>
            <a:lvl1pPr marL="0" indent="0">
              <a:spcAft>
                <a:spcPts val="0"/>
              </a:spcAft>
              <a:defRPr sz="1200" b="0" i="0">
                <a:solidFill>
                  <a:srgbClr val="3C3C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1168DB-A684-4073-982E-5CE5DB5EC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615950" y="747713"/>
            <a:ext cx="7912100" cy="46037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2" y="6390230"/>
            <a:ext cx="865717" cy="24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5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viderSolarPane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3124199"/>
            <a:ext cx="3868738" cy="1634067"/>
          </a:xfrm>
        </p:spPr>
        <p:txBody>
          <a:bodyPr tIns="0"/>
          <a:lstStyle>
            <a:lvl1pPr marL="0" indent="0">
              <a:defRPr sz="22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5" descr="DividerSolarPanel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1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viderTurb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65600" y="3124199"/>
            <a:ext cx="3868738" cy="1634067"/>
          </a:xfrm>
        </p:spPr>
        <p:txBody>
          <a:bodyPr tIns="0"/>
          <a:lstStyle>
            <a:lvl1pPr marL="0" indent="0">
              <a:defRPr sz="2200" b="1" i="0" cap="none" spc="10">
                <a:solidFill>
                  <a:srgbClr val="0072B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5" descr="DividerTurb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0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5950" y="274638"/>
            <a:ext cx="7912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15950" y="1600200"/>
            <a:ext cx="7912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15950" y="6356350"/>
            <a:ext cx="18891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000"/>
              </a:lnSpc>
              <a:defRPr sz="1000" b="1" smtClean="0">
                <a:solidFill>
                  <a:srgbClr val="0072B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F780D1-8D36-48E5-8632-DA735DF49B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833438" y="6424613"/>
            <a:ext cx="13763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646464"/>
                </a:solidFill>
                <a:latin typeface="Arial" charset="0"/>
              </a:rPr>
              <a:t>Confidential</a:t>
            </a:r>
          </a:p>
        </p:txBody>
      </p:sp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833438" y="6424613"/>
            <a:ext cx="13763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646464"/>
                </a:solidFill>
                <a:latin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579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400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3977" r:id="rId14"/>
    <p:sldLayoutId id="2147483978" r:id="rId15"/>
    <p:sldLayoutId id="2147483979" r:id="rId16"/>
    <p:sldLayoutId id="2147483980" r:id="rId17"/>
    <p:sldLayoutId id="2147483981" r:id="rId18"/>
    <p:sldLayoutId id="2147483982" r:id="rId19"/>
    <p:sldLayoutId id="2147483983" r:id="rId20"/>
    <p:sldLayoutId id="2147483984" r:id="rId21"/>
    <p:sldLayoutId id="2147483985" r:id="rId22"/>
    <p:sldLayoutId id="2147483986" r:id="rId23"/>
  </p:sldLayoutIdLst>
  <p:hf hdr="0" ftr="0" dt="0"/>
  <p:txStyles>
    <p:titleStyle>
      <a:lvl1pPr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600" b="1" kern="1200">
          <a:solidFill>
            <a:srgbClr val="0072B5"/>
          </a:solidFill>
          <a:latin typeface="Arial"/>
          <a:ea typeface="ヒラギノ角ゴ Pro W3" charset="0"/>
          <a:cs typeface="ヒラギノ角ゴ Pro W3" charset="0"/>
        </a:defRPr>
      </a:lvl1pPr>
      <a:lvl2pPr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600" b="1">
          <a:solidFill>
            <a:srgbClr val="0072B5"/>
          </a:solidFill>
          <a:latin typeface="Arial" charset="0"/>
          <a:ea typeface="ヒラギノ角ゴ Pro W3" charset="0"/>
          <a:cs typeface="ヒラギノ角ゴ Pro W3" charset="0"/>
        </a:defRPr>
      </a:lvl2pPr>
      <a:lvl3pPr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600" b="1">
          <a:solidFill>
            <a:srgbClr val="0072B5"/>
          </a:solidFill>
          <a:latin typeface="Arial" charset="0"/>
          <a:ea typeface="ヒラギノ角ゴ Pro W3" charset="0"/>
          <a:cs typeface="ヒラギノ角ゴ Pro W3" charset="0"/>
        </a:defRPr>
      </a:lvl3pPr>
      <a:lvl4pPr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600" b="1">
          <a:solidFill>
            <a:srgbClr val="0072B5"/>
          </a:solidFill>
          <a:latin typeface="Arial" charset="0"/>
          <a:ea typeface="ヒラギノ角ゴ Pro W3" charset="0"/>
          <a:cs typeface="ヒラギノ角ゴ Pro W3" charset="0"/>
        </a:defRPr>
      </a:lvl4pPr>
      <a:lvl5pPr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600" b="1">
          <a:solidFill>
            <a:srgbClr val="0072B5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rgbClr val="0072B5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rgbClr val="0072B5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rgbClr val="0072B5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rgbClr val="0072B5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0" indent="0" algn="l" defTabSz="457200" rtl="0" eaLnBrk="1" fontAlgn="base" hangingPunct="1">
        <a:spcBef>
          <a:spcPct val="0"/>
        </a:spcBef>
        <a:spcAft>
          <a:spcPts val="1200"/>
        </a:spcAft>
        <a:buFont typeface="Arial" panose="020B0604020202020204" pitchFamily="34" charset="0"/>
        <a:buNone/>
        <a:defRPr sz="2200" b="1" kern="1200">
          <a:solidFill>
            <a:srgbClr val="3C3C3D"/>
          </a:solidFill>
          <a:latin typeface="Arial"/>
          <a:ea typeface="ヒラギノ角ゴ Pro W3" charset="0"/>
          <a:cs typeface="ヒラギノ角ゴ Pro W3" charset="0"/>
        </a:defRPr>
      </a:lvl1pPr>
      <a:lvl2pPr marL="457200" indent="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None/>
        <a:defRPr b="1" kern="1200">
          <a:solidFill>
            <a:srgbClr val="0072B5"/>
          </a:solidFill>
          <a:latin typeface="Arial"/>
          <a:ea typeface="ヒラギノ角ゴ Pro W3" charset="0"/>
          <a:cs typeface="ヒラギノ角ゴ Pro W3" charset="0"/>
        </a:defRPr>
      </a:lvl2pPr>
      <a:lvl3pPr marL="914400" indent="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None/>
        <a:defRPr kern="1200">
          <a:solidFill>
            <a:srgbClr val="3C3C3D"/>
          </a:solidFill>
          <a:latin typeface="Arial"/>
          <a:ea typeface="ヒラギノ角ゴ Pro W3" charset="0"/>
          <a:cs typeface="ヒラギノ角ゴ Pro W3" charset="0"/>
        </a:defRPr>
      </a:lvl3pPr>
      <a:lvl4pPr marL="1371600" indent="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1200" b="1" kern="1200">
          <a:solidFill>
            <a:srgbClr val="0072B5"/>
          </a:solidFill>
          <a:latin typeface="Arial"/>
          <a:ea typeface="ヒラギノ角ゴ Pro W3" charset="0"/>
          <a:cs typeface="ヒラギノ角ゴ Pro W3" charset="0"/>
        </a:defRPr>
      </a:lvl4pPr>
      <a:lvl5pPr marL="1828800" indent="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rgbClr val="3C3C3D"/>
          </a:solidFill>
          <a:latin typeface="Arial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excleanenergy.com/" TargetMode="External"/><Relationship Id="rId2" Type="http://schemas.openxmlformats.org/officeDocument/2006/relationships/hyperlink" Target="mailto:swaraj.jammalamadaka@apexcleanenergy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-182563" eaLnBrk="1" hangingPunct="1">
              <a:spcAft>
                <a:spcPct val="0"/>
              </a:spcAft>
              <a:defRPr/>
            </a:pPr>
            <a:r>
              <a:rPr lang="en-US" dirty="0">
                <a:latin typeface="Arial" charset="0"/>
              </a:rPr>
              <a:t>Wind Turbine Power Curve Improvements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FEC7-613E-4493-9E60-21C800DA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07" y="86774"/>
            <a:ext cx="7912100" cy="5895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46F51-1EC9-4EB7-8616-374DCBCB66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F205EE-66DA-4A7E-AADE-7D41932809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5CC6C-DED2-4CE7-BD0E-9F5F09CDC2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48B018-9F90-4598-9B06-EB9B5B62B5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2EE4B-904C-4098-890B-1A2FB4F0F36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831168DB-A684-4073-982E-5CE5DB5EC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B9071-D664-4C76-9C73-F265C17EAAD6}"/>
              </a:ext>
            </a:extLst>
          </p:cNvPr>
          <p:cNvSpPr txBox="1"/>
          <p:nvPr/>
        </p:nvSpPr>
        <p:spPr>
          <a:xfrm>
            <a:off x="615107" y="1417017"/>
            <a:ext cx="861110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Wind Turbine Technology 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Performance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Power Curves and Capacity factor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US" dirty="0" err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4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E0EA0-CB8B-44A4-AB64-CE330361A5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EBF528-11E9-46DB-9141-2493B439A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76897-737A-49E8-B0BF-849A8DF7CB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595840-C5E8-48B7-8A5B-D552AAFA2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D89B29-0040-4829-AC14-8FA989C48F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960A13-C1E5-45BA-B984-4A73337FFE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DF2CF-A3EE-4BF0-80BA-767BB57EA2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831168DB-A684-4073-982E-5CE5DB5EC0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60FA5E-C726-402F-B2B2-76DFE5C6F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5" y="918882"/>
            <a:ext cx="8667418" cy="54374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B465B-56D9-490E-94AF-ECF46AE6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Turbine Technology Evolution</a:t>
            </a:r>
          </a:p>
        </p:txBody>
      </p:sp>
    </p:spTree>
    <p:extLst>
      <p:ext uri="{BB962C8B-B14F-4D97-AF65-F5344CB8AC3E}">
        <p14:creationId xmlns:p14="http://schemas.microsoft.com/office/powerpoint/2010/main" val="263877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327A-F786-4173-8EC0-8F000A8B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Trends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05645-5A04-4994-9366-864DA643B8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E09CA4-6BB1-4BCA-BD2F-AB6760E266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11D11-9258-4544-B6D3-71956CC66F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35375C-BB75-4E6D-B054-4E3D483464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48CEC6-FEFB-4F41-9734-51F49D376E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DE0E60-6E7A-422F-87B4-8C367C7169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59A67-E087-4DF4-9336-27982C6EE0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831168DB-A684-4073-982E-5CE5DB5EC0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A6A879-7F81-46A9-AE35-ED5A91CD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3" y="982574"/>
            <a:ext cx="8771854" cy="53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Curve &amp; Capacity Factors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5950" y="1052714"/>
            <a:ext cx="7990168" cy="4997376"/>
          </a:xfrm>
        </p:spPr>
        <p:txBody>
          <a:bodyPr/>
          <a:lstStyle/>
          <a:p>
            <a:r>
              <a:rPr lang="en-US" sz="1800" dirty="0"/>
              <a:t>Wind Turbine technology is constantly evolving –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Power curve of a wind turbine depicts the relationship between output power and hub height wind speed and is an important characteristic of the turbine. </a:t>
            </a:r>
            <a:r>
              <a:rPr lang="en-US" dirty="0"/>
              <a:t> </a:t>
            </a:r>
            <a:r>
              <a:rPr lang="en-US" sz="1800" dirty="0"/>
              <a:t>It essentially captures the wind turbine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wind turbine power curve models are used to estimate the capacity factors. As technology improves power curves have been observed to improve with steep slopes.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IEC class 1 turbines are not expected to be deployed for future projects. IEC class 2 &amp; 3 turbines are expected to be used for projects that will commercialize in the near future.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831168DB-A684-4073-982E-5CE5DB5EC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7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ヒラギノ角ゴ Pro W3" charset="-128"/>
              </a:rPr>
              <a:t>Power Curve Comparison </a:t>
            </a:r>
          </a:p>
        </p:txBody>
      </p:sp>
      <p:sp>
        <p:nvSpPr>
          <p:cNvPr id="16390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1319412" y="5117566"/>
            <a:ext cx="7208638" cy="1052713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ea typeface="ヒラギノ角ゴ Pro W3" charset="-128"/>
              </a:rPr>
              <a:t>For ease of visualization only the class II turbine power curves are compared most of the sites currently in ERCOT are actually being built with Class II turbines. </a:t>
            </a:r>
          </a:p>
        </p:txBody>
      </p:sp>
      <p:sp>
        <p:nvSpPr>
          <p:cNvPr id="16393" name="Slide Number Placeholder 1"/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3C3C3D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b="1">
                <a:solidFill>
                  <a:srgbClr val="0072B5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Aft>
                <a:spcPts val="400"/>
              </a:spcAft>
              <a:defRPr>
                <a:solidFill>
                  <a:srgbClr val="3C3C3D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Aft>
                <a:spcPts val="400"/>
              </a:spcAft>
              <a:defRPr sz="1200" b="1">
                <a:solidFill>
                  <a:srgbClr val="0072B5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Aft>
                <a:spcPts val="400"/>
              </a:spcAft>
              <a:defRPr sz="1200">
                <a:solidFill>
                  <a:srgbClr val="3C3C3D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400"/>
              </a:spcAft>
              <a:defRPr sz="1200">
                <a:solidFill>
                  <a:srgbClr val="3C3C3D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400"/>
              </a:spcAft>
              <a:defRPr sz="1200">
                <a:solidFill>
                  <a:srgbClr val="3C3C3D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400"/>
              </a:spcAft>
              <a:defRPr sz="1200">
                <a:solidFill>
                  <a:srgbClr val="3C3C3D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400"/>
              </a:spcAft>
              <a:defRPr sz="1200">
                <a:solidFill>
                  <a:srgbClr val="3C3C3D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A3FE13E-C16B-46CF-8193-4B5F0FE1BDEC}" type="slidenum">
              <a:rPr lang="en-US" sz="1000">
                <a:solidFill>
                  <a:srgbClr val="0072B5"/>
                </a:solidFill>
              </a:rPr>
              <a:pPr/>
              <a:t>6</a:t>
            </a:fld>
            <a:endParaRPr lang="en-US" sz="1000">
              <a:solidFill>
                <a:srgbClr val="0072B5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4811B6-7735-4287-A570-B4B6955A3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170749"/>
              </p:ext>
            </p:extLst>
          </p:nvPr>
        </p:nvGraphicFramePr>
        <p:xfrm>
          <a:off x="1319411" y="1311276"/>
          <a:ext cx="6781801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Energy Comparison from 2011 to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512094" y="5052952"/>
            <a:ext cx="7015956" cy="997138"/>
          </a:xfrm>
        </p:spPr>
        <p:txBody>
          <a:bodyPr/>
          <a:lstStyle/>
          <a:p>
            <a:r>
              <a:rPr lang="en-US" dirty="0"/>
              <a:t>The above graph demonstrates the energy produced by a normalized wind farm in any given year. It can be seen that because of the improvements in turbine technology current wind farms produce more energy than they did in 2011.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831168DB-A684-4073-982E-5CE5DB5EC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3B8D07-283D-447D-B622-778736A81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919058"/>
              </p:ext>
            </p:extLst>
          </p:nvPr>
        </p:nvGraphicFramePr>
        <p:xfrm>
          <a:off x="1512093" y="1088220"/>
          <a:ext cx="6119813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67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5950" y="1052714"/>
            <a:ext cx="7990168" cy="49973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is a work in progress.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Locational data still needs to be synthesized and synced to queue projects to better understand power curve variations.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Apex welcomes questions and feedback on this initiative.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400" b="1" dirty="0"/>
              <a:t>Swaraj Jammalamadaka</a:t>
            </a:r>
          </a:p>
          <a:p>
            <a:r>
              <a:rPr lang="en-US" sz="1400" b="1" dirty="0"/>
              <a:t> Apex Clean Energy, Inc.</a:t>
            </a:r>
          </a:p>
          <a:p>
            <a:r>
              <a:rPr lang="en-US" sz="1400" b="1" u="sng" dirty="0">
                <a:hlinkClick r:id="rId2"/>
              </a:rPr>
              <a:t>swaraj.jammalamadaka@apexcleanenergy.com</a:t>
            </a:r>
            <a:r>
              <a:rPr lang="en-US" sz="1400" b="1" dirty="0"/>
              <a:t>  |  </a:t>
            </a:r>
            <a:r>
              <a:rPr lang="en-US" sz="1400" b="1" u="sng" dirty="0">
                <a:hlinkClick r:id="rId3"/>
              </a:rPr>
              <a:t>www.apexcleanenergy.com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831168DB-A684-4073-982E-5CE5DB5EC0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6137"/>
      </p:ext>
    </p:extLst>
  </p:cSld>
  <p:clrMapOvr>
    <a:masterClrMapping/>
  </p:clrMapOvr>
</p:sld>
</file>

<file path=ppt/theme/theme1.xml><?xml version="1.0" encoding="utf-8"?>
<a:theme xmlns:a="http://schemas.openxmlformats.org/drawingml/2006/main" name="Apex - Confidential">
  <a:themeElements>
    <a:clrScheme name="Charts">
      <a:dk1>
        <a:srgbClr val="3C3C3D"/>
      </a:dk1>
      <a:lt1>
        <a:srgbClr val="FFFFFF"/>
      </a:lt1>
      <a:dk2>
        <a:srgbClr val="0072B5"/>
      </a:dk2>
      <a:lt2>
        <a:srgbClr val="E2E3E2"/>
      </a:lt2>
      <a:accent1>
        <a:srgbClr val="0072B5"/>
      </a:accent1>
      <a:accent2>
        <a:srgbClr val="C45334"/>
      </a:accent2>
      <a:accent3>
        <a:srgbClr val="FFC907"/>
      </a:accent3>
      <a:accent4>
        <a:srgbClr val="64CAE1"/>
      </a:accent4>
      <a:accent5>
        <a:srgbClr val="C1559B"/>
      </a:accent5>
      <a:accent6>
        <a:srgbClr val="1B915F"/>
      </a:accent6>
      <a:hlink>
        <a:srgbClr val="0072B5"/>
      </a:hlink>
      <a:folHlink>
        <a:srgbClr val="0072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B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ex Powerpoint Template" id="{79C949CE-4E32-4805-84B6-F8CC4ECFE6BE}" vid="{14947853-1DF1-4F9B-AF56-2DE0AA63C1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Ercot_powerCurves</Template>
  <TotalTime>557</TotalTime>
  <Words>209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ヒラギノ角ゴ Pro W3</vt:lpstr>
      <vt:lpstr>Apex - Confidential</vt:lpstr>
      <vt:lpstr>PowerPoint Presentation</vt:lpstr>
      <vt:lpstr>Overview</vt:lpstr>
      <vt:lpstr>Wind Turbine Technology Evolution</vt:lpstr>
      <vt:lpstr>Performance Trends</vt:lpstr>
      <vt:lpstr>Power Curve &amp; Capacity Factors</vt:lpstr>
      <vt:lpstr>Power Curve Comparison </vt:lpstr>
      <vt:lpstr>Average Energy Comparison from 2011 to 2017</vt:lpstr>
      <vt:lpstr>Next Steps</vt:lpstr>
    </vt:vector>
  </TitlesOfParts>
  <Company>Captains of Industry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Nikhil Kondabala</dc:creator>
  <cp:lastModifiedBy>Swaraj Jammalamadaka</cp:lastModifiedBy>
  <cp:revision>16</cp:revision>
  <dcterms:created xsi:type="dcterms:W3CDTF">2017-08-30T19:58:53Z</dcterms:created>
  <dcterms:modified xsi:type="dcterms:W3CDTF">2017-10-19T03:53:01Z</dcterms:modified>
  <cp:contentStatus/>
</cp:coreProperties>
</file>