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68" r:id="rId7"/>
    <p:sldId id="271" r:id="rId8"/>
    <p:sldId id="269" r:id="rId9"/>
    <p:sldId id="270" r:id="rId10"/>
    <p:sldId id="273" r:id="rId11"/>
    <p:sldId id="272" r:id="rId12"/>
    <p:sldId id="275" r:id="rId13"/>
    <p:sldId id="277" r:id="rId14"/>
    <p:sldId id="279" r:id="rId15"/>
    <p:sldId id="281"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nanam, Gnanaprabhu" initials="GG" lastIdx="2" clrIdx="0">
    <p:extLst>
      <p:ext uri="{19B8F6BF-5375-455C-9EA6-DF929625EA0E}">
        <p15:presenceInfo xmlns:p15="http://schemas.microsoft.com/office/powerpoint/2012/main" userId="S-1-5-21-639947351-343809578-3807592339-27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2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68110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683146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847215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3365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1785104"/>
          </a:xfrm>
          <a:prstGeom prst="rect">
            <a:avLst/>
          </a:prstGeom>
          <a:noFill/>
        </p:spPr>
        <p:txBody>
          <a:bodyPr wrap="square" rtlCol="0">
            <a:spAutoFit/>
          </a:bodyPr>
          <a:lstStyle/>
          <a:p>
            <a:r>
              <a:rPr lang="en-US" sz="2000" b="1" dirty="0" smtClean="0">
                <a:solidFill>
                  <a:schemeClr val="tx2"/>
                </a:solidFill>
              </a:rPr>
              <a:t>Generation Interconnection Constraints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PLWG</a:t>
            </a:r>
          </a:p>
          <a:p>
            <a:r>
              <a:rPr lang="en-US" dirty="0" smtClean="0">
                <a:solidFill>
                  <a:schemeClr val="tx2"/>
                </a:solidFill>
              </a:rPr>
              <a:t>October 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Oval 4"/>
          <p:cNvSpPr/>
          <p:nvPr/>
        </p:nvSpPr>
        <p:spPr>
          <a:xfrm>
            <a:off x="1457739" y="30099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3190916"/>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864426"/>
            <a:ext cx="1846258" cy="369332"/>
          </a:xfrm>
          <a:prstGeom prst="rect">
            <a:avLst/>
          </a:prstGeom>
          <a:noFill/>
        </p:spPr>
        <p:txBody>
          <a:bodyPr wrap="square" rtlCol="0">
            <a:spAutoFit/>
          </a:bodyPr>
          <a:lstStyle/>
          <a:p>
            <a:r>
              <a:rPr lang="en-US" dirty="0" smtClean="0"/>
              <a:t>150 MW Limit</a:t>
            </a:r>
            <a:endParaRPr lang="en-US" dirty="0"/>
          </a:p>
        </p:txBody>
      </p:sp>
    </p:spTree>
    <p:extLst>
      <p:ext uri="{BB962C8B-B14F-4D97-AF65-F5344CB8AC3E}">
        <p14:creationId xmlns:p14="http://schemas.microsoft.com/office/powerpoint/2010/main" val="2865252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What are the principles?</a:t>
            </a:r>
          </a:p>
          <a:p>
            <a:endParaRPr lang="en-US" dirty="0"/>
          </a:p>
          <a:p>
            <a:r>
              <a:rPr lang="en-US" dirty="0" smtClean="0"/>
              <a:t>Next steps?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45125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458200" cy="1143000"/>
          </a:xfrm>
        </p:spPr>
        <p:txBody>
          <a:bodyPr/>
          <a:lstStyle/>
          <a:p>
            <a:r>
              <a:rPr lang="en-US" dirty="0" smtClean="0"/>
              <a:t>References (1/4)</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000" dirty="0" smtClean="0"/>
              <a:t>PUCT Substantive Rule 25.198 [partial]</a:t>
            </a:r>
          </a:p>
          <a:p>
            <a:pPr marL="0" indent="0">
              <a:buNone/>
            </a:pPr>
            <a:r>
              <a:rPr lang="en-US" sz="1800" dirty="0" smtClean="0"/>
              <a:t>(c)(6) </a:t>
            </a:r>
            <a:r>
              <a:rPr lang="en-US" sz="1800" dirty="0"/>
              <a:t>When a transmission service customer requests transmission service for a new resource under this section, ERCOT shall establish the scope of any system security screening study. The study will be used to determine the feasibility of integrating such new resource into the TSPs' transmission system, and </a:t>
            </a:r>
            <a:r>
              <a:rPr lang="en-US" sz="1800" dirty="0">
                <a:solidFill>
                  <a:srgbClr val="FF0000"/>
                </a:solidFill>
              </a:rPr>
              <a:t>whether any upgrades of facilities providing transmission are needed</a:t>
            </a:r>
            <a:r>
              <a:rPr lang="en-US" sz="1800" dirty="0"/>
              <a:t>. ERCOT will perform the system security screening study. </a:t>
            </a:r>
            <a:endParaRPr lang="en-US" sz="1800" dirty="0" smtClean="0"/>
          </a:p>
          <a:p>
            <a:pPr marL="0" indent="0">
              <a:buNone/>
            </a:pPr>
            <a:endParaRPr lang="en-US" sz="2000" dirty="0" smtClean="0"/>
          </a:p>
          <a:p>
            <a:pPr marL="0" indent="0">
              <a:buNone/>
            </a:pPr>
            <a:r>
              <a:rPr lang="en-US" sz="1800" dirty="0" smtClean="0"/>
              <a:t>(d) </a:t>
            </a:r>
            <a:r>
              <a:rPr lang="en-US" sz="1800" dirty="0"/>
              <a:t> </a:t>
            </a:r>
            <a:r>
              <a:rPr lang="en-US" sz="1800" dirty="0" smtClean="0"/>
              <a:t>Based </a:t>
            </a:r>
            <a:r>
              <a:rPr lang="en-US" sz="1800" dirty="0"/>
              <a:t>on the results of the system security screening study, the </a:t>
            </a:r>
            <a:r>
              <a:rPr lang="en-US" sz="1800" dirty="0">
                <a:solidFill>
                  <a:srgbClr val="FF0000"/>
                </a:solidFill>
              </a:rPr>
              <a:t>TSP shall perform</a:t>
            </a:r>
            <a:r>
              <a:rPr lang="en-US" sz="1800" dirty="0"/>
              <a:t>, pursuant to an executed facilities study agreement with the transmission service customer, </a:t>
            </a:r>
            <a:r>
              <a:rPr lang="en-US" sz="1800" dirty="0">
                <a:solidFill>
                  <a:srgbClr val="FF0000"/>
                </a:solidFill>
              </a:rPr>
              <a:t>a facilities study addressing the detailed engineering, design and cost of transmission facilities required to provide the requested transmission service</a:t>
            </a:r>
            <a:r>
              <a:rPr lang="en-US" sz="1800" dirty="0"/>
              <a:t>. </a:t>
            </a:r>
          </a:p>
          <a:p>
            <a:pPr marL="0" indent="0">
              <a:buNone/>
            </a:pPr>
            <a:endParaRPr lang="en-US" sz="2000" dirty="0" smtClean="0"/>
          </a:p>
        </p:txBody>
      </p:sp>
    </p:spTree>
    <p:extLst>
      <p:ext uri="{BB962C8B-B14F-4D97-AF65-F5344CB8AC3E}">
        <p14:creationId xmlns:p14="http://schemas.microsoft.com/office/powerpoint/2010/main" val="315053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458200" cy="1143000"/>
          </a:xfrm>
        </p:spPr>
        <p:txBody>
          <a:bodyPr/>
          <a:lstStyle/>
          <a:p>
            <a:r>
              <a:rPr lang="en-US" dirty="0"/>
              <a:t>References </a:t>
            </a:r>
            <a:r>
              <a:rPr lang="en-US" dirty="0" smtClean="0"/>
              <a:t>(2/4</a:t>
            </a:r>
            <a:r>
              <a:rPr lang="en-US" dirty="0"/>
              <a:t>)</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000" dirty="0" smtClean="0"/>
              <a:t>Planning Guide Section 5.1 (1) [partial]</a:t>
            </a:r>
          </a:p>
          <a:p>
            <a:pPr marL="0" indent="0">
              <a:buNone/>
            </a:pPr>
            <a:r>
              <a:rPr lang="en-US" sz="1800" dirty="0"/>
              <a:t>(</a:t>
            </a:r>
            <a:r>
              <a:rPr lang="en-US" sz="1800" dirty="0" smtClean="0"/>
              <a:t>1) This </a:t>
            </a:r>
            <a:r>
              <a:rPr lang="en-US" sz="1800" dirty="0"/>
              <a:t>Section 5, Generation Resource Interconnection or Change Request, defines the requirements and processes used to facilitate new or modified generation interconnections with the ERCOT System.  The requirements outlined in this Section 5 are designed to:</a:t>
            </a:r>
          </a:p>
          <a:p>
            <a:pPr marL="400050" lvl="1" indent="0">
              <a:buNone/>
            </a:pPr>
            <a:r>
              <a:rPr lang="en-US" sz="1600" dirty="0"/>
              <a:t>(</a:t>
            </a:r>
            <a:r>
              <a:rPr lang="en-US" sz="1600" dirty="0" smtClean="0"/>
              <a:t>a) </a:t>
            </a:r>
            <a:r>
              <a:rPr lang="en-US" sz="1600" dirty="0" smtClean="0">
                <a:solidFill>
                  <a:srgbClr val="FF0000"/>
                </a:solidFill>
              </a:rPr>
              <a:t>Determine </a:t>
            </a:r>
            <a:r>
              <a:rPr lang="en-US" sz="1600" dirty="0">
                <a:solidFill>
                  <a:srgbClr val="FF0000"/>
                </a:solidFill>
              </a:rPr>
              <a:t>the facilities required to directly interconnect new or modified generation to the ERCOT System</a:t>
            </a:r>
            <a:r>
              <a:rPr lang="en-US" sz="1600" dirty="0"/>
              <a:t>;</a:t>
            </a:r>
          </a:p>
          <a:p>
            <a:pPr marL="400050" lvl="1" indent="0">
              <a:buNone/>
            </a:pPr>
            <a:r>
              <a:rPr lang="en-US" sz="1600" dirty="0"/>
              <a:t>(</a:t>
            </a:r>
            <a:r>
              <a:rPr lang="en-US" sz="1600" dirty="0" smtClean="0"/>
              <a:t>b) Ensure </a:t>
            </a:r>
            <a:r>
              <a:rPr lang="en-US" sz="1600" dirty="0"/>
              <a:t>that the interconnection of the new or modified generation is accomplished in a manner that maintains the reliability of the ERCOT System and is in compliance with the North American Electric Reliability Corporation (NERC) Reliability Standards, Protocols, this Planning Guide and the Operating Guides;</a:t>
            </a:r>
          </a:p>
          <a:p>
            <a:endParaRPr lang="en-US" sz="2000" dirty="0" smtClean="0"/>
          </a:p>
        </p:txBody>
      </p:sp>
    </p:spTree>
    <p:extLst>
      <p:ext uri="{BB962C8B-B14F-4D97-AF65-F5344CB8AC3E}">
        <p14:creationId xmlns:p14="http://schemas.microsoft.com/office/powerpoint/2010/main" val="132721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458200" cy="1143000"/>
          </a:xfrm>
        </p:spPr>
        <p:txBody>
          <a:bodyPr/>
          <a:lstStyle/>
          <a:p>
            <a:r>
              <a:rPr lang="en-US" dirty="0"/>
              <a:t>References </a:t>
            </a:r>
            <a:r>
              <a:rPr lang="en-US" dirty="0" smtClean="0"/>
              <a:t>(3/4</a:t>
            </a:r>
            <a:r>
              <a:rPr lang="en-US" dirty="0"/>
              <a:t>)</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000" dirty="0" smtClean="0"/>
              <a:t>Planning Guide Section 5.4.1 (4) </a:t>
            </a:r>
          </a:p>
          <a:p>
            <a:pPr marL="0" indent="0">
              <a:buNone/>
            </a:pPr>
            <a:r>
              <a:rPr lang="en-US" sz="1600" dirty="0"/>
              <a:t>Upon completion of the Security Screening Study, ERCOT will present the IE with a preliminary report indicating future transmission additions or enhancements that may be required to accommodate the proposed additional generation or Generation Resource modification at the specified in-service year.  This report will inform the IE about any additional transmission improvements estimated to be required for the continued security and reliability of the ERCOT System.  </a:t>
            </a:r>
            <a:r>
              <a:rPr lang="en-US" sz="1600" dirty="0">
                <a:solidFill>
                  <a:srgbClr val="FF0000"/>
                </a:solidFill>
              </a:rPr>
              <a:t>This report does not imply any commitment by ERCOT or any TSP to recommend or construct these transmission additions or enhancements.  </a:t>
            </a:r>
            <a:r>
              <a:rPr lang="en-US" sz="1600" dirty="0"/>
              <a:t>The report will also contain a description of the SSR assessment performed as part of the Security Screening Study and any conclusions resulting from the SSR assessment</a:t>
            </a:r>
            <a:r>
              <a:rPr lang="en-US" sz="1600" dirty="0" smtClean="0"/>
              <a:t>.</a:t>
            </a:r>
          </a:p>
          <a:p>
            <a:r>
              <a:rPr lang="en-US" sz="2000" dirty="0"/>
              <a:t>Planning Guide Section </a:t>
            </a:r>
            <a:r>
              <a:rPr lang="en-US" sz="2000" dirty="0" smtClean="0"/>
              <a:t>5.4.2 (1)</a:t>
            </a:r>
          </a:p>
          <a:p>
            <a:pPr marL="0" indent="0">
              <a:buNone/>
            </a:pPr>
            <a:r>
              <a:rPr lang="en-US" sz="1600" dirty="0"/>
              <a:t>An FIS consists of the set of steady-state, dynamic, short-circuit, facility studies, along with other relevant studies that are necessary to determine the reliability impact on affected Transmission Facilities and identify the Transmission Facilities that are needed to reliably interconnect the new or modified Generation Resource to the ERCOT System, in accordance with the Planning Guides.  </a:t>
            </a:r>
            <a:r>
              <a:rPr lang="en-US" sz="1600" dirty="0">
                <a:solidFill>
                  <a:srgbClr val="FF0000"/>
                </a:solidFill>
              </a:rPr>
              <a:t>The FIS is not intended to determine the deliverability of power from the proposed Generation Resource to market or to ensure that the proposed Generation Resource does not experience any congestion-related curtailment.</a:t>
            </a:r>
            <a:endParaRPr lang="en-US" sz="1600" dirty="0" smtClean="0">
              <a:solidFill>
                <a:srgbClr val="FF0000"/>
              </a:solidFill>
            </a:endParaRPr>
          </a:p>
        </p:txBody>
      </p:sp>
    </p:spTree>
    <p:extLst>
      <p:ext uri="{BB962C8B-B14F-4D97-AF65-F5344CB8AC3E}">
        <p14:creationId xmlns:p14="http://schemas.microsoft.com/office/powerpoint/2010/main" val="648718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458200" cy="1143000"/>
          </a:xfrm>
        </p:spPr>
        <p:txBody>
          <a:bodyPr/>
          <a:lstStyle/>
          <a:p>
            <a:r>
              <a:rPr lang="en-US" dirty="0"/>
              <a:t>References </a:t>
            </a:r>
            <a:r>
              <a:rPr lang="en-US" dirty="0" smtClean="0"/>
              <a:t>(4/4</a:t>
            </a:r>
            <a:r>
              <a:rPr lang="en-US" dirty="0"/>
              <a:t>)</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000" dirty="0" smtClean="0"/>
              <a:t>Planning Guide Section 3.1.3.1 </a:t>
            </a:r>
          </a:p>
          <a:p>
            <a:pPr marL="0" indent="0">
              <a:buNone/>
            </a:pPr>
            <a:r>
              <a:rPr lang="en-US" sz="1800" dirty="0"/>
              <a:t>(</a:t>
            </a:r>
            <a:r>
              <a:rPr lang="en-US" sz="1800" dirty="0" smtClean="0"/>
              <a:t>1) Proposed </a:t>
            </a:r>
            <a:r>
              <a:rPr lang="en-US" sz="1800" dirty="0"/>
              <a:t>transmission projects are categorized for evaluation purposes into two types:</a:t>
            </a:r>
          </a:p>
          <a:p>
            <a:pPr marL="400050" lvl="1" indent="0">
              <a:buNone/>
            </a:pPr>
            <a:r>
              <a:rPr lang="en-US" sz="1600" dirty="0"/>
              <a:t>(</a:t>
            </a:r>
            <a:r>
              <a:rPr lang="en-US" sz="1600" dirty="0" smtClean="0"/>
              <a:t>a) Reliability-driven </a:t>
            </a:r>
            <a:r>
              <a:rPr lang="en-US" sz="1600" dirty="0"/>
              <a:t>projects; and </a:t>
            </a:r>
          </a:p>
          <a:p>
            <a:pPr marL="400050" lvl="1" indent="0">
              <a:buNone/>
            </a:pPr>
            <a:r>
              <a:rPr lang="en-US" sz="1600" dirty="0"/>
              <a:t>(</a:t>
            </a:r>
            <a:r>
              <a:rPr lang="en-US" sz="1600" dirty="0" smtClean="0"/>
              <a:t>b) Economic-driven </a:t>
            </a:r>
            <a:r>
              <a:rPr lang="en-US" sz="1600" dirty="0"/>
              <a:t>projects.</a:t>
            </a:r>
          </a:p>
          <a:p>
            <a:pPr marL="0" indent="0">
              <a:buNone/>
            </a:pPr>
            <a:r>
              <a:rPr lang="en-US" sz="1800" dirty="0"/>
              <a:t>(</a:t>
            </a:r>
            <a:r>
              <a:rPr lang="en-US" sz="1800" dirty="0" smtClean="0"/>
              <a:t>2) The </a:t>
            </a:r>
            <a:r>
              <a:rPr lang="en-US" sz="1800" dirty="0"/>
              <a:t>differentiation between these two types of projects is based on whether a simultaneously-feasible, security-constrained generating unit commitment dispatch is expected to be available for all hours of the planning horizon that can resolve the system reliability issue that the proposed project is intended to resolve.  If it is not possible to simulate a dispatch of the Generation Resources such that all reliability criteria are met without the project, and the addition of the project allows the reliability criteria to be met, then the project is classified as a reliability-driven project.  </a:t>
            </a:r>
            <a:r>
              <a:rPr lang="en-US" sz="1800" dirty="0">
                <a:solidFill>
                  <a:srgbClr val="FF0000"/>
                </a:solidFill>
              </a:rPr>
              <a:t>If it is possible to simulate a dispatch of the Generation Resources in such a way that all reliability criteria are met without the project, but the project may allow the reliability criteria to be met at a lower total cost, then the project is classified as an economic-driven project. </a:t>
            </a:r>
            <a:r>
              <a:rPr lang="en-US" sz="1800" dirty="0"/>
              <a:t> When performing a simulation of the generating unit commitment and dispatch, only contingencies and limits that would be considered in the operations horizon shall be simulated.  </a:t>
            </a:r>
          </a:p>
          <a:p>
            <a:endParaRPr lang="en-US" sz="2000" dirty="0" smtClean="0"/>
          </a:p>
        </p:txBody>
      </p:sp>
    </p:spTree>
    <p:extLst>
      <p:ext uri="{BB962C8B-B14F-4D97-AF65-F5344CB8AC3E}">
        <p14:creationId xmlns:p14="http://schemas.microsoft.com/office/powerpoint/2010/main" val="394057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lstStyle/>
          <a:p>
            <a:r>
              <a:rPr lang="en-US" dirty="0" smtClean="0"/>
              <a:t>What transmission improvements are required to provide transmission service for a generation resource?</a:t>
            </a:r>
            <a:br>
              <a:rPr lang="en-US" dirty="0" smtClean="0"/>
            </a:br>
            <a:r>
              <a:rPr lang="en-US" sz="1800" dirty="0"/>
              <a:t/>
            </a:r>
            <a:br>
              <a:rPr lang="en-US" sz="1800" dirty="0"/>
            </a:br>
            <a:r>
              <a:rPr lang="en-US" dirty="0" smtClean="0"/>
              <a:t>What transmission improvements should be evaluated based on economics?</a:t>
            </a:r>
            <a:endParaRPr lang="en-US" dirty="0"/>
          </a:p>
        </p:txBody>
      </p:sp>
    </p:spTree>
    <p:extLst>
      <p:ext uri="{BB962C8B-B14F-4D97-AF65-F5344CB8AC3E}">
        <p14:creationId xmlns:p14="http://schemas.microsoft.com/office/powerpoint/2010/main" val="3351888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Oval 4"/>
          <p:cNvSpPr/>
          <p:nvPr/>
        </p:nvSpPr>
        <p:spPr>
          <a:xfrm>
            <a:off x="1295400" y="2400299"/>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133600" y="1866899"/>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7" name="Oval 6"/>
          <p:cNvSpPr/>
          <p:nvPr/>
        </p:nvSpPr>
        <p:spPr>
          <a:xfrm>
            <a:off x="1143000" y="3733799"/>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8" name="Oval 7"/>
          <p:cNvSpPr/>
          <p:nvPr/>
        </p:nvSpPr>
        <p:spPr>
          <a:xfrm>
            <a:off x="2085561" y="3200399"/>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6"/>
          </p:cNvCxnSpPr>
          <p:nvPr/>
        </p:nvCxnSpPr>
        <p:spPr>
          <a:xfrm flipV="1">
            <a:off x="1676400" y="3314701"/>
            <a:ext cx="0" cy="685798"/>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5" idx="5"/>
          </p:cNvCxnSpPr>
          <p:nvPr/>
        </p:nvCxnSpPr>
        <p:spPr>
          <a:xfrm flipV="1">
            <a:off x="1676400" y="2855584"/>
            <a:ext cx="74285" cy="49721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6" idx="4"/>
          </p:cNvCxnSpPr>
          <p:nvPr/>
        </p:nvCxnSpPr>
        <p:spPr>
          <a:xfrm flipV="1">
            <a:off x="1761012" y="2400299"/>
            <a:ext cx="639288" cy="47625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6"/>
          </p:cNvCxnSpPr>
          <p:nvPr/>
        </p:nvCxnSpPr>
        <p:spPr>
          <a:xfrm>
            <a:off x="1676400" y="4000499"/>
            <a:ext cx="533400" cy="647701"/>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0"/>
            <a:endCxn id="5" idx="5"/>
          </p:cNvCxnSpPr>
          <p:nvPr/>
        </p:nvCxnSpPr>
        <p:spPr>
          <a:xfrm flipH="1" flipV="1">
            <a:off x="1750685" y="2855584"/>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0"/>
            <a:endCxn id="6" idx="4"/>
          </p:cNvCxnSpPr>
          <p:nvPr/>
        </p:nvCxnSpPr>
        <p:spPr>
          <a:xfrm flipV="1">
            <a:off x="2352261" y="2400299"/>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0"/>
          </p:cNvCxnSpPr>
          <p:nvPr/>
        </p:nvCxnSpPr>
        <p:spPr>
          <a:xfrm flipV="1">
            <a:off x="2352261" y="2963463"/>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218911" y="3763563"/>
            <a:ext cx="3368666" cy="88464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943100" y="3702842"/>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8" name="TextBox 37"/>
          <p:cNvSpPr txBox="1"/>
          <p:nvPr/>
        </p:nvSpPr>
        <p:spPr>
          <a:xfrm>
            <a:off x="2400300" y="1547399"/>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584623" y="2052690"/>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0" name="TextBox 39"/>
          <p:cNvSpPr txBox="1"/>
          <p:nvPr/>
        </p:nvSpPr>
        <p:spPr>
          <a:xfrm>
            <a:off x="669235" y="4222834"/>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001876" y="2649500"/>
            <a:ext cx="1846258" cy="369332"/>
          </a:xfrm>
          <a:prstGeom prst="rect">
            <a:avLst/>
          </a:prstGeom>
          <a:noFill/>
        </p:spPr>
        <p:txBody>
          <a:bodyPr wrap="square" rtlCol="0">
            <a:spAutoFit/>
          </a:bodyPr>
          <a:lstStyle/>
          <a:p>
            <a:r>
              <a:rPr lang="en-US" dirty="0" smtClean="0"/>
              <a:t>500 MW Limit</a:t>
            </a:r>
            <a:endParaRPr lang="en-US" dirty="0"/>
          </a:p>
        </p:txBody>
      </p:sp>
      <p:sp>
        <p:nvSpPr>
          <p:cNvPr id="46" name="TextBox 45"/>
          <p:cNvSpPr txBox="1"/>
          <p:nvPr/>
        </p:nvSpPr>
        <p:spPr>
          <a:xfrm>
            <a:off x="3299410" y="4339032"/>
            <a:ext cx="1846258" cy="369332"/>
          </a:xfrm>
          <a:prstGeom prst="rect">
            <a:avLst/>
          </a:prstGeom>
          <a:noFill/>
        </p:spPr>
        <p:txBody>
          <a:bodyPr wrap="square" rtlCol="0">
            <a:spAutoFit/>
          </a:bodyPr>
          <a:lstStyle/>
          <a:p>
            <a:r>
              <a:rPr lang="en-US" dirty="0" smtClean="0"/>
              <a:t>500 MW Limit</a:t>
            </a:r>
            <a:endParaRPr lang="en-US" dirty="0"/>
          </a:p>
        </p:txBody>
      </p:sp>
    </p:spTree>
    <p:extLst>
      <p:ext uri="{BB962C8B-B14F-4D97-AF65-F5344CB8AC3E}">
        <p14:creationId xmlns:p14="http://schemas.microsoft.com/office/powerpoint/2010/main" val="3243145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Oval 4"/>
          <p:cNvSpPr/>
          <p:nvPr/>
        </p:nvSpPr>
        <p:spPr>
          <a:xfrm>
            <a:off x="1457739" y="30099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295939" y="24765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5" idx="5"/>
          </p:cNvCxnSpPr>
          <p:nvPr/>
        </p:nvCxnSpPr>
        <p:spPr>
          <a:xfrm flipH="1" flipV="1">
            <a:off x="1913024" y="3465185"/>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6" idx="4"/>
          </p:cNvCxnSpPr>
          <p:nvPr/>
        </p:nvCxnSpPr>
        <p:spPr>
          <a:xfrm flipV="1">
            <a:off x="2514600" y="3009900"/>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514600" y="3573064"/>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62639" y="2157000"/>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164215" y="3259101"/>
            <a:ext cx="1846258" cy="369332"/>
          </a:xfrm>
          <a:prstGeom prst="rect">
            <a:avLst/>
          </a:prstGeom>
          <a:noFill/>
        </p:spPr>
        <p:txBody>
          <a:bodyPr wrap="square" rtlCol="0">
            <a:spAutoFit/>
          </a:bodyPr>
          <a:lstStyle/>
          <a:p>
            <a:r>
              <a:rPr lang="en-US" dirty="0" smtClean="0"/>
              <a:t>300 MW Limit</a:t>
            </a:r>
            <a:endParaRPr lang="en-US" dirty="0"/>
          </a:p>
        </p:txBody>
      </p:sp>
    </p:spTree>
    <p:extLst>
      <p:ext uri="{BB962C8B-B14F-4D97-AF65-F5344CB8AC3E}">
        <p14:creationId xmlns:p14="http://schemas.microsoft.com/office/powerpoint/2010/main" val="3537186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3</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Oval 4"/>
          <p:cNvSpPr/>
          <p:nvPr/>
        </p:nvSpPr>
        <p:spPr>
          <a:xfrm>
            <a:off x="1457739" y="30099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3190916"/>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864426"/>
            <a:ext cx="1846258" cy="369332"/>
          </a:xfrm>
          <a:prstGeom prst="rect">
            <a:avLst/>
          </a:prstGeom>
          <a:noFill/>
        </p:spPr>
        <p:txBody>
          <a:bodyPr wrap="square" rtlCol="0">
            <a:spAutoFit/>
          </a:bodyPr>
          <a:lstStyle/>
          <a:p>
            <a:r>
              <a:rPr lang="en-US" dirty="0" smtClean="0"/>
              <a:t>150 MW Limit</a:t>
            </a:r>
            <a:endParaRPr lang="en-US" dirty="0"/>
          </a:p>
        </p:txBody>
      </p:sp>
      <p:cxnSp>
        <p:nvCxnSpPr>
          <p:cNvPr id="16" name="Straight Connector 15"/>
          <p:cNvCxnSpPr/>
          <p:nvPr/>
        </p:nvCxnSpPr>
        <p:spPr>
          <a:xfrm>
            <a:off x="1953516" y="3255179"/>
            <a:ext cx="3594909" cy="469137"/>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19737" y="3600263"/>
            <a:ext cx="1846258" cy="369332"/>
          </a:xfrm>
          <a:prstGeom prst="rect">
            <a:avLst/>
          </a:prstGeom>
          <a:noFill/>
        </p:spPr>
        <p:txBody>
          <a:bodyPr wrap="square" rtlCol="0">
            <a:spAutoFit/>
          </a:bodyPr>
          <a:lstStyle/>
          <a:p>
            <a:r>
              <a:rPr lang="en-US" dirty="0" smtClean="0"/>
              <a:t>150 MW Limit</a:t>
            </a:r>
            <a:endParaRPr lang="en-US" dirty="0"/>
          </a:p>
        </p:txBody>
      </p:sp>
    </p:spTree>
    <p:extLst>
      <p:ext uri="{BB962C8B-B14F-4D97-AF65-F5344CB8AC3E}">
        <p14:creationId xmlns:p14="http://schemas.microsoft.com/office/powerpoint/2010/main" val="1281475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c34af464-7aa1-4edd-9be4-83dffc1cb926"/>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3850</TotalTime>
  <Words>808</Words>
  <Application>Microsoft Office PowerPoint</Application>
  <PresentationFormat>On-screen Show (4:3)</PresentationFormat>
  <Paragraphs>71</Paragraphs>
  <Slides>11</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1_Custom Design</vt:lpstr>
      <vt:lpstr>Office Theme</vt:lpstr>
      <vt:lpstr>PowerPoint Presentation</vt:lpstr>
      <vt:lpstr>References (1/4)</vt:lpstr>
      <vt:lpstr>References (2/4)</vt:lpstr>
      <vt:lpstr>References (3/4)</vt:lpstr>
      <vt:lpstr>References (4/4)</vt:lpstr>
      <vt:lpstr>What transmission improvements are required to provide transmission service for a generation resource?  What transmission improvements should be evaluated based on economics?</vt:lpstr>
      <vt:lpstr>Scenario 1</vt:lpstr>
      <vt:lpstr>Scenario 2</vt:lpstr>
      <vt:lpstr>Scenario 3</vt:lpstr>
      <vt:lpstr>Scenario 4</vt:lpstr>
      <vt:lpstr>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67</cp:revision>
  <cp:lastPrinted>2016-01-21T20:53:15Z</cp:lastPrinted>
  <dcterms:created xsi:type="dcterms:W3CDTF">2016-01-21T15:20:31Z</dcterms:created>
  <dcterms:modified xsi:type="dcterms:W3CDTF">2017-10-03T19:10:12Z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