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Lst>
  <p:notesMasterIdLst>
    <p:notesMasterId r:id="rId7"/>
  </p:notesMasterIdLst>
  <p:handoutMasterIdLst>
    <p:handoutMasterId r:id="rId8"/>
  </p:handoutMasterIdLst>
  <p:sldIdLst>
    <p:sldId id="268"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CC8"/>
    <a:srgbClr val="007D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397" autoAdjust="0"/>
    <p:restoredTop sz="91304" autoAdjust="0"/>
  </p:normalViewPr>
  <p:slideViewPr>
    <p:cSldViewPr showGuides="1">
      <p:cViewPr>
        <p:scale>
          <a:sx n="126" d="100"/>
          <a:sy n="126" d="100"/>
        </p:scale>
        <p:origin x="-1344" y="-72"/>
      </p:cViewPr>
      <p:guideLst>
        <p:guide orient="horz" pos="2160"/>
        <p:guide pos="2880"/>
      </p:guideLst>
    </p:cSldViewPr>
  </p:slideViewPr>
  <p:notesTextViewPr>
    <p:cViewPr>
      <p:scale>
        <a:sx n="100" d="100"/>
        <a:sy n="100" d="100"/>
      </p:scale>
      <p:origin x="0" y="0"/>
    </p:cViewPr>
  </p:notesTextViewPr>
  <p:notesViewPr>
    <p:cSldViewPr showGuides="1">
      <p:cViewPr varScale="1">
        <p:scale>
          <a:sx n="58" d="100"/>
          <a:sy n="58" d="100"/>
        </p:scale>
        <p:origin x="156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10/17/2017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None/>
              <a:defRPr/>
            </a:pPr>
            <a:r>
              <a:rPr lang="en-US" altLang="en-US" sz="900" b="1" i="0" u="sng" dirty="0" smtClean="0">
                <a:solidFill>
                  <a:srgbClr val="000000"/>
                </a:solidFill>
              </a:rPr>
              <a:t>Schedule slide instructions: </a:t>
            </a:r>
          </a:p>
          <a:p>
            <a:pPr marL="228600" indent="-228600">
              <a:buFont typeface="Arial" charset="0"/>
              <a:buAutoNum type="arabicPeriod"/>
              <a:defRPr/>
            </a:pPr>
            <a:r>
              <a:rPr lang="en-US" altLang="en-US" sz="900" i="0" dirty="0" smtClean="0">
                <a:solidFill>
                  <a:srgbClr val="000000"/>
                </a:solidFill>
              </a:rPr>
              <a:t>Project Overview; add a </a:t>
            </a:r>
            <a:r>
              <a:rPr lang="en-US" altLang="en-US" sz="900" b="1" i="0" dirty="0" smtClean="0">
                <a:solidFill>
                  <a:srgbClr val="000000"/>
                </a:solidFill>
              </a:rPr>
              <a:t>brief</a:t>
            </a:r>
            <a:r>
              <a:rPr lang="en-US" altLang="en-US" sz="900" i="0" dirty="0" smtClean="0">
                <a:solidFill>
                  <a:srgbClr val="000000"/>
                </a:solidFill>
              </a:rPr>
              <a:t> description of the project so someone reviewing the deck will understand what the project is</a:t>
            </a:r>
            <a:r>
              <a:rPr lang="en-US" altLang="en-US" sz="900" i="0" baseline="0" dirty="0" smtClean="0">
                <a:solidFill>
                  <a:srgbClr val="000000"/>
                </a:solidFill>
              </a:rPr>
              <a:t> implementing.</a:t>
            </a:r>
            <a:endParaRPr lang="en-US" altLang="en-US" sz="900" i="0" dirty="0" smtClean="0">
              <a:solidFill>
                <a:srgbClr val="000000"/>
              </a:solidFill>
            </a:endParaRPr>
          </a:p>
          <a:p>
            <a:pPr marL="228600" indent="-228600">
              <a:buFont typeface="Arial" charset="0"/>
              <a:buAutoNum type="arabicPeriod"/>
              <a:defRPr/>
            </a:pPr>
            <a:r>
              <a:rPr lang="en-US" altLang="en-US" sz="900" i="0" dirty="0" smtClean="0">
                <a:solidFill>
                  <a:srgbClr val="000000"/>
                </a:solidFill>
              </a:rPr>
              <a:t>If the</a:t>
            </a:r>
            <a:r>
              <a:rPr lang="en-US" altLang="en-US" sz="900" i="0" baseline="0" dirty="0" smtClean="0">
                <a:solidFill>
                  <a:srgbClr val="000000"/>
                </a:solidFill>
              </a:rPr>
              <a:t> names in the header do not fit on one line with the current font size, make the size smaller. Use the same method for the Project number and name. If this does not fix the issue, use your best judgment to reformat the header and include the necessary information. </a:t>
            </a:r>
            <a:endParaRPr lang="en-US" altLang="en-US" sz="900" i="0" dirty="0" smtClean="0">
              <a:solidFill>
                <a:srgbClr val="000000"/>
              </a:solidFill>
            </a:endParaRPr>
          </a:p>
          <a:p>
            <a:pPr marL="228600" indent="-228600">
              <a:buFont typeface="Arial" charset="0"/>
              <a:buAutoNum type="arabicPeriod"/>
              <a:defRPr/>
            </a:pPr>
            <a:r>
              <a:rPr lang="en-US" altLang="en-US" sz="900" i="0" dirty="0" smtClean="0">
                <a:solidFill>
                  <a:srgbClr val="000000"/>
                </a:solidFill>
              </a:rPr>
              <a:t>Complete the box above for major project milestones – refer to the milestones presented on phase gating slide, and</a:t>
            </a:r>
            <a:r>
              <a:rPr lang="en-US" altLang="en-US" sz="900" i="0" baseline="0" dirty="0" smtClean="0">
                <a:solidFill>
                  <a:srgbClr val="000000"/>
                </a:solidFill>
              </a:rPr>
              <a:t> include</a:t>
            </a:r>
            <a:r>
              <a:rPr lang="en-US" altLang="en-US" sz="900" i="0" dirty="0" smtClean="0">
                <a:solidFill>
                  <a:srgbClr val="000000"/>
                </a:solidFill>
              </a:rPr>
              <a:t> additional milestones as needed</a:t>
            </a:r>
          </a:p>
          <a:p>
            <a:pPr marL="228600" marR="0" indent="-228600" algn="l" defTabSz="914400" rtl="0" eaLnBrk="1" fontAlgn="auto" latinLnBrk="0" hangingPunct="1">
              <a:lnSpc>
                <a:spcPct val="100000"/>
              </a:lnSpc>
              <a:spcBef>
                <a:spcPts val="0"/>
              </a:spcBef>
              <a:spcAft>
                <a:spcPts val="0"/>
              </a:spcAft>
              <a:buClrTx/>
              <a:buSzTx/>
              <a:buFont typeface="Arial" charset="0"/>
              <a:buAutoNum type="arabicPeriod"/>
              <a:tabLst/>
              <a:defRPr/>
            </a:pPr>
            <a:r>
              <a:rPr lang="en-US" altLang="en-US" sz="900" i="0" dirty="0" smtClean="0">
                <a:solidFill>
                  <a:srgbClr val="000000"/>
                </a:solidFill>
              </a:rPr>
              <a:t>Report the status of each milestone using the dropdown box in the embedded</a:t>
            </a:r>
            <a:r>
              <a:rPr lang="en-US" altLang="en-US" sz="900" i="0" baseline="0" dirty="0" smtClean="0">
                <a:solidFill>
                  <a:srgbClr val="000000"/>
                </a:solidFill>
              </a:rPr>
              <a:t> table above. </a:t>
            </a:r>
            <a:r>
              <a:rPr lang="en-US" sz="900" baseline="0" dirty="0" smtClean="0"/>
              <a:t>Double click and then use the drop down list to select the status. Make sure to click out of cell, so the drop down arrow does not appear on the slide. </a:t>
            </a:r>
            <a:endParaRPr lang="en-US" altLang="en-US" sz="900" i="0" dirty="0" smtClean="0">
              <a:solidFill>
                <a:srgbClr val="000000"/>
              </a:solidFill>
            </a:endParaRPr>
          </a:p>
          <a:p>
            <a:pPr marL="228600" indent="-228600">
              <a:buFont typeface="Arial" charset="0"/>
              <a:buAutoNum type="arabicPeriod"/>
              <a:defRPr/>
            </a:pPr>
            <a:r>
              <a:rPr lang="en-US" altLang="en-US" sz="900" i="0" dirty="0" smtClean="0">
                <a:solidFill>
                  <a:srgbClr val="000000"/>
                </a:solidFill>
              </a:rPr>
              <a:t>Address any schedule variances, risks or issues, as well as anything ahead of schedule, in the commentary box.  Things to consider:</a:t>
            </a:r>
          </a:p>
          <a:p>
            <a:pPr marL="403225" lvl="2" indent="-173038">
              <a:defRPr/>
            </a:pPr>
            <a:r>
              <a:rPr lang="en-US" altLang="en-US" sz="900" i="0" dirty="0" smtClean="0">
                <a:solidFill>
                  <a:srgbClr val="000000"/>
                </a:solidFill>
              </a:rPr>
              <a:t>Are you on or off schedule? Why?  </a:t>
            </a:r>
          </a:p>
          <a:p>
            <a:pPr marL="403225" lvl="2" indent="-173038">
              <a:defRPr/>
            </a:pPr>
            <a:r>
              <a:rPr lang="en-US" altLang="en-US" sz="900" i="0" dirty="0" smtClean="0">
                <a:solidFill>
                  <a:srgbClr val="000000"/>
                </a:solidFill>
              </a:rPr>
              <a:t>Are there critical path activities that are potentially at risk?</a:t>
            </a:r>
          </a:p>
          <a:p>
            <a:pPr marL="228600" indent="-228600">
              <a:buFont typeface="Arial" charset="0"/>
              <a:buAutoNum type="arabicPeriod"/>
              <a:defRPr/>
            </a:pPr>
            <a:r>
              <a:rPr lang="en-US" altLang="en-US" sz="900" i="0" dirty="0" smtClean="0">
                <a:solidFill>
                  <a:srgbClr val="000000"/>
                </a:solidFill>
              </a:rPr>
              <a:t>If the project gets a rebaseline, the old dates do not have to be included.  </a:t>
            </a:r>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72961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8/2/2017</a:t>
            </a:r>
            <a:endParaRPr lang="en-US" dirty="0"/>
          </a:p>
        </p:txBody>
      </p:sp>
      <p:sp>
        <p:nvSpPr>
          <p:cNvPr id="5" name="Footer Placeholder 4"/>
          <p:cNvSpPr>
            <a:spLocks noGrp="1"/>
          </p:cNvSpPr>
          <p:nvPr>
            <p:ph type="ftr" sz="quarter" idx="11"/>
          </p:nvPr>
        </p:nvSpPr>
        <p:spPr/>
        <p:txBody>
          <a:bodyPr/>
          <a:lstStyle/>
          <a:p>
            <a:r>
              <a:rPr lang="en-US" smtClean="0"/>
              <a:t>Portfolio Review</a:t>
            </a:r>
            <a:endParaRPr lang="en-US" dirty="0"/>
          </a:p>
        </p:txBody>
      </p:sp>
      <p:sp>
        <p:nvSpPr>
          <p:cNvPr id="6" name="Slide Number Placeholder 5"/>
          <p:cNvSpPr>
            <a:spLocks noGrp="1"/>
          </p:cNvSpPr>
          <p:nvPr>
            <p:ph type="sldNum" sz="quarter" idx="12"/>
          </p:nvPr>
        </p:nvSpPr>
        <p:spPr/>
        <p:txBody>
          <a:bodyPr/>
          <a:lstStyle/>
          <a:p>
            <a:fld id="{709DCBD2-2FAB-4E99-9B64-20B30D4E2779}" type="slidenum">
              <a:rPr lang="en-US" smtClean="0"/>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p>
            <a:r>
              <a:rPr lang="en-US" smtClean="0"/>
              <a:t>8/2/2017</a:t>
            </a:r>
            <a:endParaRPr lang="en-US" dirty="0"/>
          </a:p>
        </p:txBody>
      </p:sp>
      <p:sp>
        <p:nvSpPr>
          <p:cNvPr id="6" name="Footer Placeholder 5"/>
          <p:cNvSpPr>
            <a:spLocks noGrp="1"/>
          </p:cNvSpPr>
          <p:nvPr>
            <p:ph type="ftr" sz="quarter" idx="11"/>
          </p:nvPr>
        </p:nvSpPr>
        <p:spPr/>
        <p:txBody>
          <a:bodyPr/>
          <a:lstStyle/>
          <a:p>
            <a:r>
              <a:rPr lang="en-US" smtClean="0"/>
              <a:t>Portfolio Review</a:t>
            </a:r>
            <a:endParaRPr lang="en-US" dirty="0"/>
          </a:p>
        </p:txBody>
      </p:sp>
      <p:sp>
        <p:nvSpPr>
          <p:cNvPr id="8" name="Slide Number Placeholder 7"/>
          <p:cNvSpPr>
            <a:spLocks noGrp="1"/>
          </p:cNvSpPr>
          <p:nvPr>
            <p:ph type="sldNum" sz="quarter" idx="12"/>
          </p:nvPr>
        </p:nvSpPr>
        <p:spPr/>
        <p:txBody>
          <a:bodyPr/>
          <a:lstStyle/>
          <a:p>
            <a:fld id="{709DCBD2-2FAB-4E99-9B64-20B30D4E2779}" type="slidenum">
              <a:rPr lang="en-US" smtClean="0"/>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8/2/2017</a:t>
            </a:r>
            <a:endParaRPr lang="en-US" dirty="0"/>
          </a:p>
        </p:txBody>
      </p:sp>
      <p:sp>
        <p:nvSpPr>
          <p:cNvPr id="4" name="Footer Placeholder 3"/>
          <p:cNvSpPr>
            <a:spLocks noGrp="1"/>
          </p:cNvSpPr>
          <p:nvPr>
            <p:ph type="ftr" sz="quarter" idx="11"/>
          </p:nvPr>
        </p:nvSpPr>
        <p:spPr/>
        <p:txBody>
          <a:bodyPr/>
          <a:lstStyle/>
          <a:p>
            <a:r>
              <a:rPr lang="en-US" smtClean="0"/>
              <a:t>Portfolio Review</a:t>
            </a:r>
            <a:endParaRPr lang="en-US" dirty="0"/>
          </a:p>
        </p:txBody>
      </p:sp>
      <p:sp>
        <p:nvSpPr>
          <p:cNvPr id="5" name="Slide Number Placeholder 4"/>
          <p:cNvSpPr>
            <a:spLocks noGrp="1"/>
          </p:cNvSpPr>
          <p:nvPr>
            <p:ph type="sldNum" sz="quarter" idx="12"/>
          </p:nvPr>
        </p:nvSpPr>
        <p:spPr/>
        <p:txBody>
          <a:bodyPr/>
          <a:lstStyle/>
          <a:p>
            <a:fld id="{709DCBD2-2FAB-4E99-9B64-20B30D4E2779}" type="slidenum">
              <a:rPr lang="en-US" smtClean="0"/>
              <a:t>‹#›</a:t>
            </a:fld>
            <a:endParaRPr lang="en-US"/>
          </a:p>
        </p:txBody>
      </p:sp>
    </p:spTree>
    <p:extLst>
      <p:ext uri="{BB962C8B-B14F-4D97-AF65-F5344CB8AC3E}">
        <p14:creationId xmlns:p14="http://schemas.microsoft.com/office/powerpoint/2010/main" val="2446219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2" name="TextBox 11"/>
          <p:cNvSpPr txBox="1"/>
          <p:nvPr userDrawn="1"/>
        </p:nvSpPr>
        <p:spPr>
          <a:xfrm>
            <a:off x="81569" y="6553200"/>
            <a:ext cx="832831" cy="246221"/>
          </a:xfrm>
          <a:prstGeom prst="rect">
            <a:avLst/>
          </a:prstGeom>
          <a:noFill/>
        </p:spPr>
        <p:txBody>
          <a:bodyPr wrap="square" rtlCol="0">
            <a:spAutoFit/>
          </a:bodyPr>
          <a:lstStyle/>
          <a:p>
            <a:pPr algn="l"/>
            <a:r>
              <a:rPr lang="en-US" sz="1000" b="1" baseline="0" dirty="0" smtClean="0">
                <a:solidFill>
                  <a:schemeClr val="tx2"/>
                </a:solidFill>
              </a:rPr>
              <a:t>INTERNAL</a:t>
            </a:r>
            <a:endParaRPr lang="en-US" sz="1000" b="1" dirty="0">
              <a:solidFill>
                <a:schemeClr val="tx2"/>
              </a:solidFill>
            </a:endParaRPr>
          </a:p>
        </p:txBody>
      </p:sp>
      <p:sp>
        <p:nvSpPr>
          <p:cNvPr id="2" name="Date Placeholder 1"/>
          <p:cNvSpPr>
            <a:spLocks noGrp="1"/>
          </p:cNvSpPr>
          <p:nvPr>
            <p:ph type="dt" sz="half" idx="2"/>
          </p:nvPr>
        </p:nvSpPr>
        <p:spPr>
          <a:xfrm>
            <a:off x="7058025" y="6483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8/2/2017</a:t>
            </a:r>
            <a:endParaRPr lang="en-US" dirty="0"/>
          </a:p>
        </p:txBody>
      </p:sp>
      <p:sp>
        <p:nvSpPr>
          <p:cNvPr id="3" name="Footer Placeholder 2"/>
          <p:cNvSpPr>
            <a:spLocks noGrp="1"/>
          </p:cNvSpPr>
          <p:nvPr>
            <p:ph type="ftr" sz="quarter" idx="3"/>
          </p:nvPr>
        </p:nvSpPr>
        <p:spPr>
          <a:xfrm>
            <a:off x="3200400" y="6434296"/>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Portfolio Review</a:t>
            </a:r>
            <a:endParaRPr lang="en-US" dirty="0"/>
          </a:p>
        </p:txBody>
      </p:sp>
      <p:sp>
        <p:nvSpPr>
          <p:cNvPr id="4" name="Slide Number Placeholder 3"/>
          <p:cNvSpPr>
            <a:spLocks noGrp="1"/>
          </p:cNvSpPr>
          <p:nvPr>
            <p:ph type="sldNum" sz="quarter" idx="4"/>
          </p:nvPr>
        </p:nvSpPr>
        <p:spPr>
          <a:xfrm>
            <a:off x="6934200" y="6484936"/>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9DCBD2-2FAB-4E99-9B64-20B30D4E2779}" type="slidenum">
              <a:rPr lang="en-US" smtClean="0"/>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p:cNvSpPr>
          <p:nvPr/>
        </p:nvSpPr>
        <p:spPr>
          <a:xfrm>
            <a:off x="4653091" y="223279"/>
            <a:ext cx="4490909" cy="46166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chemeClr val="tx1"/>
                </a:solidFill>
                <a:latin typeface="+mj-lt"/>
                <a:ea typeface="+mj-ea"/>
                <a:cs typeface="+mj-cs"/>
              </a:defRPr>
            </a:lvl1pPr>
          </a:lstStyle>
          <a:p>
            <a:pPr algn="r"/>
            <a:r>
              <a:rPr lang="en-US" sz="1800" dirty="0" smtClean="0">
                <a:solidFill>
                  <a:schemeClr val="accent1"/>
                </a:solidFill>
              </a:rPr>
              <a:t>Project Update </a:t>
            </a:r>
            <a:endParaRPr lang="en-US" sz="1800" dirty="0">
              <a:solidFill>
                <a:schemeClr val="accent1"/>
              </a:solidFill>
            </a:endParaRPr>
          </a:p>
        </p:txBody>
      </p:sp>
      <p:sp>
        <p:nvSpPr>
          <p:cNvPr id="8" name="Rectangle 7"/>
          <p:cNvSpPr/>
          <p:nvPr/>
        </p:nvSpPr>
        <p:spPr>
          <a:xfrm>
            <a:off x="340685" y="1263096"/>
            <a:ext cx="792480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a:lstStyle/>
          <a:p>
            <a:pPr fontAlgn="auto">
              <a:spcBef>
                <a:spcPts val="0"/>
              </a:spcBef>
              <a:spcAft>
                <a:spcPts val="0"/>
              </a:spcAft>
              <a:defRPr/>
            </a:pPr>
            <a:r>
              <a:rPr lang="en-US" b="1" dirty="0" smtClean="0">
                <a:solidFill>
                  <a:prstClr val="black"/>
                </a:solidFill>
                <a:latin typeface="+mj-lt"/>
              </a:rPr>
              <a:t>Project Overview</a:t>
            </a:r>
          </a:p>
          <a:p>
            <a:pPr marL="0" lvl="1" indent="0">
              <a:lnSpc>
                <a:spcPct val="90000"/>
              </a:lnSpc>
              <a:spcAft>
                <a:spcPct val="20000"/>
              </a:spcAft>
              <a:buClr>
                <a:srgbClr val="008080"/>
              </a:buClr>
              <a:buNone/>
              <a:tabLst>
                <a:tab pos="3084513" algn="l"/>
              </a:tabLst>
              <a:defRPr/>
            </a:pPr>
            <a:r>
              <a:rPr lang="en-US" sz="1200" dirty="0">
                <a:solidFill>
                  <a:schemeClr val="tx1"/>
                </a:solidFill>
              </a:rPr>
              <a:t>This project will replace the Resource Asset Registration Form (RARF) </a:t>
            </a:r>
            <a:r>
              <a:rPr lang="en-US" sz="1200" dirty="0" smtClean="0">
                <a:solidFill>
                  <a:schemeClr val="tx1"/>
                </a:solidFill>
              </a:rPr>
              <a:t>with a new </a:t>
            </a:r>
            <a:r>
              <a:rPr lang="en-US" sz="1200" dirty="0">
                <a:solidFill>
                  <a:schemeClr val="tx1"/>
                </a:solidFill>
              </a:rPr>
              <a:t>web based </a:t>
            </a:r>
            <a:r>
              <a:rPr lang="en-US" sz="1200" dirty="0" smtClean="0">
                <a:solidFill>
                  <a:schemeClr val="tx1"/>
                </a:solidFill>
              </a:rPr>
              <a:t>application.  Market Participants will have the ability to </a:t>
            </a:r>
            <a:r>
              <a:rPr lang="en-US" altLang="en-US" sz="1200" kern="0" dirty="0" smtClean="0"/>
              <a:t>submit</a:t>
            </a:r>
            <a:r>
              <a:rPr lang="en-US" altLang="en-US" sz="1200" kern="0" dirty="0"/>
              <a:t>, review, and make online changes to </a:t>
            </a:r>
            <a:r>
              <a:rPr lang="en-US" altLang="en-US" sz="1200" kern="0" dirty="0" smtClean="0"/>
              <a:t>Resource Registration data. </a:t>
            </a:r>
          </a:p>
          <a:p>
            <a:pPr marL="0" lvl="1" indent="0">
              <a:lnSpc>
                <a:spcPct val="90000"/>
              </a:lnSpc>
              <a:spcAft>
                <a:spcPct val="20000"/>
              </a:spcAft>
              <a:buClr>
                <a:srgbClr val="008080"/>
              </a:buClr>
              <a:buNone/>
              <a:tabLst>
                <a:tab pos="3084513" algn="l"/>
              </a:tabLst>
              <a:defRPr/>
            </a:pPr>
            <a:endParaRPr lang="en-US" altLang="en-US" sz="1200" kern="0" dirty="0"/>
          </a:p>
          <a:p>
            <a:pPr marL="0" lvl="1" indent="0">
              <a:lnSpc>
                <a:spcPct val="90000"/>
              </a:lnSpc>
              <a:spcAft>
                <a:spcPct val="20000"/>
              </a:spcAft>
              <a:buClr>
                <a:srgbClr val="008080"/>
              </a:buClr>
              <a:buNone/>
              <a:tabLst>
                <a:tab pos="3084513" algn="l"/>
              </a:tabLst>
              <a:defRPr/>
            </a:pPr>
            <a:r>
              <a:rPr lang="en-US" sz="1200" dirty="0" smtClean="0">
                <a:solidFill>
                  <a:schemeClr val="tx1"/>
                </a:solidFill>
              </a:rPr>
              <a:t>. </a:t>
            </a:r>
            <a:endParaRPr lang="en-US" altLang="en-US" sz="1200" kern="0" dirty="0"/>
          </a:p>
        </p:txBody>
      </p:sp>
      <p:sp>
        <p:nvSpPr>
          <p:cNvPr id="11" name="Title 8"/>
          <p:cNvSpPr txBox="1">
            <a:spLocks/>
          </p:cNvSpPr>
          <p:nvPr/>
        </p:nvSpPr>
        <p:spPr>
          <a:xfrm>
            <a:off x="392375" y="290839"/>
            <a:ext cx="6155745" cy="461665"/>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1600" dirty="0"/>
              <a:t>PR106-01  </a:t>
            </a:r>
            <a:r>
              <a:rPr lang="en-US" sz="1600" dirty="0" smtClean="0"/>
              <a:t>RARF </a:t>
            </a:r>
            <a:r>
              <a:rPr lang="en-US" sz="1600" dirty="0"/>
              <a:t>Replacement</a:t>
            </a:r>
          </a:p>
        </p:txBody>
      </p:sp>
      <p:sp>
        <p:nvSpPr>
          <p:cNvPr id="17" name="Date Placeholder 16"/>
          <p:cNvSpPr>
            <a:spLocks noGrp="1"/>
          </p:cNvSpPr>
          <p:nvPr>
            <p:ph type="dt" sz="half" idx="10"/>
          </p:nvPr>
        </p:nvSpPr>
        <p:spPr/>
        <p:txBody>
          <a:bodyPr/>
          <a:lstStyle/>
          <a:p>
            <a:r>
              <a:rPr lang="en-US" dirty="0" smtClean="0"/>
              <a:t>9/14/2017</a:t>
            </a:r>
            <a:endParaRPr lang="en-US" dirty="0"/>
          </a:p>
        </p:txBody>
      </p:sp>
      <p:sp>
        <p:nvSpPr>
          <p:cNvPr id="18" name="Footer Placeholder 17"/>
          <p:cNvSpPr>
            <a:spLocks noGrp="1"/>
          </p:cNvSpPr>
          <p:nvPr>
            <p:ph type="ftr" sz="quarter" idx="11"/>
          </p:nvPr>
        </p:nvSpPr>
        <p:spPr/>
        <p:txBody>
          <a:bodyPr/>
          <a:lstStyle/>
          <a:p>
            <a:r>
              <a:rPr lang="en-US" smtClean="0"/>
              <a:t>Portfolio Review</a:t>
            </a:r>
            <a:endParaRPr lang="en-US" dirty="0"/>
          </a:p>
        </p:txBody>
      </p:sp>
      <p:sp>
        <p:nvSpPr>
          <p:cNvPr id="19" name="Slide Number Placeholder 18"/>
          <p:cNvSpPr>
            <a:spLocks noGrp="1"/>
          </p:cNvSpPr>
          <p:nvPr>
            <p:ph type="sldNum" sz="quarter" idx="12"/>
          </p:nvPr>
        </p:nvSpPr>
        <p:spPr/>
        <p:txBody>
          <a:bodyPr/>
          <a:lstStyle/>
          <a:p>
            <a:fld id="{709DCBD2-2FAB-4E99-9B64-20B30D4E2779}" type="slidenum">
              <a:rPr lang="en-US" smtClean="0"/>
              <a:t>1</a:t>
            </a:fld>
            <a:endParaRPr lang="en-US" dirty="0"/>
          </a:p>
        </p:txBody>
      </p:sp>
      <p:sp>
        <p:nvSpPr>
          <p:cNvPr id="14" name="Rectangle 13"/>
          <p:cNvSpPr/>
          <p:nvPr/>
        </p:nvSpPr>
        <p:spPr>
          <a:xfrm>
            <a:off x="371165" y="1997627"/>
            <a:ext cx="7924800" cy="4611619"/>
          </a:xfrm>
          <a:prstGeom prst="rect">
            <a:avLst/>
          </a:prstGeom>
          <a:noFill/>
          <a:ln>
            <a:noFill/>
          </a:ln>
        </p:spPr>
        <p:style>
          <a:lnRef idx="2">
            <a:schemeClr val="dk1"/>
          </a:lnRef>
          <a:fillRef idx="1">
            <a:schemeClr val="lt1"/>
          </a:fillRef>
          <a:effectRef idx="0">
            <a:schemeClr val="dk1"/>
          </a:effectRef>
          <a:fontRef idx="minor">
            <a:schemeClr val="dk1"/>
          </a:fontRef>
        </p:style>
        <p:txBody>
          <a:bodyPr/>
          <a:lstStyle/>
          <a:p>
            <a:pPr fontAlgn="auto">
              <a:spcBef>
                <a:spcPts val="0"/>
              </a:spcBef>
              <a:spcAft>
                <a:spcPts val="0"/>
              </a:spcAft>
              <a:defRPr/>
            </a:pPr>
            <a:r>
              <a:rPr lang="en-US" sz="1600" b="1" dirty="0" smtClean="0">
                <a:solidFill>
                  <a:prstClr val="black"/>
                </a:solidFill>
              </a:rPr>
              <a:t>Status</a:t>
            </a:r>
            <a:endParaRPr lang="en-US" sz="1600" b="1" dirty="0">
              <a:solidFill>
                <a:prstClr val="black"/>
              </a:solidFill>
            </a:endParaRP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Project is still in the planning phase</a:t>
            </a:r>
          </a:p>
          <a:p>
            <a:pPr marL="742950" lvl="1" indent="-285750">
              <a:buFont typeface="Arial" panose="020B0604020202020204" pitchFamily="34" charset="0"/>
              <a:buChar char="•"/>
              <a:defRPr/>
            </a:pPr>
            <a:r>
              <a:rPr lang="en-US" sz="1200" dirty="0" smtClean="0">
                <a:solidFill>
                  <a:prstClr val="black"/>
                </a:solidFill>
              </a:rPr>
              <a:t>Requirements gathering has been slowed down while planning activities get reordered.</a:t>
            </a:r>
          </a:p>
          <a:p>
            <a:pPr marL="742950" lvl="1" indent="-285750">
              <a:buFont typeface="Arial" panose="020B0604020202020204" pitchFamily="34" charset="0"/>
              <a:buChar char="•"/>
              <a:defRPr/>
            </a:pPr>
            <a:r>
              <a:rPr lang="en-US" sz="1200" dirty="0" smtClean="0">
                <a:solidFill>
                  <a:prstClr val="black"/>
                </a:solidFill>
              </a:rPr>
              <a:t>Planning activities are being reordered to ensure activities are </a:t>
            </a:r>
            <a:r>
              <a:rPr lang="en-US" sz="1200" b="1" dirty="0" smtClean="0">
                <a:solidFill>
                  <a:prstClr val="black"/>
                </a:solidFill>
              </a:rPr>
              <a:t>sequenced correctly</a:t>
            </a:r>
            <a:r>
              <a:rPr lang="en-US" sz="1200" dirty="0" smtClean="0">
                <a:solidFill>
                  <a:prstClr val="black"/>
                </a:solidFill>
              </a:rPr>
              <a:t>, </a:t>
            </a:r>
            <a:r>
              <a:rPr lang="en-US" sz="1200" b="1" dirty="0" smtClean="0">
                <a:solidFill>
                  <a:prstClr val="black"/>
                </a:solidFill>
              </a:rPr>
              <a:t>staffed appropriately </a:t>
            </a:r>
            <a:r>
              <a:rPr lang="en-US" sz="1200" dirty="0" smtClean="0">
                <a:solidFill>
                  <a:prstClr val="black"/>
                </a:solidFill>
              </a:rPr>
              <a:t>and </a:t>
            </a:r>
            <a:r>
              <a:rPr lang="en-US" sz="1200" b="1" dirty="0" smtClean="0">
                <a:solidFill>
                  <a:prstClr val="black"/>
                </a:solidFill>
              </a:rPr>
              <a:t>setup to adequately engage MPs </a:t>
            </a:r>
            <a:r>
              <a:rPr lang="en-US" sz="1200" dirty="0" smtClean="0">
                <a:solidFill>
                  <a:prstClr val="black"/>
                </a:solidFill>
              </a:rPr>
              <a:t>on solution requirements</a:t>
            </a:r>
          </a:p>
          <a:p>
            <a:pPr marL="1200150" lvl="2" indent="-285750">
              <a:buFont typeface="Arial" panose="020B0604020202020204" pitchFamily="34" charset="0"/>
              <a:buChar char="•"/>
              <a:defRPr/>
            </a:pPr>
            <a:r>
              <a:rPr lang="en-US" sz="1100" dirty="0" smtClean="0">
                <a:solidFill>
                  <a:prstClr val="black"/>
                </a:solidFill>
              </a:rPr>
              <a:t>ERCOT has been gathering and evaluating MP feedback on their overall user experience in working with ERCOT systems. (26 interviews conducted)</a:t>
            </a:r>
          </a:p>
          <a:p>
            <a:pPr marL="1200150" lvl="2" indent="-285750">
              <a:buFont typeface="Arial" panose="020B0604020202020204" pitchFamily="34" charset="0"/>
              <a:buChar char="•"/>
              <a:defRPr/>
            </a:pPr>
            <a:r>
              <a:rPr lang="en-US" sz="1100" dirty="0" smtClean="0">
                <a:solidFill>
                  <a:prstClr val="black"/>
                </a:solidFill>
              </a:rPr>
              <a:t>This feedback has been helpful and is being considered as we start to look at the business requirements for this project.</a:t>
            </a: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Project was originally due to gate out of planning by the end of October, however we expect a change control to come forth before then with a modified schedule.</a:t>
            </a:r>
            <a:endParaRPr lang="en-US" sz="1200" dirty="0">
              <a:solidFill>
                <a:prstClr val="black"/>
              </a:solidFill>
            </a:endParaRPr>
          </a:p>
          <a:p>
            <a:pPr marL="285750" indent="-285750" fontAlgn="auto">
              <a:spcBef>
                <a:spcPts val="0"/>
              </a:spcBef>
              <a:spcAft>
                <a:spcPts val="0"/>
              </a:spcAft>
              <a:buFont typeface="Arial" panose="020B0604020202020204" pitchFamily="34" charset="0"/>
              <a:buChar char="•"/>
              <a:defRPr/>
            </a:pPr>
            <a:endParaRPr lang="en-US" sz="1200" dirty="0" smtClean="0">
              <a:solidFill>
                <a:prstClr val="black"/>
              </a:solidFill>
            </a:endParaRPr>
          </a:p>
          <a:p>
            <a:pPr fontAlgn="auto">
              <a:spcBef>
                <a:spcPts val="0"/>
              </a:spcBef>
              <a:spcAft>
                <a:spcPts val="0"/>
              </a:spcAft>
              <a:defRPr/>
            </a:pPr>
            <a:r>
              <a:rPr lang="en-US" sz="1600" b="1" dirty="0" smtClean="0">
                <a:solidFill>
                  <a:prstClr val="black"/>
                </a:solidFill>
              </a:rPr>
              <a:t>Therefore… </a:t>
            </a:r>
            <a:endParaRPr lang="en-US" sz="1600" b="1" dirty="0">
              <a:solidFill>
                <a:prstClr val="black"/>
              </a:solidFill>
            </a:endParaRP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Replacing the current RARF spreadsheet and improving the overall process for users remains a </a:t>
            </a:r>
            <a:r>
              <a:rPr lang="en-US" sz="1200" b="1" dirty="0" smtClean="0">
                <a:solidFill>
                  <a:prstClr val="black"/>
                </a:solidFill>
              </a:rPr>
              <a:t>HIGH </a:t>
            </a:r>
            <a:r>
              <a:rPr lang="en-US" sz="1200" dirty="0" smtClean="0">
                <a:solidFill>
                  <a:prstClr val="black"/>
                </a:solidFill>
              </a:rPr>
              <a:t>priority for ERCOT.  </a:t>
            </a: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Ensuring it is built with </a:t>
            </a:r>
            <a:r>
              <a:rPr lang="en-US" sz="1200" b="1" dirty="0" smtClean="0">
                <a:solidFill>
                  <a:prstClr val="black"/>
                </a:solidFill>
              </a:rPr>
              <a:t>modern technology</a:t>
            </a:r>
            <a:r>
              <a:rPr lang="en-US" sz="1200" dirty="0" smtClean="0">
                <a:solidFill>
                  <a:prstClr val="black"/>
                </a:solidFill>
              </a:rPr>
              <a:t>, </a:t>
            </a:r>
            <a:r>
              <a:rPr lang="en-US" sz="1200" b="1" dirty="0" smtClean="0">
                <a:solidFill>
                  <a:prstClr val="black"/>
                </a:solidFill>
              </a:rPr>
              <a:t>UX principles </a:t>
            </a:r>
            <a:r>
              <a:rPr lang="en-US" sz="1200" dirty="0" smtClean="0">
                <a:solidFill>
                  <a:prstClr val="black"/>
                </a:solidFill>
              </a:rPr>
              <a:t>and a </a:t>
            </a:r>
            <a:r>
              <a:rPr lang="en-US" sz="1200" b="1" dirty="0" smtClean="0">
                <a:solidFill>
                  <a:prstClr val="black"/>
                </a:solidFill>
              </a:rPr>
              <a:t>scalable architecture </a:t>
            </a:r>
            <a:r>
              <a:rPr lang="en-US" sz="1200" dirty="0" smtClean="0">
                <a:solidFill>
                  <a:prstClr val="black"/>
                </a:solidFill>
              </a:rPr>
              <a:t>is equally important.</a:t>
            </a: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Having a </a:t>
            </a:r>
            <a:r>
              <a:rPr lang="en-US" sz="1200" b="1" dirty="0" smtClean="0">
                <a:solidFill>
                  <a:prstClr val="black"/>
                </a:solidFill>
              </a:rPr>
              <a:t>process</a:t>
            </a:r>
            <a:r>
              <a:rPr lang="en-US" sz="1200" dirty="0" smtClean="0">
                <a:solidFill>
                  <a:prstClr val="black"/>
                </a:solidFill>
              </a:rPr>
              <a:t> in place to </a:t>
            </a:r>
            <a:r>
              <a:rPr lang="en-US" sz="1200" b="1" dirty="0" smtClean="0">
                <a:solidFill>
                  <a:prstClr val="black"/>
                </a:solidFill>
              </a:rPr>
              <a:t>solicit Market Participant input </a:t>
            </a:r>
            <a:r>
              <a:rPr lang="en-US" sz="1200" dirty="0" smtClean="0">
                <a:solidFill>
                  <a:prstClr val="black"/>
                </a:solidFill>
              </a:rPr>
              <a:t>is a </a:t>
            </a:r>
            <a:r>
              <a:rPr lang="en-US" sz="1200" b="1" dirty="0" smtClean="0">
                <a:solidFill>
                  <a:prstClr val="black"/>
                </a:solidFill>
              </a:rPr>
              <a:t>prerequisite</a:t>
            </a:r>
            <a:r>
              <a:rPr lang="en-US" sz="1200" dirty="0" smtClean="0">
                <a:solidFill>
                  <a:prstClr val="black"/>
                </a:solidFill>
              </a:rPr>
              <a:t> to finalizing business requirements and drafting user stories</a:t>
            </a: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Therefore, more time is needed to get these foundational principles, processes, and resources defined before we can update our schedule. </a:t>
            </a:r>
          </a:p>
          <a:p>
            <a:pPr marL="285750" indent="-285750" fontAlgn="auto">
              <a:spcBef>
                <a:spcPts val="0"/>
              </a:spcBef>
              <a:spcAft>
                <a:spcPts val="0"/>
              </a:spcAft>
              <a:buFont typeface="Arial" panose="020B0604020202020204" pitchFamily="34" charset="0"/>
              <a:buChar char="•"/>
              <a:defRPr/>
            </a:pPr>
            <a:r>
              <a:rPr lang="en-US" sz="1200" dirty="0" smtClean="0">
                <a:solidFill>
                  <a:prstClr val="black"/>
                </a:solidFill>
              </a:rPr>
              <a:t>We will provide an update on schedule at the November PRS meeting.</a:t>
            </a:r>
            <a:endParaRPr lang="en-US" sz="1400" dirty="0" smtClean="0">
              <a:solidFill>
                <a:prstClr val="black"/>
              </a:solidFill>
            </a:endParaRPr>
          </a:p>
          <a:p>
            <a:pPr lvl="1">
              <a:defRPr/>
            </a:pPr>
            <a:endParaRPr lang="en-US" sz="1400" dirty="0">
              <a:solidFill>
                <a:prstClr val="black"/>
              </a:solidFill>
            </a:endParaRPr>
          </a:p>
          <a:p>
            <a:pPr fontAlgn="auto">
              <a:spcBef>
                <a:spcPts val="0"/>
              </a:spcBef>
              <a:spcAft>
                <a:spcPts val="0"/>
              </a:spcAft>
              <a:defRPr/>
            </a:pPr>
            <a:endParaRPr lang="en-US" sz="1400" dirty="0" smtClean="0">
              <a:solidFill>
                <a:prstClr val="black"/>
              </a:solidFill>
            </a:endParaRPr>
          </a:p>
        </p:txBody>
      </p:sp>
    </p:spTree>
    <p:extLst>
      <p:ext uri="{BB962C8B-B14F-4D97-AF65-F5344CB8AC3E}">
        <p14:creationId xmlns:p14="http://schemas.microsoft.com/office/powerpoint/2010/main" val="759590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250F69DD4DA04881D1A7FAB9C11007" ma:contentTypeVersion="2" ma:contentTypeDescription="Create a new document." ma:contentTypeScope="" ma:versionID="8f91c196937e7fa2b9fcf17d957e7be8">
  <xsd:schema xmlns:xsd="http://www.w3.org/2001/XMLSchema" xmlns:xs="http://www.w3.org/2001/XMLSchema" xmlns:p="http://schemas.microsoft.com/office/2006/metadata/properties" xmlns:ns2="c34af464-7aa1-4edd-9be4-83dffc1cb926" xmlns:ns3="644e6b00-5c30-48cf-951b-cfbe5d450657" targetNamespace="http://schemas.microsoft.com/office/2006/metadata/properties" ma:root="true" ma:fieldsID="1a32572c3735e37d6ab3e9752d5106b3" ns2:_="" ns3:_="">
    <xsd:import namespace="c34af464-7aa1-4edd-9be4-83dffc1cb926"/>
    <xsd:import namespace="644e6b00-5c30-48cf-951b-cfbe5d450657"/>
    <xsd:element name="properties">
      <xsd:complexType>
        <xsd:sequence>
          <xsd:element name="documentManagement">
            <xsd:complexType>
              <xsd:all>
                <xsd:element ref="ns2:Information_x0020_Classification"/>
                <xsd:element ref="ns3: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644e6b00-5c30-48cf-951b-cfbe5d450657" elementFormDefault="qualified">
    <xsd:import namespace="http://schemas.microsoft.com/office/2006/documentManagement/types"/>
    <xsd:import namespace="http://schemas.microsoft.com/office/infopath/2007/PartnerControls"/>
    <xsd:element name="Year" ma:index="9" nillable="true" ma:displayName="Year" ma:default="2009" ma:format="Dropdown" ma:internalName="Year">
      <xsd:simpleType>
        <xsd:restriction base="dms:Choice">
          <xsd:enumeration value="2003"/>
          <xsd:enumeration value="2004"/>
          <xsd:enumeration value="2005"/>
          <xsd:enumeration value="2006"/>
          <xsd:enumeration value="2007"/>
          <xsd:enumeration value="2008"/>
          <xsd:enumeration value="2009"/>
          <xsd:enumeration value="201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Year xmlns="644e6b00-5c30-48cf-951b-cfbe5d450657">2010</Year>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844C0F-B30F-4CAA-96A5-0A3FDC3C35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644e6b00-5c30-48cf-951b-cfbe5d4506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microsoft.com/office/2006/documentManagement/types"/>
    <ds:schemaRef ds:uri="http://schemas.openxmlformats.org/package/2006/metadata/core-properties"/>
    <ds:schemaRef ds:uri="http://purl.org/dc/terms/"/>
    <ds:schemaRef ds:uri="c34af464-7aa1-4edd-9be4-83dffc1cb926"/>
    <ds:schemaRef ds:uri="http://schemas.microsoft.com/office/infopath/2007/PartnerControls"/>
    <ds:schemaRef ds:uri="http://purl.org/dc/elements/1.1/"/>
    <ds:schemaRef ds:uri="http://www.w3.org/XML/1998/namespace"/>
    <ds:schemaRef ds:uri="644e6b00-5c30-48cf-951b-cfbe5d450657"/>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981</TotalTime>
  <Words>490</Words>
  <Application>Microsoft Office PowerPoint</Application>
  <PresentationFormat>On-screen Show (4:3)</PresentationFormat>
  <Paragraphs>33</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1_Custom Design</vt:lpstr>
      <vt:lpstr>Office Theme</vt:lpstr>
      <vt:lpstr>PowerPoint Presentation</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John D. Palen</cp:lastModifiedBy>
  <cp:revision>98</cp:revision>
  <cp:lastPrinted>2016-01-21T20:53:15Z</cp:lastPrinted>
  <dcterms:created xsi:type="dcterms:W3CDTF">2016-01-21T15:20:31Z</dcterms:created>
  <dcterms:modified xsi:type="dcterms:W3CDTF">2017-10-17T16:11:59Z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0x010100AA250F69DD4DA04881D1A7FAB9C11007</vt:lpwstr>
  </property>
</Properties>
</file>