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370" r:id="rId7"/>
    <p:sldId id="362" r:id="rId8"/>
    <p:sldId id="365" r:id="rId9"/>
    <p:sldId id="34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30" d="100"/>
          <a:sy n="130" d="100"/>
        </p:scale>
        <p:origin x="1074"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10/16/2017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8671" y="6251629"/>
            <a:ext cx="2840925" cy="400110"/>
          </a:xfrm>
          <a:prstGeom prst="rect">
            <a:avLst/>
          </a:prstGeom>
          <a:noFill/>
        </p:spPr>
        <p:txBody>
          <a:bodyPr wrap="square" rtlCol="0">
            <a:spAutoFit/>
          </a:bodyPr>
          <a:lstStyle/>
          <a:p>
            <a:pPr algn="l"/>
            <a:endParaRPr lang="en-US" sz="1000" b="1" baseline="0" dirty="0" smtClean="0">
              <a:solidFill>
                <a:schemeClr val="tx1"/>
              </a:solidFill>
            </a:endParaRPr>
          </a:p>
          <a:p>
            <a:pPr algn="l"/>
            <a:r>
              <a:rPr lang="en-US" sz="1000" b="1" baseline="0" dirty="0" smtClean="0">
                <a:solidFill>
                  <a:schemeClr val="tx2"/>
                </a:solidFill>
              </a:rPr>
              <a:t>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1371600"/>
            <a:ext cx="5553740" cy="3754874"/>
          </a:xfrm>
          <a:prstGeom prst="rect">
            <a:avLst/>
          </a:prstGeom>
          <a:noFill/>
        </p:spPr>
        <p:txBody>
          <a:bodyPr wrap="square" rtlCol="0">
            <a:spAutoFit/>
          </a:bodyPr>
          <a:lstStyle/>
          <a:p>
            <a:endParaRPr lang="en-US" sz="2000" b="1" dirty="0" smtClean="0">
              <a:solidFill>
                <a:schemeClr val="tx2"/>
              </a:solidFill>
            </a:endParaRPr>
          </a:p>
          <a:p>
            <a:r>
              <a:rPr lang="en-US" sz="2000" b="1" dirty="0" smtClean="0">
                <a:solidFill>
                  <a:schemeClr val="tx2"/>
                </a:solidFill>
              </a:rPr>
              <a:t>NPRR 776 NDSWG</a:t>
            </a:r>
          </a:p>
          <a:p>
            <a:endParaRPr lang="en-US" i="1" dirty="0">
              <a:solidFill>
                <a:schemeClr val="tx2"/>
              </a:solidFill>
            </a:endParaRPr>
          </a:p>
          <a:p>
            <a:endParaRPr lang="en-US" i="1" dirty="0" smtClean="0">
              <a:solidFill>
                <a:schemeClr val="tx2"/>
              </a:solidFill>
            </a:endParaRPr>
          </a:p>
          <a:p>
            <a:r>
              <a:rPr lang="en-US" i="1" dirty="0" smtClean="0">
                <a:solidFill>
                  <a:schemeClr val="tx2"/>
                </a:solidFill>
              </a:rPr>
              <a:t>Stephen Solis</a:t>
            </a:r>
            <a:endParaRPr lang="en-US" i="1" dirty="0">
              <a:solidFill>
                <a:schemeClr val="tx2"/>
              </a:solidFill>
            </a:endParaRPr>
          </a:p>
          <a:p>
            <a:r>
              <a:rPr lang="en-US" dirty="0" smtClean="0">
                <a:solidFill>
                  <a:schemeClr val="tx2"/>
                </a:solidFill>
              </a:rPr>
              <a:t>System Operations Improvement </a:t>
            </a:r>
            <a:r>
              <a:rPr lang="en-US" dirty="0" smtClean="0">
                <a:solidFill>
                  <a:schemeClr val="tx2"/>
                </a:solidFill>
              </a:rPr>
              <a:t>Manager</a:t>
            </a:r>
          </a:p>
          <a:p>
            <a:endParaRPr lang="en-US" dirty="0">
              <a:solidFill>
                <a:schemeClr val="tx2"/>
              </a:solidFill>
            </a:endParaRPr>
          </a:p>
          <a:p>
            <a:r>
              <a:rPr lang="en-US" i="1" dirty="0" smtClean="0">
                <a:solidFill>
                  <a:schemeClr val="tx2"/>
                </a:solidFill>
              </a:rPr>
              <a:t>Mark Lucas</a:t>
            </a:r>
          </a:p>
          <a:p>
            <a:r>
              <a:rPr lang="en-US" dirty="0" smtClean="0">
                <a:solidFill>
                  <a:schemeClr val="tx2"/>
                </a:solidFill>
              </a:rPr>
              <a:t>IT Project Manager</a:t>
            </a:r>
            <a:endParaRPr lang="en-US" dirty="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 Public</a:t>
            </a:r>
          </a:p>
          <a:p>
            <a:r>
              <a:rPr lang="en-US" dirty="0" smtClean="0">
                <a:solidFill>
                  <a:schemeClr val="tx2"/>
                </a:solidFill>
              </a:rPr>
              <a:t>October 17, 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NPRR776 - Voltage Set Points Project Scope</a:t>
            </a:r>
            <a:endParaRPr lang="en-US" sz="2400" dirty="0"/>
          </a:p>
        </p:txBody>
      </p:sp>
      <p:sp>
        <p:nvSpPr>
          <p:cNvPr id="3" name="Content Placeholder 2"/>
          <p:cNvSpPr>
            <a:spLocks noGrp="1"/>
          </p:cNvSpPr>
          <p:nvPr>
            <p:ph idx="1"/>
          </p:nvPr>
        </p:nvSpPr>
        <p:spPr>
          <a:xfrm>
            <a:off x="352030" y="609600"/>
            <a:ext cx="8334770" cy="4853233"/>
          </a:xfrm>
        </p:spPr>
        <p:txBody>
          <a:bodyPr/>
          <a:lstStyle/>
          <a:p>
            <a:endParaRPr lang="en-US" dirty="0" smtClean="0"/>
          </a:p>
          <a:p>
            <a:r>
              <a:rPr lang="en-US" sz="2400" dirty="0" smtClean="0"/>
              <a:t>NPRR 776 implements requirements for transparency of both the actual measured value and desired Set Point for the Point of Interconnection (POI) voltage between all affected entities (TO, ERCOT, QSE, and RE).</a:t>
            </a:r>
          </a:p>
          <a:p>
            <a:r>
              <a:rPr lang="en-US" sz="2400" dirty="0" smtClean="0"/>
              <a:t>ERCOT is working to </a:t>
            </a:r>
            <a:r>
              <a:rPr lang="en-US" sz="2400" dirty="0"/>
              <a:t>leverage existing </a:t>
            </a:r>
            <a:r>
              <a:rPr lang="en-US" sz="2400" dirty="0" smtClean="0"/>
              <a:t>telecomm-</a:t>
            </a:r>
            <a:r>
              <a:rPr lang="en-US" sz="2400" dirty="0" smtClean="0"/>
              <a:t>unications</a:t>
            </a:r>
            <a:r>
              <a:rPr lang="en-US" sz="2400" dirty="0" smtClean="0"/>
              <a:t> infrastructure (e.g. ICCP) to minimize additional expenses.</a:t>
            </a:r>
          </a:p>
          <a:p>
            <a:r>
              <a:rPr lang="en-US" sz="2400" dirty="0" smtClean="0"/>
              <a:t>Changes include, NMMS schema changes to allow set points to be entered by TSPs, validation logic of the target values, monitoring of targets and actuals in operator displays, automated push to QSEs via ICCP over the WAN.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377482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NPRR776 - Voltage Set Points Project Update</a:t>
            </a:r>
            <a:endParaRPr lang="en-US" sz="2400" dirty="0"/>
          </a:p>
        </p:txBody>
      </p:sp>
      <p:sp>
        <p:nvSpPr>
          <p:cNvPr id="3" name="Content Placeholder 2"/>
          <p:cNvSpPr>
            <a:spLocks noGrp="1"/>
          </p:cNvSpPr>
          <p:nvPr>
            <p:ph idx="1"/>
          </p:nvPr>
        </p:nvSpPr>
        <p:spPr/>
        <p:txBody>
          <a:bodyPr/>
          <a:lstStyle/>
          <a:p>
            <a:r>
              <a:rPr lang="en-US" sz="2600" dirty="0" smtClean="0"/>
              <a:t>ERCOT will be implementing Voltage Set Point targets from the TSPs and logic to direct the appropriate targets to its QSE in Release 1 in February of 2018.</a:t>
            </a:r>
          </a:p>
          <a:p>
            <a:pPr lvl="1"/>
            <a:r>
              <a:rPr lang="en-US" sz="2600" dirty="0" smtClean="0"/>
              <a:t>ICCP points will be available to QSEs about 2 to 3 weeks after Release 1.</a:t>
            </a:r>
          </a:p>
          <a:p>
            <a:r>
              <a:rPr lang="en-US" sz="2600" dirty="0" smtClean="0"/>
              <a:t>Development activities are in-progress for NMMS network model database updates, control room operator displays, validation logic, and ICCP communications.</a:t>
            </a:r>
          </a:p>
          <a:p>
            <a:r>
              <a:rPr lang="en-US" sz="2600" dirty="0" smtClean="0"/>
              <a:t>ICCP handbook changes are in review.</a:t>
            </a:r>
          </a:p>
          <a:p>
            <a:r>
              <a:rPr lang="en-US" sz="2600" dirty="0" smtClean="0"/>
              <a:t>Core system modifications are in process of testing.</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224587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sz="2600" dirty="0" smtClean="0"/>
              <a:t>Voltage Set Points - Business Requirements</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Content Placeholder 2"/>
          <p:cNvSpPr>
            <a:spLocks noGrp="1"/>
          </p:cNvSpPr>
          <p:nvPr>
            <p:ph idx="1"/>
          </p:nvPr>
        </p:nvSpPr>
        <p:spPr/>
        <p:txBody>
          <a:bodyPr/>
          <a:lstStyle/>
          <a:p>
            <a:r>
              <a:rPr lang="en-US" sz="2200" dirty="0" smtClean="0"/>
              <a:t>TSPs will be associating the two ICCP points (Set Point and actual) and generator relationships to the POI kV Measurement device (e.g. on </a:t>
            </a:r>
            <a:r>
              <a:rPr lang="en-US" sz="2200" dirty="0"/>
              <a:t>busbar</a:t>
            </a:r>
            <a:r>
              <a:rPr lang="en-US" sz="2200" dirty="0"/>
              <a:t>, line, </a:t>
            </a:r>
            <a:r>
              <a:rPr lang="en-US" sz="2200" dirty="0" smtClean="0"/>
              <a:t>trans</a:t>
            </a:r>
            <a:r>
              <a:rPr lang="en-US" sz="2200" dirty="0" smtClean="0"/>
              <a:t>former).</a:t>
            </a:r>
            <a:endParaRPr lang="en-US" sz="2200" dirty="0"/>
          </a:p>
          <a:p>
            <a:r>
              <a:rPr lang="en-US" sz="2200" dirty="0"/>
              <a:t>ERCOT will be using these relationships in its EMS to map and make available the ICCP points to the appropriate QSE.</a:t>
            </a:r>
          </a:p>
          <a:p>
            <a:r>
              <a:rPr lang="en-US" sz="2200" dirty="0"/>
              <a:t>QSEs are required to send the two ICCP points (Set </a:t>
            </a:r>
            <a:r>
              <a:rPr lang="en-US" sz="2200" dirty="0" smtClean="0"/>
              <a:t>Point/Target </a:t>
            </a:r>
            <a:r>
              <a:rPr lang="en-US" sz="2200" dirty="0"/>
              <a:t>and </a:t>
            </a:r>
            <a:r>
              <a:rPr lang="en-US" sz="2200" dirty="0" smtClean="0"/>
              <a:t>Actual </a:t>
            </a:r>
            <a:r>
              <a:rPr lang="en-US" sz="2200" dirty="0"/>
              <a:t>POI kV) to the appropriate Generation Resource.</a:t>
            </a:r>
          </a:p>
          <a:p>
            <a:r>
              <a:rPr lang="en-US" sz="2200" dirty="0"/>
              <a:t>Naming convention should remain for kV measurements, set points/targets </a:t>
            </a:r>
            <a:r>
              <a:rPr lang="en-US" sz="2200" dirty="0" smtClean="0"/>
              <a:t>will change to a _KVT </a:t>
            </a:r>
            <a:r>
              <a:rPr lang="en-US" sz="2200" dirty="0"/>
              <a:t>suffix instead of </a:t>
            </a:r>
            <a:r>
              <a:rPr lang="en-US" sz="2200" dirty="0" smtClean="0"/>
              <a:t>_KV </a:t>
            </a:r>
            <a:endParaRPr lang="en-US" sz="2200" dirty="0"/>
          </a:p>
          <a:p>
            <a:r>
              <a:rPr lang="en-US" sz="2200" dirty="0"/>
              <a:t>ERCOT will update the ICCP Handbook to reflect naming convention for defined points for QSE and TSP.</a:t>
            </a:r>
          </a:p>
        </p:txBody>
      </p:sp>
    </p:spTree>
    <p:extLst>
      <p:ext uri="{BB962C8B-B14F-4D97-AF65-F5344CB8AC3E}">
        <p14:creationId xmlns:p14="http://schemas.microsoft.com/office/powerpoint/2010/main" val="7735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Q&amp;A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990600"/>
            <a:ext cx="6242304" cy="4511040"/>
          </a:xfrm>
        </p:spPr>
      </p:pic>
    </p:spTree>
    <p:extLst>
      <p:ext uri="{BB962C8B-B14F-4D97-AF65-F5344CB8AC3E}">
        <p14:creationId xmlns:p14="http://schemas.microsoft.com/office/powerpoint/2010/main" val="2667727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63D459-1C05-483F-85D1-C9E478EC32CC}">
  <ds:schemaRefs>
    <ds:schemaRef ds:uri="http://schemas.microsoft.com/office/2006/documentManagement/types"/>
    <ds:schemaRef ds:uri="http://purl.org/dc/terms/"/>
    <ds:schemaRef ds:uri="http://schemas.microsoft.com/office/2006/metadata/properties"/>
    <ds:schemaRef ds:uri="c34af464-7aa1-4edd-9be4-83dffc1cb926"/>
    <ds:schemaRef ds:uri="http://purl.org/dc/dcmitype/"/>
    <ds:schemaRef ds:uri="http://www.w3.org/XML/1998/namespac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7477</TotalTime>
  <Words>347</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Inside pages</vt:lpstr>
      <vt:lpstr>PowerPoint Presentation</vt:lpstr>
      <vt:lpstr>NPRR776 - Voltage Set Points Project Scope</vt:lpstr>
      <vt:lpstr>NPRR776 - Voltage Set Points Project Update</vt:lpstr>
      <vt:lpstr>Voltage Set Points - Business Requirements</vt:lpstr>
      <vt:lpstr>Discussion / Q&amp;A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Lucas, Mark</cp:lastModifiedBy>
  <cp:revision>170</cp:revision>
  <cp:lastPrinted>2017-10-13T20:32:47Z</cp:lastPrinted>
  <dcterms:created xsi:type="dcterms:W3CDTF">2016-01-21T15:20:31Z</dcterms:created>
  <dcterms:modified xsi:type="dcterms:W3CDTF">2017-10-16T22:56:51Z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