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6"/>
  </p:notesMasterIdLst>
  <p:handoutMasterIdLst>
    <p:handoutMasterId r:id="rId17"/>
  </p:handoutMasterIdLst>
  <p:sldIdLst>
    <p:sldId id="260" r:id="rId7"/>
    <p:sldId id="275" r:id="rId8"/>
    <p:sldId id="285" r:id="rId9"/>
    <p:sldId id="288" r:id="rId10"/>
    <p:sldId id="287" r:id="rId11"/>
    <p:sldId id="286" r:id="rId12"/>
    <p:sldId id="278" r:id="rId13"/>
    <p:sldId id="284" r:id="rId14"/>
    <p:sldId id="281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nanam, Gnanaprabhu" initials="GG" lastIdx="1" clrIdx="0">
    <p:extLst>
      <p:ext uri="{19B8F6BF-5375-455C-9EA6-DF929625EA0E}">
        <p15:presenceInfo xmlns:p15="http://schemas.microsoft.com/office/powerpoint/2012/main" userId="S-1-5-21-639947351-343809578-3807592339-2751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4754" autoAdjust="0"/>
    <p:restoredTop sz="94934" autoAdjust="0"/>
  </p:normalViewPr>
  <p:slideViewPr>
    <p:cSldViewPr showGuides="1">
      <p:cViewPr varScale="1">
        <p:scale>
          <a:sx n="105" d="100"/>
          <a:sy n="105" d="100"/>
        </p:scale>
        <p:origin x="510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10/12/2017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10/12/2017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0319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10136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50611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00729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24003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05200" y="2413338"/>
            <a:ext cx="5486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b="1" dirty="0"/>
              <a:t>WETT Bearkat Area Transmission Improvements </a:t>
            </a:r>
            <a:r>
              <a:rPr lang="en-US" altLang="en-US" b="1" dirty="0" smtClean="0"/>
              <a:t>project-ERCOT Independent Review Scope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October 19,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>
            <a:normAutofit/>
          </a:bodyPr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6" name="Text Placeholder 1"/>
          <p:cNvSpPr txBox="1">
            <a:spLocks/>
          </p:cNvSpPr>
          <p:nvPr/>
        </p:nvSpPr>
        <p:spPr bwMode="auto">
          <a:xfrm>
            <a:off x="457200" y="762000"/>
            <a:ext cx="8229600" cy="55447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1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857250" lvl="2" indent="0">
              <a:spcBef>
                <a:spcPts val="600"/>
              </a:spcBef>
              <a:buNone/>
            </a:pPr>
            <a:endParaRPr lang="en-US" sz="800" kern="0" dirty="0" smtClean="0"/>
          </a:p>
          <a:p>
            <a:pPr marL="0" indent="0">
              <a:spcBef>
                <a:spcPts val="0"/>
              </a:spcBef>
              <a:spcAft>
                <a:spcPts val="2400"/>
              </a:spcAft>
              <a:buNone/>
            </a:pPr>
            <a:r>
              <a:rPr lang="en-US" sz="1800" dirty="0" smtClean="0"/>
              <a:t>Wind Energy Transmission Texas (WETT) </a:t>
            </a:r>
            <a:r>
              <a:rPr lang="en-US" sz="1800" dirty="0"/>
              <a:t>submitted </a:t>
            </a:r>
            <a:r>
              <a:rPr lang="en-US" sz="1800" dirty="0" smtClean="0"/>
              <a:t>Bearkat </a:t>
            </a:r>
            <a:r>
              <a:rPr lang="en-US" sz="1800" dirty="0"/>
              <a:t>Area Transmission Improvements </a:t>
            </a:r>
            <a:r>
              <a:rPr lang="en-US" sz="1800" dirty="0" smtClean="0"/>
              <a:t>project for </a:t>
            </a:r>
            <a:r>
              <a:rPr lang="en-US" sz="1800" dirty="0"/>
              <a:t>Regional Planning Group </a:t>
            </a:r>
            <a:r>
              <a:rPr lang="en-US" sz="1800" dirty="0" smtClean="0"/>
              <a:t>review. </a:t>
            </a:r>
            <a:r>
              <a:rPr lang="en-US" sz="1800" dirty="0"/>
              <a:t>This is a Tier 1 project that is estimated to cost </a:t>
            </a:r>
            <a:r>
              <a:rPr lang="en-US" sz="1800" dirty="0" smtClean="0"/>
              <a:t>$ 69.87 million</a:t>
            </a:r>
            <a:r>
              <a:rPr lang="en-US" sz="1800" dirty="0"/>
              <a:t>. </a:t>
            </a:r>
            <a:r>
              <a:rPr lang="en-US" sz="1800" dirty="0" smtClean="0"/>
              <a:t> </a:t>
            </a:r>
          </a:p>
          <a:p>
            <a:pPr lvl="1">
              <a:spcBef>
                <a:spcPts val="0"/>
              </a:spcBef>
              <a:spcAft>
                <a:spcPts val="2400"/>
              </a:spcAft>
              <a:buFont typeface="Courier New" panose="02070309020205020404" pitchFamily="49" charset="0"/>
              <a:buChar char="o"/>
            </a:pPr>
            <a:r>
              <a:rPr lang="en-US" sz="1800" dirty="0" smtClean="0"/>
              <a:t>Proposed for 2021 </a:t>
            </a:r>
          </a:p>
          <a:p>
            <a:pPr lvl="1">
              <a:spcBef>
                <a:spcPts val="0"/>
              </a:spcBef>
              <a:spcAft>
                <a:spcPts val="2400"/>
              </a:spcAft>
              <a:buFont typeface="Courier New" panose="02070309020205020404" pitchFamily="49" charset="0"/>
              <a:buChar char="o"/>
            </a:pPr>
            <a:r>
              <a:rPr lang="en-US" sz="1800" dirty="0" smtClean="0"/>
              <a:t>Address generator interconnection issues in Bearkat Area</a:t>
            </a:r>
          </a:p>
          <a:p>
            <a:pPr lvl="1">
              <a:spcBef>
                <a:spcPts val="0"/>
              </a:spcBef>
              <a:spcAft>
                <a:spcPts val="2400"/>
              </a:spcAft>
              <a:buFont typeface="Courier New" panose="02070309020205020404" pitchFamily="49" charset="0"/>
              <a:buChar char="o"/>
            </a:pPr>
            <a:r>
              <a:rPr lang="en-US" sz="1800" dirty="0" smtClean="0"/>
              <a:t>Reliability Issues</a:t>
            </a:r>
          </a:p>
          <a:p>
            <a:pPr lvl="2">
              <a:spcBef>
                <a:spcPts val="0"/>
              </a:spcBef>
              <a:spcAft>
                <a:spcPts val="2400"/>
              </a:spcAft>
              <a:buFont typeface="Courier New" panose="02070309020205020404" pitchFamily="49" charset="0"/>
              <a:buChar char="o"/>
            </a:pPr>
            <a:r>
              <a:rPr lang="en-US" sz="1600" dirty="0" smtClean="0"/>
              <a:t>Voltage Instability</a:t>
            </a:r>
          </a:p>
          <a:p>
            <a:pPr lvl="2">
              <a:spcBef>
                <a:spcPts val="0"/>
              </a:spcBef>
              <a:spcAft>
                <a:spcPts val="2400"/>
              </a:spcAft>
              <a:buFont typeface="Courier New" panose="02070309020205020404" pitchFamily="49" charset="0"/>
              <a:buChar char="o"/>
            </a:pPr>
            <a:r>
              <a:rPr lang="en-US" sz="1600" dirty="0" smtClean="0"/>
              <a:t>Thermal Overloads</a:t>
            </a:r>
          </a:p>
          <a:p>
            <a:pPr lvl="1">
              <a:spcBef>
                <a:spcPts val="0"/>
              </a:spcBef>
              <a:spcAft>
                <a:spcPts val="2400"/>
              </a:spcAft>
              <a:buFont typeface="Courier New" panose="02070309020205020404" pitchFamily="49" charset="0"/>
              <a:buChar char="o"/>
            </a:pPr>
            <a:r>
              <a:rPr lang="en-US" sz="1800" dirty="0" smtClean="0"/>
              <a:t>Provide exit strategy for WETT proposed Remedial Action Scheme</a:t>
            </a:r>
            <a:r>
              <a:rPr lang="en-US" sz="1800" dirty="0"/>
              <a:t> </a:t>
            </a:r>
            <a:r>
              <a:rPr lang="en-US" sz="1800" dirty="0" smtClean="0"/>
              <a:t>(RAS)</a:t>
            </a:r>
          </a:p>
          <a:p>
            <a:pPr lvl="1">
              <a:spcBef>
                <a:spcPts val="0"/>
              </a:spcBef>
              <a:spcAft>
                <a:spcPts val="2400"/>
              </a:spcAft>
              <a:buFont typeface="Courier New" panose="02070309020205020404" pitchFamily="49" charset="0"/>
              <a:buChar char="o"/>
            </a:pPr>
            <a:r>
              <a:rPr lang="en-US" sz="1800" dirty="0" smtClean="0"/>
              <a:t>Improve generator get-a-way capacity at Bearkat</a:t>
            </a:r>
          </a:p>
          <a:p>
            <a:pPr lvl="1">
              <a:spcBef>
                <a:spcPts val="0"/>
              </a:spcBef>
              <a:spcAft>
                <a:spcPts val="2400"/>
              </a:spcAft>
              <a:buFont typeface="Courier New" panose="02070309020205020404" pitchFamily="49" charset="0"/>
              <a:buChar char="o"/>
            </a:pPr>
            <a:r>
              <a:rPr lang="en-US" sz="1800" dirty="0" smtClean="0"/>
              <a:t>Economic Benefit</a:t>
            </a:r>
            <a:endParaRPr lang="en-US" dirty="0" smtClean="0"/>
          </a:p>
          <a:p>
            <a:pPr lvl="1">
              <a:spcBef>
                <a:spcPts val="0"/>
              </a:spcBef>
              <a:spcAft>
                <a:spcPts val="2400"/>
              </a:spcAft>
              <a:buFont typeface="Courier New" panose="02070309020205020404" pitchFamily="49" charset="0"/>
              <a:buChar char="o"/>
            </a:pPr>
            <a:endParaRPr lang="en-US" dirty="0" smtClean="0"/>
          </a:p>
          <a:p>
            <a:pPr lvl="1">
              <a:spcBef>
                <a:spcPts val="0"/>
              </a:spcBef>
              <a:spcAft>
                <a:spcPts val="2400"/>
              </a:spcAft>
              <a:buFont typeface="Courier New" panose="02070309020205020404" pitchFamily="49" charset="0"/>
              <a:buChar char="o"/>
            </a:pPr>
            <a:endParaRPr lang="en-US" dirty="0" smtClean="0"/>
          </a:p>
          <a:p>
            <a:pPr marL="0" indent="0">
              <a:spcBef>
                <a:spcPts val="0"/>
              </a:spcBef>
              <a:spcAft>
                <a:spcPts val="2400"/>
              </a:spcAft>
              <a:buNone/>
            </a:pPr>
            <a:endParaRPr lang="en-US" dirty="0"/>
          </a:p>
          <a:p>
            <a:pPr marL="457200" lvl="1" indent="0">
              <a:spcBef>
                <a:spcPts val="0"/>
              </a:spcBef>
              <a:spcAft>
                <a:spcPts val="2400"/>
              </a:spcAft>
              <a:buNone/>
            </a:pPr>
            <a:endParaRPr lang="en-US" dirty="0"/>
          </a:p>
          <a:p>
            <a:pPr marL="0" indent="0">
              <a:spcBef>
                <a:spcPts val="600"/>
              </a:spcBef>
              <a:buNone/>
            </a:pPr>
            <a:endParaRPr lang="en-US" kern="0" dirty="0" smtClean="0"/>
          </a:p>
          <a:p>
            <a:pPr lvl="1">
              <a:spcBef>
                <a:spcPts val="600"/>
              </a:spcBef>
              <a:buFont typeface="Wingdings" panose="05000000000000000000" pitchFamily="2" charset="2"/>
              <a:buChar char="q"/>
            </a:pPr>
            <a:endParaRPr lang="en-US" kern="0" dirty="0" smtClean="0"/>
          </a:p>
          <a:p>
            <a:pPr marL="0" indent="0">
              <a:buNone/>
            </a:pPr>
            <a:endParaRPr lang="en-US" kern="0" dirty="0" smtClean="0"/>
          </a:p>
          <a:p>
            <a:endParaRPr lang="en-US" kern="0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6423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3458" y="233362"/>
            <a:ext cx="8458200" cy="4794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762000"/>
            <a:ext cx="8053003" cy="5452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8336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3458" y="283369"/>
            <a:ext cx="8458200" cy="479425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BearKat</a:t>
            </a:r>
            <a:r>
              <a:rPr lang="en-US" dirty="0" smtClean="0"/>
              <a:t> Area Generators</a:t>
            </a:r>
            <a:endParaRPr lang="en-US" dirty="0"/>
          </a:p>
        </p:txBody>
      </p:sp>
      <p:sp>
        <p:nvSpPr>
          <p:cNvPr id="6" name="Text Placeholder 1"/>
          <p:cNvSpPr txBox="1">
            <a:spLocks/>
          </p:cNvSpPr>
          <p:nvPr/>
        </p:nvSpPr>
        <p:spPr bwMode="auto">
          <a:xfrm>
            <a:off x="383458" y="838200"/>
            <a:ext cx="8229600" cy="516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857250" lvl="2" indent="0">
              <a:spcBef>
                <a:spcPts val="600"/>
              </a:spcBef>
              <a:buNone/>
            </a:pPr>
            <a:endParaRPr lang="en-US" sz="1700" dirty="0" smtClean="0"/>
          </a:p>
          <a:p>
            <a:pPr marL="457200" lvl="1" indent="0">
              <a:spcBef>
                <a:spcPts val="0"/>
              </a:spcBef>
              <a:spcAft>
                <a:spcPts val="2400"/>
              </a:spcAft>
              <a:buNone/>
            </a:pPr>
            <a:endParaRPr lang="en-US" dirty="0"/>
          </a:p>
          <a:p>
            <a:pPr lvl="1">
              <a:spcBef>
                <a:spcPts val="0"/>
              </a:spcBef>
              <a:spcAft>
                <a:spcPts val="2400"/>
              </a:spcAft>
              <a:buFont typeface="Wingdings" panose="05000000000000000000" pitchFamily="2" charset="2"/>
              <a:buChar char="q"/>
            </a:pPr>
            <a:endParaRPr lang="en-US" dirty="0" smtClean="0"/>
          </a:p>
          <a:p>
            <a:pPr>
              <a:spcBef>
                <a:spcPts val="0"/>
              </a:spcBef>
              <a:spcAft>
                <a:spcPts val="2400"/>
              </a:spcAft>
              <a:buFont typeface="Wingdings" panose="05000000000000000000" pitchFamily="2" charset="2"/>
              <a:buChar char="q"/>
            </a:pPr>
            <a:endParaRPr lang="en-US" dirty="0"/>
          </a:p>
          <a:p>
            <a:pPr marL="0" indent="0">
              <a:spcBef>
                <a:spcPts val="600"/>
              </a:spcBef>
              <a:buNone/>
            </a:pPr>
            <a:endParaRPr lang="en-US" kern="0" dirty="0" smtClean="0"/>
          </a:p>
          <a:p>
            <a:pPr lvl="1">
              <a:spcBef>
                <a:spcPts val="600"/>
              </a:spcBef>
              <a:buFont typeface="Wingdings" panose="05000000000000000000" pitchFamily="2" charset="2"/>
              <a:buChar char="q"/>
            </a:pPr>
            <a:endParaRPr lang="en-US" kern="0" dirty="0" smtClean="0"/>
          </a:p>
          <a:p>
            <a:pPr marL="0" indent="0">
              <a:buNone/>
            </a:pPr>
            <a:endParaRPr lang="en-US" kern="0" dirty="0" smtClean="0"/>
          </a:p>
          <a:p>
            <a:endParaRPr lang="en-US" kern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0333725"/>
              </p:ext>
            </p:extLst>
          </p:nvPr>
        </p:nvGraphicFramePr>
        <p:xfrm>
          <a:off x="270387" y="1371600"/>
          <a:ext cx="8684342" cy="367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1877"/>
                <a:gridCol w="1383742"/>
                <a:gridCol w="1153118"/>
                <a:gridCol w="1584385"/>
                <a:gridCol w="172122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Project 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Projected COD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Capacity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Signed</a:t>
                      </a:r>
                      <a:r>
                        <a:rPr lang="en-US" baseline="0" dirty="0" smtClean="0"/>
                        <a:t> Interconnect</a:t>
                      </a:r>
                    </a:p>
                    <a:p>
                      <a:r>
                        <a:rPr lang="en-US" baseline="0" dirty="0" smtClean="0"/>
                        <a:t>Agreement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Planning</a:t>
                      </a:r>
                      <a:r>
                        <a:rPr lang="en-US" baseline="0" dirty="0" smtClean="0"/>
                        <a:t> Guide Section 6.9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RATTLESNAKE DEN WIND PHASE 1 G1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In-Service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104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RATTLESNAKE DEN WIND PHASE 1 G2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In-Service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NBOHR(</a:t>
                      </a:r>
                      <a:r>
                        <a:rPr lang="en-US" dirty="0" err="1" smtClean="0"/>
                        <a:t>BearKat</a:t>
                      </a:r>
                      <a:r>
                        <a:rPr lang="en-US" dirty="0" smtClean="0"/>
                        <a:t> Wind A)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12/29/2017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197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Edmondson Ranch Wind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05/07/2018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293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Kontiki</a:t>
                      </a:r>
                      <a:r>
                        <a:rPr lang="en-US" dirty="0" smtClean="0"/>
                        <a:t> Wind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04/01/2019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BearKat</a:t>
                      </a:r>
                      <a:r>
                        <a:rPr lang="en-US" dirty="0" smtClean="0"/>
                        <a:t> Wind 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04/15/2019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163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8751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3458" y="233362"/>
            <a:ext cx="8458200" cy="479425"/>
          </a:xfrm>
        </p:spPr>
        <p:txBody>
          <a:bodyPr>
            <a:normAutofit fontScale="90000"/>
          </a:bodyPr>
          <a:lstStyle/>
          <a:p>
            <a:r>
              <a:rPr lang="en-US" dirty="0"/>
              <a:t>Study Assumptions</a:t>
            </a:r>
          </a:p>
        </p:txBody>
      </p:sp>
      <p:sp>
        <p:nvSpPr>
          <p:cNvPr id="6" name="Text Placeholder 1"/>
          <p:cNvSpPr txBox="1">
            <a:spLocks/>
          </p:cNvSpPr>
          <p:nvPr/>
        </p:nvSpPr>
        <p:spPr bwMode="auto">
          <a:xfrm>
            <a:off x="383458" y="838200"/>
            <a:ext cx="8229600" cy="516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857250" lvl="2" indent="0">
              <a:spcBef>
                <a:spcPts val="600"/>
              </a:spcBef>
              <a:buNone/>
            </a:pPr>
            <a:endParaRPr lang="en-US" sz="500" kern="0" dirty="0" smtClean="0"/>
          </a:p>
          <a:p>
            <a:pPr marL="0" indent="0">
              <a:spcBef>
                <a:spcPts val="0"/>
              </a:spcBef>
              <a:spcAft>
                <a:spcPts val="2400"/>
              </a:spcAft>
              <a:buNone/>
            </a:pPr>
            <a:r>
              <a:rPr lang="en-US" sz="1700" dirty="0" smtClean="0"/>
              <a:t>Dynamic Study Case</a:t>
            </a:r>
          </a:p>
          <a:p>
            <a:pPr lvl="1">
              <a:spcBef>
                <a:spcPts val="0"/>
              </a:spcBef>
              <a:spcAft>
                <a:spcPts val="2400"/>
              </a:spcAft>
              <a:buFont typeface="Courier New" panose="02070309020205020404" pitchFamily="49" charset="0"/>
              <a:buChar char="o"/>
            </a:pPr>
            <a:r>
              <a:rPr lang="en-US" sz="1700" dirty="0"/>
              <a:t>Constructed from latest DWG 2020 HWLL Flat Start case finalized March 2017</a:t>
            </a:r>
          </a:p>
          <a:p>
            <a:pPr lvl="1">
              <a:spcBef>
                <a:spcPts val="0"/>
              </a:spcBef>
              <a:spcAft>
                <a:spcPts val="2400"/>
              </a:spcAft>
              <a:buFont typeface="Courier New" panose="02070309020205020404" pitchFamily="49" charset="0"/>
              <a:buChar char="o"/>
            </a:pPr>
            <a:r>
              <a:rPr lang="en-US" sz="1700" dirty="0" smtClean="0"/>
              <a:t>Study Region will consist of Far-West and West Weather Zones</a:t>
            </a:r>
          </a:p>
          <a:p>
            <a:pPr lvl="1">
              <a:spcBef>
                <a:spcPts val="0"/>
              </a:spcBef>
              <a:spcAft>
                <a:spcPts val="2400"/>
              </a:spcAft>
              <a:buFont typeface="Courier New" panose="02070309020205020404" pitchFamily="49" charset="0"/>
              <a:buChar char="o"/>
            </a:pPr>
            <a:r>
              <a:rPr lang="en-US" sz="1700" dirty="0"/>
              <a:t>Generator additions that meet Planning Guide Section 6.9 criteria </a:t>
            </a:r>
            <a:r>
              <a:rPr lang="en-US" sz="1700" dirty="0" smtClean="0"/>
              <a:t>in study region at </a:t>
            </a:r>
            <a:r>
              <a:rPr lang="en-US" sz="1700" dirty="0"/>
              <a:t>time of study will be added to the </a:t>
            </a:r>
            <a:r>
              <a:rPr lang="en-US" sz="1700" dirty="0" smtClean="0"/>
              <a:t>case. </a:t>
            </a:r>
          </a:p>
          <a:p>
            <a:pPr lvl="1">
              <a:spcBef>
                <a:spcPts val="0"/>
              </a:spcBef>
              <a:spcAft>
                <a:spcPts val="2400"/>
              </a:spcAft>
              <a:buFont typeface="Courier New" panose="02070309020205020404" pitchFamily="49" charset="0"/>
              <a:buChar char="o"/>
            </a:pPr>
            <a:r>
              <a:rPr lang="en-US" sz="1700" dirty="0" smtClean="0"/>
              <a:t>Transmission Projects expected to be in-service within the study region by 2022 at the time of the study will be added to the case</a:t>
            </a:r>
          </a:p>
          <a:p>
            <a:pPr lvl="1">
              <a:spcBef>
                <a:spcPts val="0"/>
              </a:spcBef>
              <a:spcAft>
                <a:spcPts val="2400"/>
              </a:spcAft>
              <a:buFont typeface="Courier New" panose="02070309020205020404" pitchFamily="49" charset="0"/>
              <a:buChar char="o"/>
            </a:pPr>
            <a:r>
              <a:rPr lang="en-US" sz="1700" dirty="0"/>
              <a:t>Criteria: NERC TPL and ERCOT Planning </a:t>
            </a:r>
            <a:r>
              <a:rPr lang="en-US" sz="1700" dirty="0" smtClean="0"/>
              <a:t>Guides</a:t>
            </a:r>
          </a:p>
          <a:p>
            <a:pPr lvl="1">
              <a:spcBef>
                <a:spcPts val="0"/>
              </a:spcBef>
              <a:spcAft>
                <a:spcPts val="2400"/>
              </a:spcAft>
              <a:buFont typeface="Wingdings" panose="05000000000000000000" pitchFamily="2" charset="2"/>
              <a:buChar char="q"/>
            </a:pPr>
            <a:endParaRPr lang="en-US" dirty="0"/>
          </a:p>
          <a:p>
            <a:pPr lvl="1">
              <a:spcBef>
                <a:spcPts val="0"/>
              </a:spcBef>
              <a:spcAft>
                <a:spcPts val="2400"/>
              </a:spcAft>
              <a:buFont typeface="Wingdings" panose="05000000000000000000" pitchFamily="2" charset="2"/>
              <a:buChar char="q"/>
            </a:pPr>
            <a:endParaRPr lang="en-US" dirty="0" smtClean="0"/>
          </a:p>
          <a:p>
            <a:pPr>
              <a:spcBef>
                <a:spcPts val="0"/>
              </a:spcBef>
              <a:spcAft>
                <a:spcPts val="2400"/>
              </a:spcAft>
              <a:buFont typeface="Wingdings" panose="05000000000000000000" pitchFamily="2" charset="2"/>
              <a:buChar char="q"/>
            </a:pPr>
            <a:endParaRPr lang="en-US" dirty="0"/>
          </a:p>
          <a:p>
            <a:pPr marL="0" indent="0">
              <a:spcBef>
                <a:spcPts val="600"/>
              </a:spcBef>
              <a:buNone/>
            </a:pPr>
            <a:endParaRPr lang="en-US" kern="0" dirty="0" smtClean="0"/>
          </a:p>
          <a:p>
            <a:pPr lvl="1">
              <a:spcBef>
                <a:spcPts val="600"/>
              </a:spcBef>
              <a:buFont typeface="Wingdings" panose="05000000000000000000" pitchFamily="2" charset="2"/>
              <a:buChar char="q"/>
            </a:pPr>
            <a:endParaRPr lang="en-US" kern="0" dirty="0" smtClean="0"/>
          </a:p>
          <a:p>
            <a:pPr marL="0" indent="0">
              <a:buNone/>
            </a:pPr>
            <a:endParaRPr lang="en-US" kern="0" dirty="0" smtClean="0"/>
          </a:p>
          <a:p>
            <a:endParaRPr lang="en-US" kern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9943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3458" y="233362"/>
            <a:ext cx="8458200" cy="479425"/>
          </a:xfrm>
        </p:spPr>
        <p:txBody>
          <a:bodyPr>
            <a:normAutofit fontScale="90000"/>
          </a:bodyPr>
          <a:lstStyle/>
          <a:p>
            <a:r>
              <a:rPr lang="en-US" dirty="0"/>
              <a:t>Study Assumptions</a:t>
            </a:r>
          </a:p>
        </p:txBody>
      </p:sp>
      <p:sp>
        <p:nvSpPr>
          <p:cNvPr id="6" name="Text Placeholder 1"/>
          <p:cNvSpPr txBox="1">
            <a:spLocks/>
          </p:cNvSpPr>
          <p:nvPr/>
        </p:nvSpPr>
        <p:spPr bwMode="auto">
          <a:xfrm>
            <a:off x="383458" y="838200"/>
            <a:ext cx="8229600" cy="516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857250" lvl="2" indent="0">
              <a:spcBef>
                <a:spcPts val="600"/>
              </a:spcBef>
              <a:buNone/>
            </a:pPr>
            <a:endParaRPr lang="en-US" sz="500" kern="0" dirty="0" smtClean="0"/>
          </a:p>
          <a:p>
            <a:pPr marL="0" indent="0">
              <a:spcBef>
                <a:spcPts val="0"/>
              </a:spcBef>
              <a:spcAft>
                <a:spcPts val="2400"/>
              </a:spcAft>
              <a:buNone/>
            </a:pPr>
            <a:r>
              <a:rPr lang="en-US" sz="1700" dirty="0" smtClean="0"/>
              <a:t>Production Cost Study Case</a:t>
            </a:r>
          </a:p>
          <a:p>
            <a:pPr lvl="1">
              <a:spcBef>
                <a:spcPts val="0"/>
              </a:spcBef>
              <a:spcAft>
                <a:spcPts val="2400"/>
              </a:spcAft>
              <a:buFont typeface="Courier New" panose="02070309020205020404" pitchFamily="49" charset="0"/>
              <a:buChar char="o"/>
            </a:pPr>
            <a:r>
              <a:rPr lang="en-US" sz="1700" dirty="0"/>
              <a:t>Constructed from </a:t>
            </a:r>
            <a:r>
              <a:rPr lang="en-US" sz="1700" dirty="0" smtClean="0"/>
              <a:t>17 RTP 2023 Production Cost Model</a:t>
            </a:r>
            <a:endParaRPr lang="en-US" sz="1700" dirty="0"/>
          </a:p>
          <a:p>
            <a:pPr lvl="1">
              <a:spcBef>
                <a:spcPts val="0"/>
              </a:spcBef>
              <a:spcAft>
                <a:spcPts val="2400"/>
              </a:spcAft>
              <a:buFont typeface="Courier New" panose="02070309020205020404" pitchFamily="49" charset="0"/>
              <a:buChar char="o"/>
            </a:pPr>
            <a:r>
              <a:rPr lang="en-US" sz="1700" dirty="0" smtClean="0"/>
              <a:t>Study Region will consist of Far-West and West Weather Zones</a:t>
            </a:r>
          </a:p>
          <a:p>
            <a:pPr lvl="1">
              <a:spcBef>
                <a:spcPts val="0"/>
              </a:spcBef>
              <a:spcAft>
                <a:spcPts val="2400"/>
              </a:spcAft>
              <a:buFont typeface="Courier New" panose="02070309020205020404" pitchFamily="49" charset="0"/>
              <a:buChar char="o"/>
            </a:pPr>
            <a:r>
              <a:rPr lang="en-US" sz="1700" dirty="0"/>
              <a:t>Generator additions that meet Planning Guide Section 6.9 criteria </a:t>
            </a:r>
            <a:r>
              <a:rPr lang="en-US" sz="1700" dirty="0" smtClean="0"/>
              <a:t>in study region at </a:t>
            </a:r>
            <a:r>
              <a:rPr lang="en-US" sz="1700" dirty="0"/>
              <a:t>time of study will be added to the </a:t>
            </a:r>
            <a:r>
              <a:rPr lang="en-US" sz="1700" dirty="0" smtClean="0"/>
              <a:t>case. </a:t>
            </a:r>
          </a:p>
          <a:p>
            <a:pPr lvl="1">
              <a:spcBef>
                <a:spcPts val="0"/>
              </a:spcBef>
              <a:spcAft>
                <a:spcPts val="2400"/>
              </a:spcAft>
              <a:buFont typeface="Courier New" panose="02070309020205020404" pitchFamily="49" charset="0"/>
              <a:buChar char="o"/>
            </a:pPr>
            <a:r>
              <a:rPr lang="en-US" sz="1700" dirty="0" smtClean="0"/>
              <a:t>Transmission Projects expected to be in-service within the study region by 2022 at the time of the study will be added to the case</a:t>
            </a:r>
            <a:endParaRPr lang="en-US" dirty="0"/>
          </a:p>
          <a:p>
            <a:pPr lvl="1">
              <a:spcBef>
                <a:spcPts val="0"/>
              </a:spcBef>
              <a:spcAft>
                <a:spcPts val="2400"/>
              </a:spcAft>
              <a:buFont typeface="Wingdings" panose="05000000000000000000" pitchFamily="2" charset="2"/>
              <a:buChar char="q"/>
            </a:pPr>
            <a:endParaRPr lang="en-US" dirty="0" smtClean="0"/>
          </a:p>
          <a:p>
            <a:pPr>
              <a:spcBef>
                <a:spcPts val="0"/>
              </a:spcBef>
              <a:spcAft>
                <a:spcPts val="2400"/>
              </a:spcAft>
              <a:buFont typeface="Wingdings" panose="05000000000000000000" pitchFamily="2" charset="2"/>
              <a:buChar char="q"/>
            </a:pPr>
            <a:endParaRPr lang="en-US" dirty="0"/>
          </a:p>
          <a:p>
            <a:pPr marL="0" indent="0">
              <a:spcBef>
                <a:spcPts val="600"/>
              </a:spcBef>
              <a:buNone/>
            </a:pPr>
            <a:endParaRPr lang="en-US" kern="0" dirty="0" smtClean="0"/>
          </a:p>
          <a:p>
            <a:pPr lvl="1">
              <a:spcBef>
                <a:spcPts val="600"/>
              </a:spcBef>
              <a:buFont typeface="Wingdings" panose="05000000000000000000" pitchFamily="2" charset="2"/>
              <a:buChar char="q"/>
            </a:pPr>
            <a:endParaRPr lang="en-US" kern="0" dirty="0" smtClean="0"/>
          </a:p>
          <a:p>
            <a:pPr marL="0" indent="0">
              <a:buNone/>
            </a:pPr>
            <a:endParaRPr lang="en-US" kern="0" dirty="0" smtClean="0"/>
          </a:p>
          <a:p>
            <a:endParaRPr lang="en-US" kern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1380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Study Procedure</a:t>
            </a:r>
            <a:endParaRPr lang="en-US" dirty="0"/>
          </a:p>
        </p:txBody>
      </p:sp>
      <p:sp>
        <p:nvSpPr>
          <p:cNvPr id="6" name="Text Placeholder 1"/>
          <p:cNvSpPr txBox="1">
            <a:spLocks/>
          </p:cNvSpPr>
          <p:nvPr/>
        </p:nvSpPr>
        <p:spPr bwMode="auto">
          <a:xfrm>
            <a:off x="457200" y="820396"/>
            <a:ext cx="82296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Scenarios to be evaluated:</a:t>
            </a:r>
          </a:p>
          <a:p>
            <a:pPr marL="914400" lvl="1" indent="-457200">
              <a:buFont typeface="+mj-lt"/>
              <a:buAutoNum type="arabicParenR"/>
            </a:pPr>
            <a:r>
              <a:rPr lang="en-US" dirty="0" smtClean="0"/>
              <a:t>Study Cases</a:t>
            </a:r>
          </a:p>
          <a:p>
            <a:pPr marL="914400" lvl="1" indent="-457200">
              <a:buFont typeface="+mj-lt"/>
              <a:buAutoNum type="arabicParenR"/>
            </a:pPr>
            <a:r>
              <a:rPr lang="en-US" dirty="0" smtClean="0"/>
              <a:t>Sensitivities based on PG Section </a:t>
            </a:r>
            <a:r>
              <a:rPr lang="en-US" dirty="0" smtClean="0"/>
              <a:t>3.1.3(4):</a:t>
            </a:r>
            <a:endParaRPr lang="en-US" dirty="0" smtClean="0"/>
          </a:p>
          <a:p>
            <a:pPr lvl="2">
              <a:buFont typeface="Wingdings" panose="05000000000000000000" pitchFamily="2" charset="2"/>
              <a:buChar char="§"/>
            </a:pPr>
            <a:r>
              <a:rPr lang="en-US" dirty="0"/>
              <a:t>Generator additions </a:t>
            </a:r>
            <a:r>
              <a:rPr lang="en-US" dirty="0" smtClean="0"/>
              <a:t>with Signed Generation Interconnection Agreements (SGIA) but that DO NOT meet </a:t>
            </a:r>
            <a:r>
              <a:rPr lang="en-US" dirty="0"/>
              <a:t>Planning Guide Section 6.9 criteria in study region at time of study will be added to the </a:t>
            </a:r>
            <a:r>
              <a:rPr lang="en-US" dirty="0" smtClean="0"/>
              <a:t>case</a:t>
            </a:r>
          </a:p>
          <a:p>
            <a:pPr marL="914400" lvl="1" indent="-4572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lang="en-US" sz="1800" dirty="0" smtClean="0">
                <a:solidFill>
                  <a:prstClr val="black"/>
                </a:solidFill>
              </a:rPr>
              <a:t>Economic Assessment of Alternatives</a:t>
            </a:r>
            <a:endParaRPr lang="en-US" sz="18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pPr lvl="2">
              <a:buFont typeface="Courier New" panose="02070309020205020404" pitchFamily="49" charset="0"/>
              <a:buChar char="o"/>
            </a:pPr>
            <a:endParaRPr lang="en-US" dirty="0" smtClean="0"/>
          </a:p>
          <a:p>
            <a:pPr lvl="2">
              <a:buFont typeface="Wingdings" panose="05000000000000000000" pitchFamily="2" charset="2"/>
              <a:buChar char="§"/>
            </a:pPr>
            <a:endParaRPr lang="en-US" dirty="0"/>
          </a:p>
          <a:p>
            <a:pPr>
              <a:buFont typeface="Wingdings" panose="05000000000000000000" pitchFamily="2" charset="2"/>
              <a:buChar char="q"/>
            </a:pP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lvl="1">
              <a:buFont typeface="Wingdings" panose="05000000000000000000" pitchFamily="2" charset="2"/>
              <a:buChar char="q"/>
            </a:pPr>
            <a:endParaRPr lang="en-US" dirty="0"/>
          </a:p>
          <a:p>
            <a:pPr marL="0" indent="0">
              <a:buNone/>
            </a:pPr>
            <a:endParaRPr lang="en-US" kern="0" dirty="0" smtClean="0"/>
          </a:p>
          <a:p>
            <a:endParaRPr lang="en-US" kern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9643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Deliverables</a:t>
            </a:r>
            <a:endParaRPr lang="en-US" dirty="0"/>
          </a:p>
        </p:txBody>
      </p:sp>
      <p:sp>
        <p:nvSpPr>
          <p:cNvPr id="6" name="Text Placeholder 1"/>
          <p:cNvSpPr txBox="1">
            <a:spLocks/>
          </p:cNvSpPr>
          <p:nvPr/>
        </p:nvSpPr>
        <p:spPr bwMode="auto">
          <a:xfrm>
            <a:off x="457200" y="953397"/>
            <a:ext cx="8686800" cy="5607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342900" lvl="1" indent="-34290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b="1" dirty="0"/>
              <a:t>Tentative Timeline </a:t>
            </a:r>
          </a:p>
          <a:p>
            <a:pPr marL="685800" lvl="2" indent="-285750"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Final EIR update to RPG – </a:t>
            </a:r>
            <a:r>
              <a:rPr lang="en-US" dirty="0" smtClean="0"/>
              <a:t>December 2017</a:t>
            </a:r>
            <a:endParaRPr lang="en-US" dirty="0"/>
          </a:p>
          <a:p>
            <a:pPr marL="685800" lvl="2" indent="-285750"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EIR recommendation to TAC – </a:t>
            </a:r>
            <a:r>
              <a:rPr lang="en-US" dirty="0" smtClean="0"/>
              <a:t>January/February 2018</a:t>
            </a:r>
            <a:endParaRPr lang="en-US" dirty="0"/>
          </a:p>
          <a:p>
            <a:pPr marL="685800" lvl="2" indent="-285750"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BOD Endorsement – </a:t>
            </a:r>
            <a:r>
              <a:rPr lang="en-US" dirty="0" smtClean="0"/>
              <a:t>February </a:t>
            </a:r>
            <a:r>
              <a:rPr lang="en-US" dirty="0"/>
              <a:t>2018</a:t>
            </a:r>
          </a:p>
          <a:p>
            <a:pPr marL="0" lvl="1" indent="0">
              <a:spcBef>
                <a:spcPts val="600"/>
              </a:spcBef>
              <a:spcAft>
                <a:spcPts val="600"/>
              </a:spcAft>
              <a:buNone/>
            </a:pPr>
            <a:endParaRPr lang="en-US" kern="0" dirty="0" smtClean="0"/>
          </a:p>
          <a:p>
            <a:pPr marL="742950" lvl="2" indent="-342900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en-US" kern="0" dirty="0"/>
          </a:p>
          <a:p>
            <a:pPr marL="0" lvl="1" indent="0">
              <a:spcBef>
                <a:spcPts val="600"/>
              </a:spcBef>
              <a:spcAft>
                <a:spcPts val="2400"/>
              </a:spcAft>
              <a:buNone/>
            </a:pPr>
            <a:endParaRPr lang="en-US" kern="0" dirty="0" smtClean="0"/>
          </a:p>
          <a:p>
            <a:pPr marL="342900" lvl="1" indent="-342900">
              <a:spcBef>
                <a:spcPts val="600"/>
              </a:spcBef>
              <a:spcAft>
                <a:spcPts val="2400"/>
              </a:spcAft>
              <a:buFont typeface="Wingdings" panose="05000000000000000000" pitchFamily="2" charset="2"/>
              <a:buChar char="q"/>
            </a:pPr>
            <a:endParaRPr lang="en-US" kern="0" dirty="0" smtClean="0"/>
          </a:p>
          <a:p>
            <a:pPr>
              <a:spcBef>
                <a:spcPts val="600"/>
              </a:spcBef>
              <a:buFont typeface="Wingdings" panose="05000000000000000000" pitchFamily="2" charset="2"/>
              <a:buChar char="q"/>
            </a:pPr>
            <a:endParaRPr lang="en-US" kern="0" dirty="0" smtClean="0"/>
          </a:p>
          <a:p>
            <a:pPr lvl="1">
              <a:spcBef>
                <a:spcPts val="600"/>
              </a:spcBef>
              <a:buFont typeface="Wingdings" panose="05000000000000000000" pitchFamily="2" charset="2"/>
              <a:buChar char="q"/>
            </a:pPr>
            <a:endParaRPr lang="en-US" kern="0" dirty="0" smtClean="0"/>
          </a:p>
          <a:p>
            <a:pPr lvl="1">
              <a:spcBef>
                <a:spcPts val="600"/>
              </a:spcBef>
              <a:buFont typeface="Wingdings" panose="05000000000000000000" pitchFamily="2" charset="2"/>
              <a:buChar char="q"/>
            </a:pPr>
            <a:endParaRPr lang="en-US" kern="0" dirty="0" smtClean="0"/>
          </a:p>
          <a:p>
            <a:pPr marL="0" indent="0">
              <a:buNone/>
            </a:pPr>
            <a:endParaRPr lang="en-US" kern="0" dirty="0" smtClean="0"/>
          </a:p>
          <a:p>
            <a:endParaRPr lang="en-US" kern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5468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8534400" cy="5615233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sz="16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1">
                    <a:lumMod val="20000"/>
                    <a:lumOff val="80000"/>
                  </a:schemeClr>
                </a:solidFill>
              </a:rPr>
              <a:t>?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 algn="ctr">
              <a:buNone/>
            </a:pPr>
            <a:r>
              <a:rPr lang="en-US" sz="2000" dirty="0" smtClean="0"/>
              <a:t>Stakeholder Comments Also Welcomed to Prabhu Gnanam:</a:t>
            </a:r>
          </a:p>
          <a:p>
            <a:pPr marL="0" indent="0" algn="ctr">
              <a:buNone/>
            </a:pPr>
            <a:r>
              <a:rPr lang="en-US" sz="2000" dirty="0"/>
              <a:t>	g</a:t>
            </a:r>
            <a:r>
              <a:rPr lang="en-US" sz="2000" dirty="0" smtClean="0"/>
              <a:t>gnanam@ercot.com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6945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c34af464-7aa1-4edd-9be4-83dffc1cb926"/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purl.org/dc/terms/"/>
    <ds:schemaRef ds:uri="http://www.w3.org/XML/1998/namespace"/>
    <ds:schemaRef ds:uri="http://purl.org/dc/dcmitype/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4677</TotalTime>
  <Words>399</Words>
  <Application>Microsoft Office PowerPoint</Application>
  <PresentationFormat>On-screen Show (4:3)</PresentationFormat>
  <Paragraphs>131</Paragraphs>
  <Slides>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Courier New</vt:lpstr>
      <vt:lpstr>Wingdings</vt:lpstr>
      <vt:lpstr>1_Custom Design</vt:lpstr>
      <vt:lpstr>Office Theme</vt:lpstr>
      <vt:lpstr>Custom Design</vt:lpstr>
      <vt:lpstr>PowerPoint Presentation</vt:lpstr>
      <vt:lpstr>Overview</vt:lpstr>
      <vt:lpstr>Overview</vt:lpstr>
      <vt:lpstr>BearKat Area Generators</vt:lpstr>
      <vt:lpstr>Study Assumptions</vt:lpstr>
      <vt:lpstr>Study Assumptions</vt:lpstr>
      <vt:lpstr>Study Procedure</vt:lpstr>
      <vt:lpstr>Deliverables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Billo, Jeffrey</cp:lastModifiedBy>
  <cp:revision>125</cp:revision>
  <cp:lastPrinted>2016-01-21T20:53:15Z</cp:lastPrinted>
  <dcterms:created xsi:type="dcterms:W3CDTF">2016-01-21T15:20:31Z</dcterms:created>
  <dcterms:modified xsi:type="dcterms:W3CDTF">2017-10-12T15:21:03Z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