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5" r:id="rId14"/>
    <p:sldId id="27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90" y="20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31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571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22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59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103986/6_IMM_Report.pdf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Generation Observations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Jeff </a:t>
            </a:r>
            <a:r>
              <a:rPr lang="en-US" dirty="0" err="1" smtClean="0">
                <a:solidFill>
                  <a:schemeClr val="tx2"/>
                </a:solidFill>
              </a:rPr>
              <a:t>Billo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October 19, 2017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195692"/>
            <a:ext cx="6860903" cy="50270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Increase in Generation Interconnection Requests in 2017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3058894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Through </a:t>
            </a:r>
            <a:r>
              <a:rPr lang="en-US" dirty="0" smtClean="0"/>
              <a:t>September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7315200" y="3338403"/>
            <a:ext cx="381000" cy="905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What Are These 2017 </a:t>
            </a:r>
            <a:r>
              <a:rPr lang="en-US" dirty="0" smtClean="0"/>
              <a:t>R</a:t>
            </a:r>
            <a:r>
              <a:rPr lang="en-US" b="1" dirty="0" smtClean="0">
                <a:solidFill>
                  <a:schemeClr val="accent1"/>
                </a:solidFill>
              </a:rPr>
              <a:t>equests?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616" y="1905000"/>
            <a:ext cx="4172961" cy="2819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3647" y="1904999"/>
            <a:ext cx="4172962" cy="281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20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What is the History of Previous Requests?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022" y="1295399"/>
            <a:ext cx="8202778" cy="428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3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What is the History of Previous Requests?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298884"/>
            <a:ext cx="8153400" cy="422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15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What is the History of Previous Requests?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1" y="1327580"/>
            <a:ext cx="8139044" cy="423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98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Solar vs. Wind Profiles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399" y="1447800"/>
            <a:ext cx="8092029" cy="441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09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Solar vs. Wind Curtailment Economics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148733"/>
            <a:ext cx="2362200" cy="16424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447800"/>
            <a:ext cx="2386211" cy="190896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86"/>
          <a:stretch/>
        </p:blipFill>
        <p:spPr>
          <a:xfrm>
            <a:off x="3124200" y="1707631"/>
            <a:ext cx="2743200" cy="16491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86"/>
          <a:stretch/>
        </p:blipFill>
        <p:spPr>
          <a:xfrm>
            <a:off x="3124200" y="4142062"/>
            <a:ext cx="2743200" cy="164913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95300" y="10784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100 MW Capacity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5300" y="3767733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100 MW Capacity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429000" y="10784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90 MW Limit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429000" y="3767733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90 MW Limit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>
            <a:off x="6248400" y="2361742"/>
            <a:ext cx="685800" cy="3409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6248400" y="4796173"/>
            <a:ext cx="685800" cy="3409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086600" y="2036900"/>
            <a:ext cx="17145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0.4% </a:t>
            </a:r>
            <a:r>
              <a:rPr lang="en-US" dirty="0" smtClean="0"/>
              <a:t>Annual Energy </a:t>
            </a:r>
            <a:r>
              <a:rPr lang="en-US" dirty="0" smtClean="0"/>
              <a:t>Curtailment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114674" y="4471331"/>
            <a:ext cx="17145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7.6% </a:t>
            </a:r>
            <a:r>
              <a:rPr lang="en-US" dirty="0" smtClean="0"/>
              <a:t>Annual Energy </a:t>
            </a:r>
            <a:r>
              <a:rPr lang="en-US" dirty="0" smtClean="0"/>
              <a:t>Curtailment</a:t>
            </a:r>
          </a:p>
        </p:txBody>
      </p:sp>
    </p:spTree>
    <p:extLst>
      <p:ext uri="{BB962C8B-B14F-4D97-AF65-F5344CB8AC3E}">
        <p14:creationId xmlns:p14="http://schemas.microsoft.com/office/powerpoint/2010/main" val="767004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Solar vs. Wind Curtailment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227676"/>
              </p:ext>
            </p:extLst>
          </p:nvPr>
        </p:nvGraphicFramePr>
        <p:xfrm>
          <a:off x="1447800" y="1676400"/>
          <a:ext cx="6096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Technology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$ / MWh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Combined Cycle (GT&gt;90MW)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Coal / Lignite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Nuclear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Wind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16.2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Solar PV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32.0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Gas Steam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35.1-53.5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47800" y="12192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Generation Weighted Prices - 2016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5086588"/>
            <a:ext cx="7391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IMM Report to the ERCOT Board</a:t>
            </a:r>
            <a:r>
              <a:rPr lang="en-US" sz="1400" dirty="0"/>
              <a:t>, April 2017: </a:t>
            </a:r>
            <a:r>
              <a:rPr lang="en-US" sz="1400" dirty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www.ercot.com/content/wcm/key_documents_lists/103986/6_IMM_Report.pdf</a:t>
            </a:r>
            <a:endParaRPr lang="en-US" sz="1400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5359519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1292</TotalTime>
  <Words>146</Words>
  <Application>Microsoft Office PowerPoint</Application>
  <PresentationFormat>On-screen Show (4:3)</PresentationFormat>
  <Paragraphs>53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Increase in Generation Interconnection Requests in 2017</vt:lpstr>
      <vt:lpstr>What Are These 2017 Requests?</vt:lpstr>
      <vt:lpstr>What is the History of Previous Requests?</vt:lpstr>
      <vt:lpstr>What is the History of Previous Requests?</vt:lpstr>
      <vt:lpstr>What is the History of Previous Requests?</vt:lpstr>
      <vt:lpstr>Solar vs. Wind Profiles</vt:lpstr>
      <vt:lpstr>Solar vs. Wind Curtailment Economics</vt:lpstr>
      <vt:lpstr>Solar vs. Wind Curtailment Economics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Billo, Jeffrey</cp:lastModifiedBy>
  <cp:revision>43</cp:revision>
  <cp:lastPrinted>2016-01-21T20:53:15Z</cp:lastPrinted>
  <dcterms:created xsi:type="dcterms:W3CDTF">2016-01-21T15:20:31Z</dcterms:created>
  <dcterms:modified xsi:type="dcterms:W3CDTF">2017-10-13T13:51:42Z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