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8"/>
  </p:notesMasterIdLst>
  <p:handoutMasterIdLst>
    <p:handoutMasterId r:id="rId9"/>
  </p:handoutMasterIdLst>
  <p:sldIdLst>
    <p:sldId id="274"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7" d="100"/>
          <a:sy n="107" d="100"/>
        </p:scale>
        <p:origin x="114" y="12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10/12/2017</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10/12/2017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13572593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1800" dirty="0" smtClean="0"/>
              <a:t>NPRRs</a:t>
            </a:r>
            <a:endParaRPr lang="en-US" sz="1800" dirty="0"/>
          </a:p>
        </p:txBody>
      </p:sp>
      <p:sp>
        <p:nvSpPr>
          <p:cNvPr id="3" name="Content Placeholder 2"/>
          <p:cNvSpPr>
            <a:spLocks noGrp="1"/>
          </p:cNvSpPr>
          <p:nvPr>
            <p:ph idx="1"/>
          </p:nvPr>
        </p:nvSpPr>
        <p:spPr>
          <a:xfrm>
            <a:off x="304800" y="304799"/>
            <a:ext cx="8534400" cy="6469063"/>
          </a:xfrm>
        </p:spPr>
        <p:txBody>
          <a:bodyPr/>
          <a:lstStyle/>
          <a:p>
            <a:endParaRPr lang="en-US" sz="1200" b="1" dirty="0" smtClean="0"/>
          </a:p>
          <a:p>
            <a:pPr marL="0" indent="0">
              <a:buNone/>
            </a:pPr>
            <a:endParaRPr lang="en-US" sz="1400" b="1" dirty="0" smtClean="0"/>
          </a:p>
          <a:p>
            <a:pPr marL="0" indent="0">
              <a:buNone/>
            </a:pPr>
            <a:r>
              <a:rPr lang="en-US" sz="1400" b="1" dirty="0" smtClean="0"/>
              <a:t>834 NPRR </a:t>
            </a:r>
            <a:r>
              <a:rPr lang="en-US" sz="1400" b="1" dirty="0"/>
              <a:t>Clarifications for Repossessions of CRRs by ERCOT.  </a:t>
            </a:r>
            <a:r>
              <a:rPr lang="en-US" sz="1400" dirty="0"/>
              <a:t>This Nodal Protocol Revision Request (NPRR) clarifies processes associated with repossession of Congestion Revenue Rights (CRRs) by ERCOT in circumstances where there has been a Payment Breach or other Default by a Market Participant.  </a:t>
            </a:r>
            <a:endParaRPr lang="en-US" sz="1400" dirty="0" smtClean="0"/>
          </a:p>
          <a:p>
            <a:pPr marL="0" indent="0">
              <a:buNone/>
            </a:pPr>
            <a:r>
              <a:rPr lang="en-US" sz="1400" b="1" dirty="0" smtClean="0"/>
              <a:t>839NPRR </a:t>
            </a:r>
            <a:r>
              <a:rPr lang="en-US" sz="1400" b="1" dirty="0"/>
              <a:t>Clarification of ERCOT Forwarding of Consumption and Other Data.  </a:t>
            </a:r>
            <a:r>
              <a:rPr lang="en-US" sz="1400" dirty="0"/>
              <a:t>This Nodal Protocol Revision Request (NPRR) updates Section 10, Metering, to clarify that upon receiving meter data transactions from a Transmission Service Provider (TSP) or Distribution Service Provider (DSP), ERCOT will forward the transaction/s to the Competitive Retailer (CR), as designated by the TSP or DSP.  </a:t>
            </a:r>
            <a:endParaRPr lang="en-US" sz="1400" dirty="0" smtClean="0"/>
          </a:p>
          <a:p>
            <a:pPr marL="0" indent="0">
              <a:buNone/>
            </a:pPr>
            <a:r>
              <a:rPr lang="en-US" sz="1400" b="1" dirty="0" smtClean="0"/>
              <a:t>843NPRR </a:t>
            </a:r>
            <a:r>
              <a:rPr lang="en-US" sz="1400" b="1" dirty="0"/>
              <a:t>Short-Term System Adequacy and AS Offer Disclosure Reports Additions.  </a:t>
            </a:r>
            <a:r>
              <a:rPr lang="en-US" sz="1400" dirty="0"/>
              <a:t>This Nodal Protocol Revision Request (NPRR) addresses four separate reporting items in Section 3, Management Activities for the ERCOT System, of the Nodal Protocols.  1. This NPRR makes changes to the logic for the Short-Term System Adequacy Reports for more consistent treatment of Resource Statuses in reporting available capacity.  Also, more specific language is added to provide clarity to end users of the reports.  2. This NPRR creates a new report which will show the portion of Ancillary Service Offers at or above 50 times the Fuel Index Price (FIP) when the Market Clearing Price for Capacity (MCPC) of that Ancillary Service exceeds 50 times FIP.  This posting will occur seven days after the Operating Day, as required by P.U.C. SUBST. R. 25.505, Resource Adequacy in the Electric Reliability Council of Texas Power Region.  3. Additional elements are added to the “48-Hour Highest Price AS Offer Selected” report to also include the highest-priced Ancillary Service Offer selected in a Supplemental Ancillary Services Market (SASM).  4. A 60-day SASM disclosure report is created to provide transparency into Ancillary Service Offers and awards for any SASMs that may have been executed for a period within an Operating Day.  </a:t>
            </a:r>
            <a:endParaRPr lang="en-US" sz="1400" dirty="0" smtClean="0"/>
          </a:p>
          <a:p>
            <a:pPr marL="0" indent="0">
              <a:buNone/>
            </a:pPr>
            <a:r>
              <a:rPr lang="en-US" sz="1400" b="1" dirty="0" smtClean="0"/>
              <a:t>846NPRR </a:t>
            </a:r>
            <a:r>
              <a:rPr lang="en-US" sz="1400" b="1" dirty="0"/>
              <a:t>Allow Previously Committed ERS Resources to Participate in MRA Agreements and Other ERS Items.</a:t>
            </a:r>
            <a:r>
              <a:rPr lang="en-US" sz="1400" dirty="0"/>
              <a:t>  </a:t>
            </a:r>
            <a:r>
              <a:rPr lang="en-US" sz="1400"/>
              <a:t>This Nodal Protocol Revision Request (NPRR) addresses a number of changes pertaining to the Emergency Response Service (ERS).  </a:t>
            </a:r>
            <a:endParaRPr lang="en-US" sz="1400" b="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dirty="0"/>
          </a:p>
        </p:txBody>
      </p:sp>
    </p:spTree>
    <p:extLst>
      <p:ext uri="{BB962C8B-B14F-4D97-AF65-F5344CB8AC3E}">
        <p14:creationId xmlns:p14="http://schemas.microsoft.com/office/powerpoint/2010/main" val="2465387121"/>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purl.org/dc/dcmitype/"/>
    <ds:schemaRef ds:uri="c34af464-7aa1-4edd-9be4-83dffc1cb926"/>
    <ds:schemaRef ds:uri="http://schemas.microsoft.com/office/2006/metadata/properties"/>
    <ds:schemaRef ds:uri="http://schemas.openxmlformats.org/package/2006/metadata/core-properties"/>
    <ds:schemaRef ds:uri="http://purl.org/dc/elements/1.1/"/>
    <ds:schemaRef ds:uri="http://schemas.microsoft.com/office/2006/documentManagement/types"/>
    <ds:schemaRef ds:uri="http://schemas.microsoft.com/office/infopath/2007/PartnerControl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312</TotalTime>
  <Words>13</Words>
  <Application>Microsoft Office PowerPoint</Application>
  <PresentationFormat>On-screen Show (4:3)</PresentationFormat>
  <Paragraphs>9</Paragraphs>
  <Slides>1</Slides>
  <Notes>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vt:i4>
      </vt:variant>
    </vt:vector>
  </HeadingPairs>
  <TitlesOfParts>
    <vt:vector size="6" baseType="lpstr">
      <vt:lpstr>Arial</vt:lpstr>
      <vt:lpstr>Calibri</vt:lpstr>
      <vt:lpstr>1_Custom Design</vt:lpstr>
      <vt:lpstr>Office Theme</vt:lpstr>
      <vt:lpstr>Custom Design</vt:lpstr>
      <vt:lpstr>NPRRs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Spells, Vanessa</cp:lastModifiedBy>
  <cp:revision>52</cp:revision>
  <cp:lastPrinted>2016-01-21T20:53:15Z</cp:lastPrinted>
  <dcterms:created xsi:type="dcterms:W3CDTF">2016-01-21T15:20:31Z</dcterms:created>
  <dcterms:modified xsi:type="dcterms:W3CDTF">2017-10-12T15:20:24Z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