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113" d="100"/>
          <a:sy n="113" d="100"/>
        </p:scale>
        <p:origin x="-456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AMWG%20Monthly%20Market%20Reports%20_Sep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Dashboard%20inputs%20as%20of%20end%20of%20March2015_updat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File Processing Performance</a:t>
            </a:r>
          </a:p>
        </c:rich>
      </c:tx>
      <c:layout>
        <c:manualLayout>
          <c:xMode val="edge"/>
          <c:yMode val="edge"/>
          <c:x val="0.36705903141417667"/>
          <c:y val="3.05163937841103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077382391551412E-2"/>
          <c:y val="0.10158013544018059"/>
          <c:w val="0.89151496810960584"/>
          <c:h val="0.69300225733634313"/>
        </c:manualLayout>
      </c:layout>
      <c:lineChart>
        <c:grouping val="standard"/>
        <c:varyColors val="0"/>
        <c:ser>
          <c:idx val="0"/>
          <c:order val="0"/>
          <c:tx>
            <c:strRef>
              <c:f>'Both SLOs together'!$C$3</c:f>
              <c:strCache>
                <c:ptCount val="1"/>
                <c:pt idx="0">
                  <c:v>Timely Market Delivery (Files to FTPS)</c:v>
                </c:pt>
              </c:strCache>
            </c:strRef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42979</c:v>
                </c:pt>
                <c:pt idx="1">
                  <c:v>42980</c:v>
                </c:pt>
                <c:pt idx="2">
                  <c:v>42981</c:v>
                </c:pt>
                <c:pt idx="3">
                  <c:v>42982</c:v>
                </c:pt>
                <c:pt idx="4">
                  <c:v>42983</c:v>
                </c:pt>
                <c:pt idx="5">
                  <c:v>42984</c:v>
                </c:pt>
                <c:pt idx="6">
                  <c:v>42985</c:v>
                </c:pt>
                <c:pt idx="7">
                  <c:v>42986</c:v>
                </c:pt>
                <c:pt idx="8">
                  <c:v>42987</c:v>
                </c:pt>
                <c:pt idx="9">
                  <c:v>42988</c:v>
                </c:pt>
                <c:pt idx="10">
                  <c:v>42989</c:v>
                </c:pt>
                <c:pt idx="11">
                  <c:v>42990</c:v>
                </c:pt>
                <c:pt idx="12">
                  <c:v>42991</c:v>
                </c:pt>
                <c:pt idx="13">
                  <c:v>42992</c:v>
                </c:pt>
                <c:pt idx="14">
                  <c:v>42993</c:v>
                </c:pt>
                <c:pt idx="15">
                  <c:v>42994</c:v>
                </c:pt>
                <c:pt idx="16">
                  <c:v>42995</c:v>
                </c:pt>
                <c:pt idx="17">
                  <c:v>42996</c:v>
                </c:pt>
                <c:pt idx="18">
                  <c:v>42997</c:v>
                </c:pt>
                <c:pt idx="19">
                  <c:v>42998</c:v>
                </c:pt>
                <c:pt idx="20">
                  <c:v>42999</c:v>
                </c:pt>
                <c:pt idx="21">
                  <c:v>43000</c:v>
                </c:pt>
                <c:pt idx="22">
                  <c:v>43001</c:v>
                </c:pt>
                <c:pt idx="23">
                  <c:v>43002</c:v>
                </c:pt>
                <c:pt idx="24">
                  <c:v>43003</c:v>
                </c:pt>
                <c:pt idx="25">
                  <c:v>43004</c:v>
                </c:pt>
                <c:pt idx="26">
                  <c:v>43005</c:v>
                </c:pt>
                <c:pt idx="27">
                  <c:v>43006</c:v>
                </c:pt>
                <c:pt idx="28">
                  <c:v>43007</c:v>
                </c:pt>
                <c:pt idx="29">
                  <c:v>43008</c:v>
                </c:pt>
              </c:numCache>
            </c:numRef>
          </c:cat>
          <c:val>
            <c:numRef>
              <c:f>'Both SLOs together'!$C$5:$C$36</c:f>
              <c:numCache>
                <c:formatCode>General</c:formatCode>
                <c:ptCount val="3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383-4CCD-9AF2-E72E8D30B0E0}"/>
            </c:ext>
          </c:extLst>
        </c:ser>
        <c:ser>
          <c:idx val="1"/>
          <c:order val="1"/>
          <c:tx>
            <c:strRef>
              <c:f>'Both SLOs together'!$D$3</c:f>
              <c:strCache>
                <c:ptCount val="1"/>
                <c:pt idx="0">
                  <c:v>Portal Data Availability (Files to Portal)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42979</c:v>
                </c:pt>
                <c:pt idx="1">
                  <c:v>42980</c:v>
                </c:pt>
                <c:pt idx="2">
                  <c:v>42981</c:v>
                </c:pt>
                <c:pt idx="3">
                  <c:v>42982</c:v>
                </c:pt>
                <c:pt idx="4">
                  <c:v>42983</c:v>
                </c:pt>
                <c:pt idx="5">
                  <c:v>42984</c:v>
                </c:pt>
                <c:pt idx="6">
                  <c:v>42985</c:v>
                </c:pt>
                <c:pt idx="7">
                  <c:v>42986</c:v>
                </c:pt>
                <c:pt idx="8">
                  <c:v>42987</c:v>
                </c:pt>
                <c:pt idx="9">
                  <c:v>42988</c:v>
                </c:pt>
                <c:pt idx="10">
                  <c:v>42989</c:v>
                </c:pt>
                <c:pt idx="11">
                  <c:v>42990</c:v>
                </c:pt>
                <c:pt idx="12">
                  <c:v>42991</c:v>
                </c:pt>
                <c:pt idx="13">
                  <c:v>42992</c:v>
                </c:pt>
                <c:pt idx="14">
                  <c:v>42993</c:v>
                </c:pt>
                <c:pt idx="15">
                  <c:v>42994</c:v>
                </c:pt>
                <c:pt idx="16">
                  <c:v>42995</c:v>
                </c:pt>
                <c:pt idx="17">
                  <c:v>42996</c:v>
                </c:pt>
                <c:pt idx="18">
                  <c:v>42997</c:v>
                </c:pt>
                <c:pt idx="19">
                  <c:v>42998</c:v>
                </c:pt>
                <c:pt idx="20">
                  <c:v>42999</c:v>
                </c:pt>
                <c:pt idx="21">
                  <c:v>43000</c:v>
                </c:pt>
                <c:pt idx="22">
                  <c:v>43001</c:v>
                </c:pt>
                <c:pt idx="23">
                  <c:v>43002</c:v>
                </c:pt>
                <c:pt idx="24">
                  <c:v>43003</c:v>
                </c:pt>
                <c:pt idx="25">
                  <c:v>43004</c:v>
                </c:pt>
                <c:pt idx="26">
                  <c:v>43005</c:v>
                </c:pt>
                <c:pt idx="27">
                  <c:v>43006</c:v>
                </c:pt>
                <c:pt idx="28">
                  <c:v>43007</c:v>
                </c:pt>
                <c:pt idx="29">
                  <c:v>43008</c:v>
                </c:pt>
              </c:numCache>
            </c:numRef>
          </c:cat>
          <c:val>
            <c:numRef>
              <c:f>'Both SLOs together'!$D$4:$D$36</c:f>
              <c:numCache>
                <c:formatCode>General</c:formatCode>
                <c:ptCount val="3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383-4CCD-9AF2-E72E8D30B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314112"/>
        <c:axId val="80105856"/>
      </c:lineChart>
      <c:dateAx>
        <c:axId val="78314112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105856"/>
        <c:crosses val="autoZero"/>
        <c:auto val="1"/>
        <c:lblOffset val="100"/>
        <c:baseTimeUnit val="days"/>
        <c:majorUnit val="2"/>
        <c:majorTimeUnit val="days"/>
        <c:minorUnit val="1"/>
        <c:minorTimeUnit val="days"/>
      </c:dateAx>
      <c:valAx>
        <c:axId val="80105856"/>
        <c:scaling>
          <c:orientation val="minMax"/>
          <c:max val="105"/>
          <c:min val="40"/>
        </c:scaling>
        <c:delete val="0"/>
        <c:axPos val="l"/>
        <c:majorGridlines>
          <c:spPr>
            <a:ln w="3175">
              <a:solidFill>
                <a:srgbClr val="9999F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of Files</a:t>
                </a:r>
              </a:p>
            </c:rich>
          </c:tx>
          <c:layout>
            <c:manualLayout>
              <c:xMode val="edge"/>
              <c:yMode val="edge"/>
              <c:x val="5.8821957600127574E-3"/>
              <c:y val="0.349766070907803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314112"/>
        <c:crosses val="autoZero"/>
        <c:crossBetween val="between"/>
        <c:majorUnit val="10"/>
        <c:minorUnit val="5"/>
      </c:valAx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744027686194398"/>
          <c:y val="0.56150897804441113"/>
          <c:w val="0.51109214796426317"/>
          <c:h val="0.119047827354913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SMT FTPS and API Availability</a:t>
            </a:r>
          </a:p>
        </c:rich>
      </c:tx>
      <c:layout>
        <c:manualLayout>
          <c:xMode val="edge"/>
          <c:yMode val="edge"/>
          <c:x val="0.37091697573630483"/>
          <c:y val="1.9531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493185926173275E-2"/>
          <c:y val="0.24609421938747289"/>
          <c:w val="0.89884134761578161"/>
          <c:h val="0.63281370699635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'CO#5'!$B$4</c:f>
              <c:strCache>
                <c:ptCount val="1"/>
                <c:pt idx="0">
                  <c:v>FTPS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8099754127151387E-3"/>
                  <c:y val="-3.6458333333333336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30-45BD-BD28-62A852ADEFD3}"/>
                </c:ext>
              </c:extLst>
            </c:dLbl>
            <c:dLbl>
              <c:idx val="7"/>
              <c:layout>
                <c:manualLayout>
                  <c:x val="-9.3327691256717259E-3"/>
                  <c:y val="-3.134514435695538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30-45BD-BD28-62A852ADEFD3}"/>
                </c:ext>
              </c:extLst>
            </c:dLbl>
            <c:dLbl>
              <c:idx val="8"/>
              <c:layout>
                <c:manualLayout>
                  <c:x val="1.1619358960530355E-2"/>
                  <c:y val="-2.3987040682414699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30-45BD-BD28-62A852ADEFD3}"/>
                </c:ext>
              </c:extLst>
            </c:dLbl>
            <c:dLbl>
              <c:idx val="9"/>
              <c:layout>
                <c:manualLayout>
                  <c:x val="2.8099754127151387E-3"/>
                  <c:y val="-2.0833333333333332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30-45BD-BD28-62A852ADEFD3}"/>
                </c:ext>
              </c:extLst>
            </c:dLbl>
            <c:dLbl>
              <c:idx val="10"/>
              <c:layout>
                <c:manualLayout>
                  <c:x val="-9.7121158063881666E-3"/>
                  <c:y val="-9.6616633858267725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30-45BD-BD28-62A852ADEFD3}"/>
                </c:ext>
              </c:extLst>
            </c:dLbl>
            <c:dLbl>
              <c:idx val="11"/>
              <c:layout>
                <c:manualLayout>
                  <c:x val="-5.6199508254302774E-3"/>
                  <c:y val="-3.125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30-45BD-BD28-62A852ADEFD3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99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'CO#5'!$BK$1:$BV$1</c:f>
              <c:numCache>
                <c:formatCode>mmm\-yy</c:formatCode>
                <c:ptCount val="12"/>
                <c:pt idx="0">
                  <c:v>42649</c:v>
                </c:pt>
                <c:pt idx="1">
                  <c:v>42680</c:v>
                </c:pt>
                <c:pt idx="2">
                  <c:v>42710</c:v>
                </c:pt>
                <c:pt idx="3">
                  <c:v>42741</c:v>
                </c:pt>
                <c:pt idx="4">
                  <c:v>42772</c:v>
                </c:pt>
                <c:pt idx="5">
                  <c:v>42800</c:v>
                </c:pt>
                <c:pt idx="6">
                  <c:v>42831</c:v>
                </c:pt>
                <c:pt idx="7">
                  <c:v>42860</c:v>
                </c:pt>
                <c:pt idx="8">
                  <c:v>42891</c:v>
                </c:pt>
                <c:pt idx="9">
                  <c:v>42921</c:v>
                </c:pt>
                <c:pt idx="10">
                  <c:v>42952</c:v>
                </c:pt>
                <c:pt idx="11">
                  <c:v>42983</c:v>
                </c:pt>
              </c:numCache>
            </c:numRef>
          </c:cat>
          <c:val>
            <c:numRef>
              <c:f>'CO#5'!$BK$4:$BV$4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99.95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30-45BD-BD28-62A852ADEFD3}"/>
            </c:ext>
          </c:extLst>
        </c:ser>
        <c:ser>
          <c:idx val="1"/>
          <c:order val="1"/>
          <c:tx>
            <c:strRef>
              <c:f>'CO#5'!$B$5</c:f>
              <c:strCache>
                <c:ptCount val="1"/>
                <c:pt idx="0">
                  <c:v>API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6996102747328293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30-45BD-BD28-62A852ADEFD3}"/>
                </c:ext>
              </c:extLst>
            </c:dLbl>
            <c:dLbl>
              <c:idx val="1"/>
              <c:layout>
                <c:manualLayout>
                  <c:x val="6.5580680581855122E-3"/>
                  <c:y val="-6.5651030651910691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430-45BD-BD28-62A852ADEFD3}"/>
                </c:ext>
              </c:extLst>
            </c:dLbl>
            <c:dLbl>
              <c:idx val="2"/>
              <c:layout>
                <c:manualLayout>
                  <c:x val="4.3627845196970716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30-45BD-BD28-62A852ADEFD3}"/>
                </c:ext>
              </c:extLst>
            </c:dLbl>
            <c:dLbl>
              <c:idx val="3"/>
              <c:layout>
                <c:manualLayout>
                  <c:x val="6.0071521618280329E-5"/>
                  <c:y val="-0.10210958005249343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30-45BD-BD28-62A852ADEFD3}"/>
                </c:ext>
              </c:extLst>
            </c:dLbl>
            <c:dLbl>
              <c:idx val="4"/>
              <c:layout>
                <c:manualLayout>
                  <c:x val="-2.7782557279865117E-5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30-45BD-BD28-62A852ADEFD3}"/>
                </c:ext>
              </c:extLst>
            </c:dLbl>
            <c:dLbl>
              <c:idx val="5"/>
              <c:layout>
                <c:manualLayout>
                  <c:x val="9.3680884455841773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430-45BD-BD28-62A852ADEFD3}"/>
                </c:ext>
              </c:extLst>
            </c:dLbl>
            <c:dLbl>
              <c:idx val="6"/>
              <c:layout>
                <c:manualLayout>
                  <c:x val="2.9578396193312706E-3"/>
                  <c:y val="-5.002600084953146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30-45BD-BD28-62A852ADEFD3}"/>
                </c:ext>
              </c:extLst>
            </c:dLbl>
            <c:dLbl>
              <c:idx val="7"/>
              <c:layout>
                <c:manualLayout>
                  <c:x val="3.9237800466660477E-3"/>
                  <c:y val="-5.3932258300126268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30-45BD-BD28-62A852ADEFD3}"/>
                </c:ext>
              </c:extLst>
            </c:dLbl>
            <c:dLbl>
              <c:idx val="8"/>
              <c:layout>
                <c:manualLayout>
                  <c:x val="-1.4077623320939314E-2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30-45BD-BD28-62A852ADEFD3}"/>
                </c:ext>
              </c:extLst>
            </c:dLbl>
            <c:dLbl>
              <c:idx val="9"/>
              <c:layout>
                <c:manualLayout>
                  <c:x val="-3.62801099613419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30-45BD-BD28-62A852ADEFD3}"/>
                </c:ext>
              </c:extLst>
            </c:dLbl>
            <c:dLbl>
              <c:idx val="10"/>
              <c:layout>
                <c:manualLayout>
                  <c:x val="-8.9845185004460149E-3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30-45BD-BD28-62A852ADEFD3}"/>
                </c:ext>
              </c:extLst>
            </c:dLbl>
            <c:dLbl>
              <c:idx val="11"/>
              <c:layout>
                <c:manualLayout>
                  <c:x val="-5.911095429228852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30-45BD-BD28-62A852ADEFD3}"/>
                </c:ext>
              </c:extLst>
            </c:dLbl>
            <c:dLbl>
              <c:idx val="12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30-45BD-BD28-62A852ADEFD3}"/>
                </c:ext>
              </c:extLst>
            </c:dLbl>
            <c:dLbl>
              <c:idx val="13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30-45BD-BD28-62A852ADEFD3}"/>
                </c:ext>
              </c:extLst>
            </c:dLbl>
            <c:numFmt formatCode="0.0" sourceLinked="0"/>
            <c:spPr>
              <a:solidFill>
                <a:srgbClr val="CCCCFF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'CO#5'!$BK$1:$BV$1</c:f>
              <c:numCache>
                <c:formatCode>mmm\-yy</c:formatCode>
                <c:ptCount val="12"/>
                <c:pt idx="0">
                  <c:v>42649</c:v>
                </c:pt>
                <c:pt idx="1">
                  <c:v>42680</c:v>
                </c:pt>
                <c:pt idx="2">
                  <c:v>42710</c:v>
                </c:pt>
                <c:pt idx="3">
                  <c:v>42741</c:v>
                </c:pt>
                <c:pt idx="4">
                  <c:v>42772</c:v>
                </c:pt>
                <c:pt idx="5">
                  <c:v>42800</c:v>
                </c:pt>
                <c:pt idx="6">
                  <c:v>42831</c:v>
                </c:pt>
                <c:pt idx="7">
                  <c:v>42860</c:v>
                </c:pt>
                <c:pt idx="8">
                  <c:v>42891</c:v>
                </c:pt>
                <c:pt idx="9">
                  <c:v>42921</c:v>
                </c:pt>
                <c:pt idx="10">
                  <c:v>42952</c:v>
                </c:pt>
                <c:pt idx="11">
                  <c:v>42983</c:v>
                </c:pt>
              </c:numCache>
            </c:numRef>
          </c:cat>
          <c:val>
            <c:numRef>
              <c:f>'CO#5'!$BK$5:$BV$5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99.95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3430-45BD-BD28-62A852ADE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854208"/>
        <c:axId val="79872384"/>
      </c:barChart>
      <c:dateAx>
        <c:axId val="79854208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872384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79872384"/>
        <c:scaling>
          <c:orientation val="minMax"/>
          <c:max val="100"/>
          <c:min val="5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Avaibality in a month</a:t>
                </a:r>
              </a:p>
            </c:rich>
          </c:tx>
          <c:layout>
            <c:manualLayout>
              <c:xMode val="edge"/>
              <c:yMode val="edge"/>
              <c:x val="1.5806111696522657E-2"/>
              <c:y val="0.304687910104986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969696"/>
            </a:solidFill>
            <a:prstDash val="sysDash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854208"/>
        <c:crosses val="autoZero"/>
        <c:crossBetween val="between"/>
        <c:majorUnit val="10"/>
        <c:minorUnit val="10"/>
      </c:valAx>
      <c:spPr>
        <a:solidFill>
          <a:srgbClr val="CCCCFF"/>
        </a:solidFill>
        <a:ln w="12700">
          <a:solidFill>
            <a:srgbClr val="969696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274005791425711"/>
          <c:y val="1.953125E-2"/>
          <c:w val="8.3245521601685968E-2"/>
          <c:h val="0.10156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10/5/2017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10/5/2017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10/5/2017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10/5/2017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10/5/2017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10/5/2017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10/5/2017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10/5/2017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10/5/2017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10/5/2017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September 2017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SEP 2017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</a:t>
            </a:r>
            <a:r>
              <a:rPr lang="en-US" altLang="en-US" sz="1000"/>
              <a:t>ESIIDs.</a:t>
            </a:r>
            <a:endParaRPr lang="en-US" altLang="en-US" sz="1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648C4CBE-E78E-4282-9A8D-044477D953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196339"/>
              </p:ext>
            </p:extLst>
          </p:nvPr>
        </p:nvGraphicFramePr>
        <p:xfrm>
          <a:off x="704849" y="1028700"/>
          <a:ext cx="10420351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SEP 2017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6442" y="5272903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Due to network Outage FTP &amp; API services are down for 20 minutes</a:t>
            </a:r>
            <a:r>
              <a:rPr lang="en-US" sz="1000" dirty="0"/>
              <a:t>. FTPS &amp; API availability is 99.95%.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9590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923198B8-576A-4BBE-B1A7-DDA78B2A66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221397"/>
              </p:ext>
            </p:extLst>
          </p:nvPr>
        </p:nvGraphicFramePr>
        <p:xfrm>
          <a:off x="914401" y="1115095"/>
          <a:ext cx="10058400" cy="3533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</a:t>
            </a:r>
            <a:r>
              <a:rPr lang="en-US" altLang="en-US" sz="2000" b="1">
                <a:solidFill>
                  <a:srgbClr val="758CFF"/>
                </a:solidFill>
              </a:rPr>
              <a:t>– September </a:t>
            </a:r>
            <a:r>
              <a:rPr lang="en-US" altLang="en-US" sz="2000" b="1" dirty="0">
                <a:solidFill>
                  <a:srgbClr val="758CFF"/>
                </a:solidFill>
              </a:rPr>
              <a:t>2017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/>
          </p:nvPr>
        </p:nvGraphicFramePr>
        <p:xfrm>
          <a:off x="152400" y="533400"/>
          <a:ext cx="11734801" cy="632459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0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25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75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10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735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789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61715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102218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61503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5683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101668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47485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86417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45226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149703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5443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13632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18333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13632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3150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18092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3557032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2474886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198269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867475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248887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7346549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3499736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2475930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199084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867893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248332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7290975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SEP 2017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56C02C2-0BD5-410A-A60C-7C11DF382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800" y="1876384"/>
            <a:ext cx="4867275" cy="1466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ED90801-334E-4B09-8951-D51B52169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3655712"/>
            <a:ext cx="4714875" cy="2066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525791F-32A7-42A6-AE35-A51CDBD04A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1262" y="1824811"/>
            <a:ext cx="4867275" cy="13239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3D6BF6F-A0AF-454F-8B7B-2581EBC550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1262" y="3288137"/>
            <a:ext cx="4686300" cy="2876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29182</TotalTime>
  <Words>649</Words>
  <Application>Microsoft Office PowerPoint</Application>
  <PresentationFormat>Custom</PresentationFormat>
  <Paragraphs>365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SEP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Kent, Esther</cp:lastModifiedBy>
  <cp:revision>1405</cp:revision>
  <cp:lastPrinted>2014-05-01T16:40:31Z</cp:lastPrinted>
  <dcterms:modified xsi:type="dcterms:W3CDTF">2017-10-05T18:18:01Z</dcterms:modified>
</cp:coreProperties>
</file>