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4" r:id="rId5"/>
    <p:sldId id="258" r:id="rId6"/>
    <p:sldId id="262" r:id="rId7"/>
    <p:sldId id="261" r:id="rId8"/>
    <p:sldId id="263" r:id="rId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6999"/>
            <a:ext cx="6400800" cy="1134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ED982F-42D9-4144-B4C0-B15723CFE9C0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2F67C3-E579-BF4E-A83C-736487B82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4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0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EP_Tag_2C_RG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5" y="0"/>
            <a:ext cx="1557340" cy="1126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18267" y="223839"/>
            <a:ext cx="6468532" cy="758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4"/>
            <a:ext cx="8229600" cy="501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08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D982F-42D9-4144-B4C0-B15723CFE9C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9902" y="6356350"/>
            <a:ext cx="56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1032934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9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77"/>
            <a:ext cx="7772400" cy="12070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Planning Transmission Outages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696" y="2328673"/>
            <a:ext cx="6400800" cy="2938272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AEP </a:t>
            </a:r>
            <a:r>
              <a:rPr lang="en-US" sz="2800" dirty="0" smtClean="0">
                <a:solidFill>
                  <a:schemeClr val="tx1"/>
                </a:solidFill>
              </a:rPr>
              <a:t>Presentation to the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Congestion Management Working </a:t>
            </a:r>
            <a:r>
              <a:rPr lang="en-US" sz="2800" dirty="0" smtClean="0">
                <a:solidFill>
                  <a:schemeClr val="tx1"/>
                </a:solidFill>
              </a:rPr>
              <a:t>Group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October 9, </a:t>
            </a:r>
            <a:r>
              <a:rPr lang="en-US" sz="2800" dirty="0" smtClean="0">
                <a:solidFill>
                  <a:schemeClr val="tx1"/>
                </a:solidFill>
              </a:rPr>
              <a:t>2017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Nodal Protocols Section </a:t>
            </a:r>
            <a:r>
              <a:rPr lang="en-US" sz="2800" dirty="0"/>
              <a:t>3: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Management </a:t>
            </a:r>
            <a:r>
              <a:rPr lang="en-US" sz="2400" dirty="0"/>
              <a:t>Activities for the ERCOT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5500" b="1" dirty="0"/>
              <a:t>3.1	Outage Coordination</a:t>
            </a:r>
          </a:p>
          <a:p>
            <a:pPr marL="514350" indent="-514350">
              <a:buAutoNum type="arabicParenBoth"/>
            </a:pPr>
            <a:r>
              <a:rPr lang="en-US" sz="5500" dirty="0" smtClean="0"/>
              <a:t>“</a:t>
            </a:r>
            <a:r>
              <a:rPr lang="en-US" sz="5500" dirty="0"/>
              <a:t>Outage Coordination” is the management of Transmission Facilities Outages and Resource Outages in the ERCOT System. </a:t>
            </a:r>
            <a:r>
              <a:rPr lang="en-US" sz="5500" b="1" dirty="0"/>
              <a:t>Facility owners are solely and directly responsible for the performance of all maintenance, repair, and construction work, whether on energized or de-energized facilities, including all activities related to providing a safe working environment</a:t>
            </a:r>
            <a:r>
              <a:rPr lang="en-US" sz="5500" b="1" dirty="0" smtClean="0"/>
              <a:t>.</a:t>
            </a:r>
          </a:p>
          <a:p>
            <a:pPr marL="0" indent="0">
              <a:buNone/>
            </a:pPr>
            <a:endParaRPr lang="en-US" sz="5500" dirty="0"/>
          </a:p>
          <a:p>
            <a:r>
              <a:rPr lang="en-US" sz="5500" b="1" dirty="0"/>
              <a:t>3.1.1	Role of ERCOT</a:t>
            </a:r>
          </a:p>
          <a:p>
            <a:pPr marL="514350" indent="-514350">
              <a:buAutoNum type="arabicParenBoth"/>
            </a:pPr>
            <a:r>
              <a:rPr lang="en-US" sz="5500" dirty="0" smtClean="0"/>
              <a:t>ERCOT </a:t>
            </a:r>
            <a:r>
              <a:rPr lang="en-US" sz="5500" dirty="0"/>
              <a:t>shall coordinate and use reasonable efforts, consistent with </a:t>
            </a:r>
            <a:r>
              <a:rPr lang="en-US" sz="5500" dirty="0" smtClean="0"/>
              <a:t>Good </a:t>
            </a:r>
            <a:r>
              <a:rPr lang="en-US" sz="5500" dirty="0"/>
              <a:t>Utility Practice, to accept, approve or reject all Outage </a:t>
            </a:r>
            <a:r>
              <a:rPr lang="en-US" sz="5500" dirty="0" smtClean="0"/>
              <a:t>	schedules </a:t>
            </a:r>
            <a:r>
              <a:rPr lang="en-US" sz="5500" dirty="0"/>
              <a:t>for maintenance, repair, and construction of both </a:t>
            </a:r>
            <a:r>
              <a:rPr lang="en-US" sz="5500" dirty="0" smtClean="0"/>
              <a:t>	Transmission Facilities and Resources within the ERCOT System.  ERCOT may reject an Outage schedule under certain circumstances, as set forth </a:t>
            </a:r>
            <a:r>
              <a:rPr lang="en-US" sz="5500" dirty="0"/>
              <a:t>in these Protocols</a:t>
            </a:r>
            <a:r>
              <a:rPr lang="en-US" sz="5500" dirty="0" smtClean="0"/>
              <a:t>.</a:t>
            </a:r>
            <a:endParaRPr lang="en-US" sz="5500" dirty="0"/>
          </a:p>
          <a:p>
            <a:pPr marL="0" indent="0">
              <a:buNone/>
            </a:pPr>
            <a:endParaRPr lang="en-US" sz="5500" dirty="0" smtClean="0"/>
          </a:p>
          <a:p>
            <a:r>
              <a:rPr lang="en-US" sz="5500" b="1" dirty="0"/>
              <a:t>3.1.3.1  </a:t>
            </a:r>
            <a:r>
              <a:rPr lang="en-US" sz="5500" b="1" dirty="0" smtClean="0"/>
              <a:t> </a:t>
            </a:r>
            <a:r>
              <a:rPr lang="en-US" sz="5500" b="1" dirty="0"/>
              <a:t>Transmission </a:t>
            </a:r>
            <a:r>
              <a:rPr lang="en-US" sz="5500" b="1" dirty="0" smtClean="0"/>
              <a:t>Facilities</a:t>
            </a:r>
            <a:endParaRPr lang="en-US" sz="5500" dirty="0"/>
          </a:p>
          <a:p>
            <a:pPr marL="0" indent="0">
              <a:buNone/>
            </a:pPr>
            <a:r>
              <a:rPr lang="en-US" sz="5500" dirty="0" smtClean="0"/>
              <a:t>(1</a:t>
            </a:r>
            <a:r>
              <a:rPr lang="en-US" sz="5500" dirty="0"/>
              <a:t>)    </a:t>
            </a:r>
            <a:r>
              <a:rPr lang="en-US" sz="5500" dirty="0" smtClean="0"/>
              <a:t>Each </a:t>
            </a:r>
            <a:r>
              <a:rPr lang="en-US" sz="5500" dirty="0"/>
              <a:t>TSP shall provide to ERCOT a Planned Outage or Maintenance Outage plan </a:t>
            </a:r>
            <a:r>
              <a:rPr lang="en-US" sz="5500" dirty="0" smtClean="0"/>
              <a:t>	in an ERCOT-provided </a:t>
            </a:r>
            <a:r>
              <a:rPr lang="en-US" sz="5500" dirty="0"/>
              <a:t>format for the next 12 months updated monthly.  Planned </a:t>
            </a:r>
            <a:r>
              <a:rPr lang="en-US" sz="5500" dirty="0" smtClean="0"/>
              <a:t>	Outage </a:t>
            </a:r>
            <a:r>
              <a:rPr lang="en-US" sz="5500" dirty="0"/>
              <a:t>or </a:t>
            </a:r>
            <a:r>
              <a:rPr lang="en-US" sz="5500" dirty="0" smtClean="0"/>
              <a:t>Maintenance </a:t>
            </a:r>
            <a:r>
              <a:rPr lang="en-US" sz="5500" dirty="0" smtClean="0"/>
              <a:t>reviews </a:t>
            </a:r>
            <a:r>
              <a:rPr lang="en-US" sz="5500" dirty="0"/>
              <a:t>of the 12-month plan with each TSP at least </a:t>
            </a:r>
            <a:r>
              <a:rPr lang="en-US" sz="5500" dirty="0" smtClean="0"/>
              <a:t>	twice </a:t>
            </a:r>
            <a:r>
              <a:rPr lang="en-US" sz="5500" dirty="0"/>
              <a:t>per year.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3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TSP Outage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Planning horizon is 6-9 months out</a:t>
            </a:r>
          </a:p>
          <a:p>
            <a:pPr lvl="1"/>
            <a:r>
              <a:rPr lang="en-US" dirty="0" smtClean="0"/>
              <a:t>Weather, materials, etc. can impact</a:t>
            </a:r>
          </a:p>
          <a:p>
            <a:pPr lvl="1"/>
            <a:r>
              <a:rPr lang="en-US" dirty="0" smtClean="0"/>
              <a:t>Impractical to look too far out due to significant uncertainty</a:t>
            </a:r>
          </a:p>
          <a:p>
            <a:r>
              <a:rPr lang="en-US" dirty="0" smtClean="0"/>
              <a:t>Rolling 12-month running outage plan and updates</a:t>
            </a:r>
          </a:p>
          <a:p>
            <a:r>
              <a:rPr lang="en-US" dirty="0" smtClean="0"/>
              <a:t>When ERCOT recognizes a High Impact Outage they contact the TSP </a:t>
            </a:r>
          </a:p>
          <a:p>
            <a:r>
              <a:rPr lang="en-US" dirty="0" smtClean="0"/>
              <a:t>Actions </a:t>
            </a:r>
            <a:r>
              <a:rPr lang="en-US" dirty="0"/>
              <a:t>are </a:t>
            </a:r>
            <a:r>
              <a:rPr lang="en-US" dirty="0" smtClean="0"/>
              <a:t>taken by TSPs and ERCOT </a:t>
            </a:r>
            <a:r>
              <a:rPr lang="en-US" dirty="0"/>
              <a:t>to mitigate impact to Market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TSP Outage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Outage Considerations:</a:t>
            </a:r>
          </a:p>
          <a:p>
            <a:pPr marL="857250" lvl="1" indent="-457200"/>
            <a:r>
              <a:rPr lang="en-US" dirty="0" smtClean="0"/>
              <a:t>Resource availability and weather</a:t>
            </a:r>
          </a:p>
          <a:p>
            <a:pPr marL="857250" lvl="1" indent="-457200"/>
            <a:r>
              <a:rPr lang="en-US" dirty="0" smtClean="0"/>
              <a:t>Landowner Impacts: harvest, hunting</a:t>
            </a:r>
          </a:p>
          <a:p>
            <a:pPr marL="857250" lvl="1" indent="-457200"/>
            <a:r>
              <a:rPr lang="en-US" dirty="0" smtClean="0"/>
              <a:t>Community relations and </a:t>
            </a:r>
            <a:r>
              <a:rPr lang="en-US" smtClean="0"/>
              <a:t>local government </a:t>
            </a:r>
            <a:r>
              <a:rPr lang="en-US" dirty="0" smtClean="0"/>
              <a:t>needs</a:t>
            </a:r>
          </a:p>
          <a:p>
            <a:pPr marL="857250" lvl="1" indent="-457200"/>
            <a:r>
              <a:rPr lang="en-US" dirty="0" smtClean="0"/>
              <a:t>Regulatory compliance</a:t>
            </a:r>
          </a:p>
          <a:p>
            <a:pPr marL="857250" lvl="1" indent="-457200"/>
            <a:r>
              <a:rPr lang="en-US" dirty="0" smtClean="0"/>
              <a:t>Impact to Generators</a:t>
            </a:r>
          </a:p>
          <a:p>
            <a:pPr marL="857250" lvl="1" indent="-457200"/>
            <a:r>
              <a:rPr lang="en-US" dirty="0" smtClean="0"/>
              <a:t>Safety and Risk Mitigation</a:t>
            </a:r>
          </a:p>
          <a:p>
            <a:pPr marL="857250" lvl="1" indent="-457200"/>
            <a:r>
              <a:rPr lang="en-US" dirty="0" smtClean="0"/>
              <a:t>Financial impacts</a:t>
            </a:r>
          </a:p>
          <a:p>
            <a:pPr marL="857250" lvl="1" indent="-457200"/>
            <a:r>
              <a:rPr lang="en-US" dirty="0" smtClean="0"/>
              <a:t>Material and equipment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67" y="223839"/>
            <a:ext cx="6468532" cy="897825"/>
          </a:xfrm>
        </p:spPr>
        <p:txBody>
          <a:bodyPr/>
          <a:lstStyle/>
          <a:p>
            <a:pPr algn="l"/>
            <a:r>
              <a:rPr lang="en-US" dirty="0" smtClean="0"/>
              <a:t>ERCOT Outage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has been received can be seen in OS</a:t>
            </a:r>
          </a:p>
          <a:p>
            <a:r>
              <a:rPr lang="en-US" dirty="0" smtClean="0"/>
              <a:t>What has been received will be considered for scheduling when &lt; 90 days and &gt; 75 days</a:t>
            </a:r>
          </a:p>
          <a:p>
            <a:r>
              <a:rPr lang="en-US" dirty="0" smtClean="0"/>
              <a:t>Outages are not </a:t>
            </a:r>
            <a:r>
              <a:rPr lang="en-US" dirty="0"/>
              <a:t>considered for inclusion </a:t>
            </a:r>
            <a:r>
              <a:rPr lang="en-US" dirty="0" smtClean="0"/>
              <a:t>in CRR models until </a:t>
            </a:r>
            <a:r>
              <a:rPr lang="en-US" dirty="0" smtClean="0"/>
              <a:t>approved however, OS can help CRR account holders anticipate value of CRR based on OS submissions</a:t>
            </a:r>
            <a:endParaRPr lang="en-US" dirty="0" smtClean="0"/>
          </a:p>
          <a:p>
            <a:r>
              <a:rPr lang="en-US" dirty="0" smtClean="0"/>
              <a:t>ERCOT has no Protocol support to consider economic impact of outages </a:t>
            </a:r>
          </a:p>
          <a:p>
            <a:r>
              <a:rPr lang="en-US" dirty="0" smtClean="0"/>
              <a:t>ERCOT does not have the tool or FTEs to perform </a:t>
            </a:r>
            <a:r>
              <a:rPr lang="en-US" dirty="0" smtClean="0"/>
              <a:t>economic analysis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9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Other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NPRR758, Improved Transparency for </a:t>
            </a:r>
            <a:r>
              <a:rPr lang="en-US" sz="2400" dirty="0"/>
              <a:t>Outages Potentially having a High Economic Impact (Rescheduled Outages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ERCOT completed implementation of changes </a:t>
            </a:r>
            <a:r>
              <a:rPr lang="en-US" sz="2400" dirty="0"/>
              <a:t>to the Outage Scheduler for the remaining grey-boxed </a:t>
            </a:r>
            <a:r>
              <a:rPr lang="en-US" sz="2400" dirty="0" smtClean="0"/>
              <a:t>portions in </a:t>
            </a:r>
            <a:r>
              <a:rPr lang="en-US" sz="2400" dirty="0" smtClean="0"/>
              <a:t>September.</a:t>
            </a:r>
            <a:r>
              <a:rPr lang="en-US" dirty="0"/>
              <a:t>  </a:t>
            </a:r>
          </a:p>
          <a:p>
            <a:pPr lvl="1"/>
            <a:r>
              <a:rPr lang="en-US" sz="2400" dirty="0" smtClean="0"/>
              <a:t>NPRR758 supports </a:t>
            </a:r>
            <a:r>
              <a:rPr lang="en-US" sz="2400" dirty="0" smtClean="0"/>
              <a:t>identification of </a:t>
            </a:r>
            <a:r>
              <a:rPr lang="en-US" sz="2400" dirty="0"/>
              <a:t>Outages that have historically resulted in high congestion costs, as adjusted through a stakeholder review process to account for upgrades and other changes that would affect the fidelity of this list as an indicator of Outages that might cause future congestion; and includes identification and posting of High Impact Transmission Elements (HITEs) and High Impact Outages (HIOs) and a Rescheduled Outage type</a:t>
            </a:r>
            <a:r>
              <a:rPr lang="en-US" sz="1800" b="1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Other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Inability to predict load 90 days out with great deal of accuracy</a:t>
            </a:r>
          </a:p>
          <a:p>
            <a:r>
              <a:rPr lang="en-US" dirty="0" smtClean="0"/>
              <a:t>Reliability impacts to deferring  reliability based outage projects</a:t>
            </a:r>
          </a:p>
          <a:p>
            <a:r>
              <a:rPr lang="en-US" dirty="0" smtClean="0"/>
              <a:t>More qualitative </a:t>
            </a:r>
            <a:r>
              <a:rPr lang="en-US" dirty="0" smtClean="0"/>
              <a:t>information on outages in rolling 12-month outage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Protocol Revisions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022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Continue discussions with Outage Coordination Working Group</a:t>
            </a:r>
          </a:p>
          <a:p>
            <a:pPr lvl="1"/>
            <a:r>
              <a:rPr lang="en-US" dirty="0" smtClean="0"/>
              <a:t>Scope Change for OCWG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3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9527</TotalTime>
  <Words>279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Planning Transmission Outages </vt:lpstr>
      <vt:lpstr>Nodal Protocols Section 3:  Management Activities for the ERCOT System</vt:lpstr>
      <vt:lpstr>TSP Outage Planning</vt:lpstr>
      <vt:lpstr>TSP Outage Planning</vt:lpstr>
      <vt:lpstr>ERCOT Outage Planning</vt:lpstr>
      <vt:lpstr>Other Considerations</vt:lpstr>
      <vt:lpstr>Other Considerations</vt:lpstr>
      <vt:lpstr>Next Steps…</vt:lpstr>
    </vt:vector>
  </TitlesOfParts>
  <Company>American Electric Power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Kielty</dc:creator>
  <cp:lastModifiedBy>AEP</cp:lastModifiedBy>
  <cp:revision>42</cp:revision>
  <cp:lastPrinted>2017-08-28T12:01:38Z</cp:lastPrinted>
  <dcterms:created xsi:type="dcterms:W3CDTF">2017-03-03T19:19:36Z</dcterms:created>
  <dcterms:modified xsi:type="dcterms:W3CDTF">2017-10-09T00:28:11Z</dcterms:modified>
</cp:coreProperties>
</file>