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</p:sldMasterIdLst>
  <p:notesMasterIdLst>
    <p:notesMasterId r:id="rId9"/>
  </p:notesMasterIdLst>
  <p:sldIdLst>
    <p:sldId id="260" r:id="rId4"/>
    <p:sldId id="287" r:id="rId5"/>
    <p:sldId id="290" r:id="rId6"/>
    <p:sldId id="288" r:id="rId7"/>
    <p:sldId id="267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6550870-0929-47C1-B758-C4CF34D5BC96}">
          <p14:sldIdLst>
            <p14:sldId id="260"/>
            <p14:sldId id="287"/>
            <p14:sldId id="290"/>
            <p14:sldId id="288"/>
            <p14:sldId id="267"/>
          </p14:sldIdLst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C5C5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5" autoAdjust="0"/>
    <p:restoredTop sz="94683" autoAdjust="0"/>
  </p:normalViewPr>
  <p:slideViewPr>
    <p:cSldViewPr snapToGrid="0">
      <p:cViewPr>
        <p:scale>
          <a:sx n="105" d="100"/>
          <a:sy n="105" d="100"/>
        </p:scale>
        <p:origin x="28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DD6961-0999-4ABB-BD32-6EE73A3B7858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6119673-213A-432E-B269-E9C45BF3A2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145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951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38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623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9190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6561139"/>
            <a:ext cx="609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671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600201"/>
            <a:ext cx="113792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6561139"/>
            <a:ext cx="609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144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681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738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223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95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684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81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44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2BC6-7A47-46DF-8552-B0EE37E8912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74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A2BC6-7A47-46DF-8552-B0EE37E8912A}" type="datetimeFigureOut">
              <a:rPr lang="en-US" smtClean="0"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46807-1B8F-4C09-8600-DDFEAC0E9F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139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219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926080" y="6477001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00" y="6248400"/>
            <a:ext cx="1575824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5B6770"/>
                </a:solidFill>
              </a:rPr>
              <a:t>PUBLIC</a:t>
            </a:r>
            <a:endParaRPr lang="en-US" sz="1000" b="1" dirty="0">
              <a:solidFill>
                <a:srgbClr val="5B67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8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05400" y="1981201"/>
            <a:ext cx="564603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 smtClean="0">
                <a:solidFill>
                  <a:srgbClr val="000000"/>
                </a:solidFill>
                <a:latin typeface="Arial Black"/>
              </a:rPr>
              <a:t>Communications and Settlement Working Group</a:t>
            </a:r>
          </a:p>
          <a:p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pPr defTabSz="457200"/>
            <a:r>
              <a:rPr lang="en-US" b="1" dirty="0">
                <a:solidFill>
                  <a:srgbClr val="000000"/>
                </a:solidFill>
              </a:rPr>
              <a:t>ERCOT Public</a:t>
            </a:r>
          </a:p>
          <a:p>
            <a:pPr defTabSz="457200"/>
            <a:r>
              <a:rPr lang="en-US" b="1" dirty="0" smtClean="0">
                <a:solidFill>
                  <a:srgbClr val="000000"/>
                </a:solidFill>
              </a:rPr>
              <a:t>October 2017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99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802523"/>
          </a:xfrm>
        </p:spPr>
        <p:txBody>
          <a:bodyPr/>
          <a:lstStyle/>
          <a:p>
            <a:r>
              <a:rPr lang="en-US" dirty="0" smtClean="0"/>
              <a:t>NPRRs  &amp; BUSIDRRQ 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889686"/>
            <a:ext cx="11379200" cy="5447740"/>
          </a:xfrm>
        </p:spPr>
        <p:txBody>
          <a:bodyPr/>
          <a:lstStyle/>
          <a:p>
            <a:pPr lvl="2">
              <a:lnSpc>
                <a:spcPct val="200000"/>
              </a:lnSpc>
            </a:pPr>
            <a:r>
              <a:rPr lang="en-US" sz="1400" dirty="0" smtClean="0"/>
              <a:t>NPRR 807: Day-Ahead market Price Correction</a:t>
            </a:r>
          </a:p>
          <a:p>
            <a:pPr lvl="3">
              <a:lnSpc>
                <a:spcPct val="200000"/>
              </a:lnSpc>
            </a:pPr>
            <a:r>
              <a:rPr lang="en-US" sz="1400" dirty="0" smtClean="0"/>
              <a:t>Tabled at CSWG </a:t>
            </a:r>
            <a:r>
              <a:rPr lang="en-US" sz="1400" dirty="0" smtClean="0"/>
              <a:t>due to ongoing conversation at WMG</a:t>
            </a:r>
            <a:endParaRPr lang="en-US" sz="1400" dirty="0" smtClean="0"/>
          </a:p>
          <a:p>
            <a:pPr lvl="2">
              <a:lnSpc>
                <a:spcPct val="200000"/>
              </a:lnSpc>
            </a:pPr>
            <a:r>
              <a:rPr lang="en-US" sz="1400" dirty="0" smtClean="0"/>
              <a:t>NPRR 819</a:t>
            </a:r>
            <a:r>
              <a:rPr lang="en-US" sz="1400" dirty="0" smtClean="0"/>
              <a:t>: Resettlement Cleanups</a:t>
            </a:r>
            <a:endParaRPr lang="en-US" sz="1400" dirty="0" smtClean="0"/>
          </a:p>
          <a:p>
            <a:pPr lvl="3">
              <a:lnSpc>
                <a:spcPct val="200000"/>
              </a:lnSpc>
            </a:pPr>
            <a:r>
              <a:rPr lang="en-US" sz="1400" dirty="0" smtClean="0"/>
              <a:t>Tabled at CSWG due to ongoing discussions at WMS</a:t>
            </a:r>
            <a:endParaRPr lang="en-US" sz="1400" dirty="0"/>
          </a:p>
          <a:p>
            <a:pPr lvl="2">
              <a:lnSpc>
                <a:spcPct val="200000"/>
              </a:lnSpc>
            </a:pPr>
            <a:r>
              <a:rPr lang="en-US" sz="1400" dirty="0" smtClean="0"/>
              <a:t>BUSIDRRQ</a:t>
            </a:r>
            <a:r>
              <a:rPr lang="en-US" sz="1400" dirty="0" smtClean="0"/>
              <a:t>:</a:t>
            </a:r>
            <a:endParaRPr lang="en-US" sz="1400" dirty="0"/>
          </a:p>
          <a:p>
            <a:pPr lvl="3">
              <a:lnSpc>
                <a:spcPct val="200000"/>
              </a:lnSpc>
            </a:pPr>
            <a:r>
              <a:rPr lang="en-US" sz="1400" dirty="0" smtClean="0"/>
              <a:t>Estimated in Initial </a:t>
            </a:r>
          </a:p>
          <a:p>
            <a:pPr lvl="4">
              <a:lnSpc>
                <a:spcPct val="200000"/>
              </a:lnSpc>
            </a:pPr>
            <a:r>
              <a:rPr lang="en-US" sz="1400" dirty="0" smtClean="0"/>
              <a:t>Largest Loads don’t have actual </a:t>
            </a:r>
            <a:r>
              <a:rPr lang="en-US" sz="1400" dirty="0" smtClean="0"/>
              <a:t>load for Initial Settlement</a:t>
            </a:r>
            <a:endParaRPr lang="en-US" sz="1400" dirty="0" smtClean="0"/>
          </a:p>
          <a:p>
            <a:pPr lvl="4">
              <a:lnSpc>
                <a:spcPct val="200000"/>
              </a:lnSpc>
            </a:pPr>
            <a:r>
              <a:rPr lang="en-US" sz="1400" dirty="0" smtClean="0"/>
              <a:t>Effects to UFE</a:t>
            </a:r>
          </a:p>
          <a:p>
            <a:pPr lvl="4">
              <a:lnSpc>
                <a:spcPct val="200000"/>
              </a:lnSpc>
            </a:pPr>
            <a:r>
              <a:rPr lang="en-US" sz="1400" dirty="0" smtClean="0"/>
              <a:t>Credit </a:t>
            </a:r>
            <a:r>
              <a:rPr lang="en-US" sz="1400" dirty="0" smtClean="0"/>
              <a:t>Impacts</a:t>
            </a:r>
            <a:endParaRPr lang="en-US" sz="1400" dirty="0"/>
          </a:p>
          <a:p>
            <a:pPr marL="1371600" lvl="3" indent="0">
              <a:lnSpc>
                <a:spcPct val="200000"/>
              </a:lnSpc>
              <a:buNone/>
            </a:pPr>
            <a:endParaRPr lang="en-US" sz="1400" dirty="0" smtClean="0"/>
          </a:p>
          <a:p>
            <a:pPr marL="1371600" lvl="3" indent="0">
              <a:buNone/>
            </a:pPr>
            <a:endParaRPr lang="en-US" sz="1200" dirty="0" smtClean="0"/>
          </a:p>
          <a:p>
            <a:pPr lvl="3"/>
            <a:endParaRPr lang="en-US" sz="1200" dirty="0"/>
          </a:p>
          <a:p>
            <a:pPr marL="1371600" lvl="3" indent="0">
              <a:buNone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472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802523"/>
          </a:xfrm>
        </p:spPr>
        <p:txBody>
          <a:bodyPr/>
          <a:lstStyle/>
          <a:p>
            <a:r>
              <a:rPr lang="en-US" dirty="0" smtClean="0"/>
              <a:t>NODAL Settlement Handbook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889686"/>
            <a:ext cx="11379200" cy="5030347"/>
          </a:xfrm>
        </p:spPr>
        <p:txBody>
          <a:bodyPr/>
          <a:lstStyle/>
          <a:p>
            <a:pPr lvl="1"/>
            <a:r>
              <a:rPr lang="en-US" sz="2200" dirty="0" smtClean="0"/>
              <a:t>Review, Edit and Add charges to Settlement Handbook</a:t>
            </a:r>
          </a:p>
          <a:p>
            <a:pPr lvl="2"/>
            <a:endParaRPr lang="en-US" sz="1800" dirty="0" smtClean="0"/>
          </a:p>
          <a:p>
            <a:pPr lvl="2"/>
            <a:endParaRPr lang="en-US" sz="1800" dirty="0" smtClean="0"/>
          </a:p>
          <a:p>
            <a:pPr marL="914400" lvl="2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2200" dirty="0" smtClean="0"/>
          </a:p>
          <a:p>
            <a:pPr lvl="2"/>
            <a:endParaRPr lang="en-US" sz="1800" dirty="0"/>
          </a:p>
          <a:p>
            <a:pPr lvl="2"/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226046"/>
              </p:ext>
            </p:extLst>
          </p:nvPr>
        </p:nvGraphicFramePr>
        <p:xfrm>
          <a:off x="1321805" y="1497209"/>
          <a:ext cx="8410668" cy="4179317"/>
        </p:xfrm>
        <a:graphic>
          <a:graphicData uri="http://schemas.openxmlformats.org/drawingml/2006/table">
            <a:tbl>
              <a:tblPr/>
              <a:tblGrid>
                <a:gridCol w="8410668"/>
              </a:tblGrid>
              <a:tr h="25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ERSPAMTQSETOT EMERGENCY RESPONSE SERVICES PAYMENT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LAASIRNAMT Ancillary Imbalance Revenue Neutrality Allocation Amount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LAEILAMT LOAD ALLOCATED EMERGENCY INTERRUPTIBLE LOAD QSE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LAERSAMT LOAD ALLOCATED EMERGENCY RESPONSE SERVICE CHARGE QSE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LAMBLTAMT Presidio Exception Block Load Transfer Charge Amount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RTASIAMT ANCILLARY SERVICE IMBALANCE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RTMISCAMT Real Time Miscellaneous Amount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RTOBLLOAMT RT OBLIGATION WITH LINKS TO AN OPTION AMOUNT QSE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RTRUCRSVAMT REAL TIME ANCILLARY SERVICE RESERVE AMOUNT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DACRRSRTAMT DAY-AHEAD CRR SHORT RATIO REAL-TIME AMOUNT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NDRTFGRAMT NO DAM Real-Time FGR AMOUNT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RTRDASIAMT Real-Time Reliability Deployment ANCILLARY SERVICE IMBALANCE Amount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RTRDRUCRSVAMT Real-Time Reliability Deployment RUC ANCILLARY SERVICE Reserve Amount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LARDASIRNAMT Load Allocated Reliability Deployment Ancillary Imbalance Revenue Neutrality Amount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969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LAHDLOEAMT RT High Dispatch Limit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Override 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Charge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387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HDLOEAMT  RT High Dispatch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Limit Override 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Payment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570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CSWG Meeting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1646292"/>
              </p:ext>
            </p:extLst>
          </p:nvPr>
        </p:nvGraphicFramePr>
        <p:xfrm>
          <a:off x="760491" y="1003624"/>
          <a:ext cx="10605665" cy="4586471"/>
        </p:xfrm>
        <a:graphic>
          <a:graphicData uri="http://schemas.openxmlformats.org/drawingml/2006/table">
            <a:tbl>
              <a:tblPr/>
              <a:tblGrid>
                <a:gridCol w="10605665"/>
              </a:tblGrid>
              <a:tr h="4221158">
                <a:tc>
                  <a:txBody>
                    <a:bodyPr/>
                    <a:lstStyle/>
                    <a:p>
                      <a:pPr marL="457200" indent="-457200" algn="l">
                        <a:buFont typeface="Arial" pitchFamily="34" charset="0"/>
                        <a:buChar char="•"/>
                      </a:pPr>
                      <a:r>
                        <a:rPr lang="en-US" sz="2800" baseline="0" dirty="0" smtClean="0">
                          <a:latin typeface="Calibri" panose="020F0502020204030204" pitchFamily="34" charset="0"/>
                        </a:rPr>
                        <a:t>Next Meetings</a:t>
                      </a:r>
                    </a:p>
                    <a:p>
                      <a:pPr marL="914400" lvl="1" indent="-457200" algn="l">
                        <a:buFont typeface="Arial" pitchFamily="34" charset="0"/>
                        <a:buChar char="•"/>
                      </a:pPr>
                      <a:r>
                        <a:rPr lang="en-US" sz="2800" baseline="0" dirty="0" smtClean="0">
                          <a:latin typeface="Calibri" panose="020F0502020204030204" pitchFamily="34" charset="0"/>
                        </a:rPr>
                        <a:t>October 23, 2017</a:t>
                      </a:r>
                    </a:p>
                    <a:p>
                      <a:pPr marL="914400" lvl="1" indent="-457200" algn="l">
                        <a:buFont typeface="Arial" pitchFamily="34" charset="0"/>
                        <a:buChar char="•"/>
                      </a:pPr>
                      <a:r>
                        <a:rPr lang="en-US" sz="2800" baseline="0" dirty="0" smtClean="0">
                          <a:latin typeface="Calibri" panose="020F0502020204030204" pitchFamily="34" charset="0"/>
                        </a:rPr>
                        <a:t>December 04, 2017</a:t>
                      </a:r>
                    </a:p>
                    <a:p>
                      <a:pPr marL="457200" indent="-457200" algn="l">
                        <a:buFont typeface="Arial" pitchFamily="34" charset="0"/>
                        <a:buChar char="•"/>
                      </a:pPr>
                      <a:endParaRPr lang="en-US" sz="2800" baseline="0" dirty="0" smtClean="0"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3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82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question emoj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9801" y="1209922"/>
            <a:ext cx="4425478" cy="432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018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6939</TotalTime>
  <Words>208</Words>
  <Application>Microsoft Office PowerPoint</Application>
  <PresentationFormat>Custom</PresentationFormat>
  <Paragraphs>48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1_Custom Design</vt:lpstr>
      <vt:lpstr>1_Office Theme</vt:lpstr>
      <vt:lpstr>PowerPoint Presentation</vt:lpstr>
      <vt:lpstr>NPRRs  &amp; BUSIDRRQ Profile</vt:lpstr>
      <vt:lpstr>NODAL Settlement Handbook</vt:lpstr>
      <vt:lpstr>Next CSWG Meeting</vt:lpstr>
      <vt:lpstr>PowerPoint Presentation</vt:lpstr>
    </vt:vector>
  </TitlesOfParts>
  <Company>Lower Colorado River Authority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Boisseau</dc:creator>
  <cp:lastModifiedBy>Lookadoo, Heddie</cp:lastModifiedBy>
  <cp:revision>182</cp:revision>
  <cp:lastPrinted>2016-07-25T13:59:58Z</cp:lastPrinted>
  <dcterms:created xsi:type="dcterms:W3CDTF">2016-07-13T16:53:36Z</dcterms:created>
  <dcterms:modified xsi:type="dcterms:W3CDTF">2017-10-10T13:59:49Z</dcterms:modified>
</cp:coreProperties>
</file>