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9"/>
  </p:notesMasterIdLst>
  <p:handoutMasterIdLst>
    <p:handoutMasterId r:id="rId10"/>
  </p:handoutMasterIdLst>
  <p:sldIdLst>
    <p:sldId id="260" r:id="rId7"/>
    <p:sldId id="257"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23" autoAdjust="0"/>
    <p:restoredTop sz="94660"/>
  </p:normalViewPr>
  <p:slideViewPr>
    <p:cSldViewPr showGuides="1">
      <p:cViewPr varScale="1">
        <p:scale>
          <a:sx n="126" d="100"/>
          <a:sy n="126" d="100"/>
        </p:scale>
        <p:origin x="1464" y="120"/>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10/9/2017</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10/9/2017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65250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81400" y="1981200"/>
            <a:ext cx="5646034" cy="3170099"/>
          </a:xfrm>
          <a:prstGeom prst="rect">
            <a:avLst/>
          </a:prstGeom>
          <a:noFill/>
        </p:spPr>
        <p:txBody>
          <a:bodyPr wrap="square" rtlCol="0">
            <a:spAutoFit/>
          </a:bodyPr>
          <a:lstStyle/>
          <a:p>
            <a:r>
              <a:rPr lang="en-US" sz="2800" kern="0" dirty="0">
                <a:solidFill>
                  <a:srgbClr val="000000"/>
                </a:solidFill>
                <a:latin typeface="Arial Black"/>
                <a:ea typeface="+mj-ea"/>
                <a:cs typeface="+mj-cs"/>
              </a:rPr>
              <a:t>Information Technology Report</a:t>
            </a:r>
            <a:endParaRPr lang="en-US" dirty="0" smtClean="0"/>
          </a:p>
          <a:p>
            <a:pPr lvl="0" fontAlgn="base">
              <a:spcBef>
                <a:spcPct val="20000"/>
              </a:spcBef>
              <a:spcAft>
                <a:spcPct val="0"/>
              </a:spcAft>
            </a:pPr>
            <a:endParaRPr lang="en-US" sz="2000" kern="0" dirty="0" smtClean="0">
              <a:solidFill>
                <a:srgbClr val="000000"/>
              </a:solidFill>
              <a:latin typeface="Arial Black" pitchFamily="34" charset="0"/>
            </a:endParaRPr>
          </a:p>
          <a:p>
            <a:pPr lvl="0" fontAlgn="base">
              <a:spcBef>
                <a:spcPct val="20000"/>
              </a:spcBef>
              <a:spcAft>
                <a:spcPct val="0"/>
              </a:spcAft>
            </a:pPr>
            <a:r>
              <a:rPr lang="en-US" sz="2000" kern="0" dirty="0" smtClean="0">
                <a:solidFill>
                  <a:srgbClr val="000000"/>
                </a:solidFill>
                <a:latin typeface="Arial Black" pitchFamily="34" charset="0"/>
              </a:rPr>
              <a:t>Dave </a:t>
            </a:r>
            <a:r>
              <a:rPr lang="en-US" sz="2000" kern="0" dirty="0">
                <a:solidFill>
                  <a:srgbClr val="000000"/>
                </a:solidFill>
                <a:latin typeface="Arial Black" pitchFamily="34" charset="0"/>
              </a:rPr>
              <a:t>Pagliai</a:t>
            </a:r>
          </a:p>
          <a:p>
            <a:pPr lvl="0" fontAlgn="base">
              <a:spcBef>
                <a:spcPct val="20000"/>
              </a:spcBef>
              <a:spcAft>
                <a:spcPct val="0"/>
              </a:spcAft>
            </a:pPr>
            <a:r>
              <a:rPr lang="en-US" sz="2000" kern="0" dirty="0">
                <a:solidFill>
                  <a:srgbClr val="000000"/>
                </a:solidFill>
                <a:latin typeface="Arial Black" pitchFamily="34" charset="0"/>
              </a:rPr>
              <a:t>Manager, IT Support Services</a:t>
            </a:r>
          </a:p>
          <a:p>
            <a:endParaRPr lang="en-US" dirty="0" smtClean="0"/>
          </a:p>
          <a:p>
            <a:endParaRPr lang="en-US" dirty="0"/>
          </a:p>
          <a:p>
            <a:pPr lvl="0" defTabSz="457200"/>
            <a:r>
              <a:rPr lang="en-US" b="1" dirty="0">
                <a:solidFill>
                  <a:srgbClr val="000000"/>
                </a:solidFill>
              </a:rPr>
              <a:t>ERCOT </a:t>
            </a:r>
            <a:r>
              <a:rPr lang="en-US" b="1" dirty="0" smtClean="0">
                <a:solidFill>
                  <a:srgbClr val="000000"/>
                </a:solidFill>
              </a:rPr>
              <a:t>Public</a:t>
            </a:r>
          </a:p>
          <a:p>
            <a:pPr lvl="0" defTabSz="457200"/>
            <a:r>
              <a:rPr lang="en-US" b="1" dirty="0" smtClean="0">
                <a:solidFill>
                  <a:srgbClr val="000000"/>
                </a:solidFill>
              </a:rPr>
              <a:t>October </a:t>
            </a:r>
            <a:r>
              <a:rPr lang="en-US" b="1" dirty="0" smtClean="0">
                <a:solidFill>
                  <a:srgbClr val="000000"/>
                </a:solidFill>
              </a:rPr>
              <a:t>2017</a:t>
            </a:r>
            <a:endParaRPr lang="en-US" b="1" dirty="0">
              <a:solidFill>
                <a:srgbClr val="000000"/>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sz="2400" dirty="0"/>
              <a:t>Incident Report Highlights</a:t>
            </a:r>
            <a:endParaRPr lang="en-US" sz="2400" b="1" dirty="0">
              <a:solidFill>
                <a:schemeClr val="accent1"/>
              </a:solidFill>
            </a:endParaRPr>
          </a:p>
        </p:txBody>
      </p:sp>
      <p:sp>
        <p:nvSpPr>
          <p:cNvPr id="3" name="Content Placeholder 2"/>
          <p:cNvSpPr>
            <a:spLocks noGrp="1"/>
          </p:cNvSpPr>
          <p:nvPr>
            <p:ph idx="1"/>
          </p:nvPr>
        </p:nvSpPr>
        <p:spPr>
          <a:xfrm>
            <a:off x="266700" y="914400"/>
            <a:ext cx="8686800" cy="5410200"/>
          </a:xfrm>
        </p:spPr>
        <p:txBody>
          <a:bodyPr/>
          <a:lstStyle/>
          <a:p>
            <a:pPr marL="0" lvl="0" indent="0" eaLnBrk="0" fontAlgn="base" hangingPunct="0">
              <a:spcBef>
                <a:spcPts val="400"/>
              </a:spcBef>
              <a:buNone/>
              <a:defRPr/>
            </a:pPr>
            <a:r>
              <a:rPr lang="en-US" sz="1600" b="1" kern="0" dirty="0" smtClean="0">
                <a:solidFill>
                  <a:srgbClr val="000000"/>
                </a:solidFill>
              </a:rPr>
              <a:t>Service </a:t>
            </a:r>
            <a:r>
              <a:rPr lang="en-US" sz="1600" b="1" kern="0" dirty="0">
                <a:solidFill>
                  <a:srgbClr val="000000"/>
                </a:solidFill>
              </a:rPr>
              <a:t>Availability – </a:t>
            </a:r>
            <a:r>
              <a:rPr lang="en-US" sz="1600" b="1" kern="0" dirty="0" smtClean="0">
                <a:solidFill>
                  <a:srgbClr val="000000"/>
                </a:solidFill>
              </a:rPr>
              <a:t>August, September</a:t>
            </a:r>
            <a:endParaRPr lang="en-US" sz="1600" b="1" kern="0" dirty="0">
              <a:solidFill>
                <a:srgbClr val="000000"/>
              </a:solidFill>
            </a:endParaRPr>
          </a:p>
          <a:p>
            <a:pPr lvl="1" eaLnBrk="0" fontAlgn="base" hangingPunct="0">
              <a:spcAft>
                <a:spcPct val="0"/>
              </a:spcAft>
              <a:buClr>
                <a:srgbClr val="00B050"/>
              </a:buClr>
              <a:buFont typeface="Wingdings" pitchFamily="2" charset="2"/>
              <a:buChar char="ü"/>
              <a:defRPr/>
            </a:pPr>
            <a:r>
              <a:rPr lang="en-US" sz="1600" kern="0" dirty="0" smtClean="0">
                <a:solidFill>
                  <a:srgbClr val="000000"/>
                </a:solidFill>
              </a:rPr>
              <a:t>Market </a:t>
            </a:r>
            <a:r>
              <a:rPr lang="en-US" sz="1600" kern="0" dirty="0">
                <a:solidFill>
                  <a:srgbClr val="000000"/>
                </a:solidFill>
              </a:rPr>
              <a:t>Data Transparency IT systems met all SLA targets</a:t>
            </a:r>
          </a:p>
          <a:p>
            <a:pPr marL="0" lvl="0" indent="0" eaLnBrk="0" fontAlgn="base" hangingPunct="0">
              <a:spcAft>
                <a:spcPct val="0"/>
              </a:spcAft>
              <a:buNone/>
            </a:pPr>
            <a:endParaRPr lang="en-US" sz="1600" b="1" kern="0" dirty="0" smtClean="0">
              <a:solidFill>
                <a:srgbClr val="000000"/>
              </a:solidFill>
            </a:endParaRPr>
          </a:p>
          <a:p>
            <a:pPr marL="0" lvl="0" indent="0" eaLnBrk="0" fontAlgn="base" hangingPunct="0">
              <a:spcAft>
                <a:spcPct val="0"/>
              </a:spcAft>
              <a:buNone/>
            </a:pPr>
            <a:r>
              <a:rPr lang="en-US" sz="1600" b="1" kern="0" dirty="0" smtClean="0">
                <a:solidFill>
                  <a:srgbClr val="000000"/>
                </a:solidFill>
              </a:rPr>
              <a:t>Incidents </a:t>
            </a:r>
            <a:r>
              <a:rPr lang="en-US" sz="1600" b="1" kern="0" dirty="0">
                <a:solidFill>
                  <a:srgbClr val="000000"/>
                </a:solidFill>
              </a:rPr>
              <a:t>&amp; Maintenance – </a:t>
            </a:r>
            <a:r>
              <a:rPr lang="en-US" sz="1600" b="1" kern="0" dirty="0" smtClean="0">
                <a:solidFill>
                  <a:srgbClr val="000000"/>
                </a:solidFill>
              </a:rPr>
              <a:t>August, September</a:t>
            </a:r>
            <a:endParaRPr lang="en-US" sz="1600" b="1" kern="0" dirty="0" smtClean="0">
              <a:solidFill>
                <a:srgbClr val="000000"/>
              </a:solidFill>
            </a:endParaRPr>
          </a:p>
          <a:p>
            <a:pPr lvl="1">
              <a:buFont typeface="Wingdings" panose="05000000000000000000" pitchFamily="2" charset="2"/>
              <a:buChar char="§"/>
            </a:pPr>
            <a:r>
              <a:rPr lang="en-US" sz="1600" dirty="0" smtClean="0"/>
              <a:t>08/29/17 </a:t>
            </a:r>
            <a:r>
              <a:rPr lang="en-US" sz="1600" dirty="0"/>
              <a:t>– Planned Maintenance (Site Failover – MPIM, Retail API)</a:t>
            </a:r>
          </a:p>
          <a:p>
            <a:pPr lvl="1">
              <a:buFont typeface="Wingdings" panose="05000000000000000000" pitchFamily="2" charset="2"/>
              <a:buChar char="§"/>
            </a:pPr>
            <a:r>
              <a:rPr lang="en-US" sz="1600" dirty="0" smtClean="0"/>
              <a:t>08/30/17 </a:t>
            </a:r>
            <a:r>
              <a:rPr lang="en-US" sz="1600" dirty="0"/>
              <a:t>– Planned Maintenance (Site Failover – External Web Services)</a:t>
            </a:r>
          </a:p>
          <a:p>
            <a:pPr lvl="1">
              <a:buFont typeface="Wingdings" panose="05000000000000000000" pitchFamily="2" charset="2"/>
              <a:buChar char="§"/>
            </a:pPr>
            <a:r>
              <a:rPr lang="en-US" sz="1600" dirty="0" smtClean="0"/>
              <a:t>08/31/17 </a:t>
            </a:r>
            <a:r>
              <a:rPr lang="en-US" sz="1600" dirty="0"/>
              <a:t>– Planned Maintenance (Site Failover – MIS)</a:t>
            </a:r>
          </a:p>
          <a:p>
            <a:pPr lvl="1">
              <a:buFont typeface="Wingdings" panose="05000000000000000000" pitchFamily="2" charset="2"/>
              <a:buChar char="§"/>
            </a:pPr>
            <a:r>
              <a:rPr lang="en-US" sz="1600" dirty="0" smtClean="0"/>
              <a:t>09/06/17 – Issue </a:t>
            </a:r>
            <a:r>
              <a:rPr lang="en-US" sz="1600" dirty="0"/>
              <a:t>with the </a:t>
            </a:r>
            <a:r>
              <a:rPr lang="en-US" sz="1600" dirty="0" smtClean="0"/>
              <a:t>posting of Current Day Reports (CDR)</a:t>
            </a:r>
            <a:endParaRPr lang="en-US" sz="1600" dirty="0"/>
          </a:p>
          <a:p>
            <a:pPr lvl="2">
              <a:buFont typeface="Courier New" panose="02070309020205020404" pitchFamily="49" charset="0"/>
              <a:buChar char="o"/>
            </a:pPr>
            <a:r>
              <a:rPr lang="en-US" sz="1400" dirty="0" smtClean="0"/>
              <a:t>As </a:t>
            </a:r>
            <a:r>
              <a:rPr lang="en-US" sz="1400" dirty="0"/>
              <a:t>a result of incomplete publishing of SCED solutions, several of the Current Day Reports (CDR) and their counterpart Public Dashboards associated with those specific SCED intervals were impacted (missing or posted with incomplete or missing data)</a:t>
            </a:r>
          </a:p>
          <a:p>
            <a:pPr lvl="2">
              <a:buFont typeface="Courier New" panose="02070309020205020404" pitchFamily="49" charset="0"/>
              <a:buChar char="o"/>
            </a:pPr>
            <a:r>
              <a:rPr lang="en-US" sz="1400" dirty="0" smtClean="0"/>
              <a:t>Corrected </a:t>
            </a:r>
            <a:r>
              <a:rPr lang="en-US" sz="1400" dirty="0"/>
              <a:t>prices were posted in the RTM Price Corrections report (NP4-197-M) on the MIS Public </a:t>
            </a:r>
            <a:r>
              <a:rPr lang="en-US" sz="1400" dirty="0" smtClean="0"/>
              <a:t>Area by 09/08/17</a:t>
            </a:r>
            <a:endParaRPr lang="en-US" sz="1400" dirty="0"/>
          </a:p>
          <a:p>
            <a:pPr lvl="2">
              <a:buFont typeface="Courier New" panose="02070309020205020404" pitchFamily="49" charset="0"/>
              <a:buChar char="o"/>
            </a:pPr>
            <a:r>
              <a:rPr lang="en-US" sz="1400" dirty="0" smtClean="0"/>
              <a:t>Updated </a:t>
            </a:r>
            <a:r>
              <a:rPr lang="en-US" sz="1400" dirty="0"/>
              <a:t>versions of the 48-Hour </a:t>
            </a:r>
            <a:r>
              <a:rPr lang="en-US" sz="1400" dirty="0" smtClean="0"/>
              <a:t>Disclosure </a:t>
            </a:r>
            <a:r>
              <a:rPr lang="en-US" sz="1400" dirty="0"/>
              <a:t>Reports were posted on the Market Information System (MIS) Public on 09/11/17</a:t>
            </a:r>
          </a:p>
          <a:p>
            <a:pPr lvl="1">
              <a:buFont typeface="Wingdings" panose="05000000000000000000" pitchFamily="2" charset="2"/>
              <a:buChar char="§"/>
            </a:pPr>
            <a:r>
              <a:rPr lang="en-US" sz="1600" dirty="0" smtClean="0"/>
              <a:t>09/07/17 </a:t>
            </a:r>
            <a:r>
              <a:rPr lang="en-US" sz="1600" dirty="0"/>
              <a:t>– </a:t>
            </a:r>
            <a:r>
              <a:rPr lang="en-US" sz="1600" dirty="0" smtClean="0"/>
              <a:t>Outage </a:t>
            </a:r>
            <a:r>
              <a:rPr lang="en-US" sz="1600" dirty="0" smtClean="0"/>
              <a:t>of </a:t>
            </a:r>
            <a:r>
              <a:rPr lang="en-US" sz="1600" dirty="0"/>
              <a:t>the Market Information System (MIS) between </a:t>
            </a:r>
            <a:r>
              <a:rPr lang="en-US" sz="1600" dirty="0" smtClean="0"/>
              <a:t>8</a:t>
            </a:r>
            <a:r>
              <a:rPr lang="en-US" sz="1600" kern="0" dirty="0" smtClean="0">
                <a:solidFill>
                  <a:srgbClr val="000000"/>
                </a:solidFill>
              </a:rPr>
              <a:t>:25 </a:t>
            </a:r>
            <a:r>
              <a:rPr lang="en-US" sz="1600" kern="0" dirty="0">
                <a:solidFill>
                  <a:srgbClr val="000000"/>
                </a:solidFill>
              </a:rPr>
              <a:t>AM – </a:t>
            </a:r>
            <a:r>
              <a:rPr lang="en-US" sz="1600" kern="0" dirty="0" smtClean="0">
                <a:solidFill>
                  <a:srgbClr val="000000"/>
                </a:solidFill>
              </a:rPr>
              <a:t>8:32 </a:t>
            </a:r>
            <a:r>
              <a:rPr lang="en-US" sz="1600" kern="0" dirty="0" smtClean="0">
                <a:solidFill>
                  <a:srgbClr val="000000"/>
                </a:solidFill>
              </a:rPr>
              <a:t>AM</a:t>
            </a:r>
            <a:endParaRPr lang="en-US" sz="1600" kern="0" dirty="0">
              <a:solidFill>
                <a:srgbClr val="000000"/>
              </a:solidFill>
            </a:endParaRPr>
          </a:p>
          <a:p>
            <a:pPr lvl="2" eaLnBrk="0" fontAlgn="base" hangingPunct="0">
              <a:spcAft>
                <a:spcPct val="0"/>
              </a:spcAft>
              <a:buFont typeface="Courier New" panose="02070309020205020404" pitchFamily="49" charset="0"/>
              <a:buChar char="o"/>
            </a:pPr>
            <a:r>
              <a:rPr lang="en-US" sz="1400" kern="0" dirty="0" smtClean="0">
                <a:solidFill>
                  <a:srgbClr val="000000"/>
                </a:solidFill>
              </a:rPr>
              <a:t>All services accessed through the MIS were unavailable during the outage</a:t>
            </a:r>
            <a:endParaRPr lang="en-US" sz="1400" kern="0" dirty="0">
              <a:solidFill>
                <a:srgbClr val="000000"/>
              </a:solidFill>
            </a:endParaRPr>
          </a:p>
          <a:p>
            <a:pPr lvl="1">
              <a:buFont typeface="Wingdings" panose="05000000000000000000" pitchFamily="2" charset="2"/>
              <a:buChar char="§"/>
            </a:pPr>
            <a:r>
              <a:rPr lang="en-US" sz="1600" dirty="0" smtClean="0"/>
              <a:t>09/27/17 </a:t>
            </a:r>
            <a:r>
              <a:rPr lang="en-US" sz="1600" dirty="0"/>
              <a:t>– </a:t>
            </a:r>
            <a:r>
              <a:rPr lang="en-US" sz="1600" dirty="0" smtClean="0"/>
              <a:t>The 04:00 </a:t>
            </a:r>
            <a:r>
              <a:rPr lang="en-US" sz="1600" dirty="0"/>
              <a:t>and 05:00 </a:t>
            </a:r>
            <a:r>
              <a:rPr lang="en-US" sz="1600" dirty="0" smtClean="0"/>
              <a:t>postings </a:t>
            </a:r>
            <a:r>
              <a:rPr lang="en-US" sz="1600" dirty="0"/>
              <a:t>of the Wind Generation Resource Power Potential Forecast (Report ID 12320</a:t>
            </a:r>
            <a:r>
              <a:rPr lang="en-US" sz="1600" dirty="0" smtClean="0"/>
              <a:t>) were missed</a:t>
            </a:r>
            <a:endParaRPr lang="en-US" sz="1600" kern="0" dirty="0">
              <a:solidFill>
                <a:srgbClr val="000000"/>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a:t>
            </a:fld>
            <a:endParaRPr lang="en-US"/>
          </a:p>
        </p:txBody>
      </p:sp>
    </p:spTree>
    <p:extLst>
      <p:ext uri="{BB962C8B-B14F-4D97-AF65-F5344CB8AC3E}">
        <p14:creationId xmlns:p14="http://schemas.microsoft.com/office/powerpoint/2010/main" val="102405820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BECF69A8095C47A5FDC36D937BFC94" ma:contentTypeVersion="0" ma:contentTypeDescription="Create a new document." ma:contentTypeScope="" ma:versionID="51e0dcd167c135bf5b35199a55219b83">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D59BFD-3285-42FC-81D0-65AF7FBCF5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c34af464-7aa1-4edd-9be4-83dffc1cb926"/>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office/2006/metadata/properties"/>
    <ds:schemaRef ds:uri="http://purl.org/dc/terms/"/>
    <ds:schemaRef ds:uri="http://www.w3.org/XML/1998/namespace"/>
    <ds:schemaRef ds:uri="http://purl.org/dc/elements/1.1/"/>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1027</TotalTime>
  <Words>221</Words>
  <Application>Microsoft Office PowerPoint</Application>
  <PresentationFormat>On-screen Show (4:3)</PresentationFormat>
  <Paragraphs>25</Paragraphs>
  <Slides>2</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vt:i4>
      </vt:variant>
    </vt:vector>
  </HeadingPairs>
  <TitlesOfParts>
    <vt:vector size="10" baseType="lpstr">
      <vt:lpstr>Arial</vt:lpstr>
      <vt:lpstr>Arial Black</vt:lpstr>
      <vt:lpstr>Calibri</vt:lpstr>
      <vt:lpstr>Courier New</vt:lpstr>
      <vt:lpstr>Wingdings</vt:lpstr>
      <vt:lpstr>1_Custom Design</vt:lpstr>
      <vt:lpstr>Office Theme</vt:lpstr>
      <vt:lpstr>Custom Design</vt:lpstr>
      <vt:lpstr>PowerPoint Presentation</vt:lpstr>
      <vt:lpstr>Incident Report Highlights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Pagliai, Dave</cp:lastModifiedBy>
  <cp:revision>104</cp:revision>
  <cp:lastPrinted>2016-01-21T20:53:15Z</cp:lastPrinted>
  <dcterms:created xsi:type="dcterms:W3CDTF">2016-01-21T15:20:31Z</dcterms:created>
  <dcterms:modified xsi:type="dcterms:W3CDTF">2017-10-09T22:41:11Z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0x01010021BECF69A8095C47A5FDC36D937BFC94</vt:lpwstr>
  </property>
</Properties>
</file>