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1314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October </a:t>
            </a:r>
            <a:r>
              <a:rPr lang="en-US" b="1" dirty="0" smtClean="0">
                <a:solidFill>
                  <a:srgbClr val="000000"/>
                </a:solidFill>
              </a:rPr>
              <a:t>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September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Incidents 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September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09/03/17 </a:t>
            </a:r>
            <a:r>
              <a:rPr lang="en-US" sz="1600" dirty="0"/>
              <a:t>– Planned Maintenance (Site Failover – Retail Processing, </a:t>
            </a:r>
            <a:r>
              <a:rPr lang="en-US" sz="1600" dirty="0" err="1"/>
              <a:t>MarkeTrak</a:t>
            </a:r>
            <a:r>
              <a:rPr lang="en-US" sz="1600" dirty="0"/>
              <a:t>, </a:t>
            </a:r>
            <a:r>
              <a:rPr lang="en-US" sz="1600" dirty="0" err="1"/>
              <a:t>FindESIID</a:t>
            </a:r>
            <a:r>
              <a:rPr lang="en-US" sz="1600" dirty="0"/>
              <a:t>, </a:t>
            </a:r>
            <a:r>
              <a:rPr lang="en-US" sz="1600" dirty="0" err="1"/>
              <a:t>FindTransaction</a:t>
            </a:r>
            <a:r>
              <a:rPr lang="en-US" sz="1600" dirty="0"/>
              <a:t>)</a:t>
            </a: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kern="0" dirty="0" smtClean="0">
                <a:solidFill>
                  <a:srgbClr val="000000"/>
                </a:solidFill>
              </a:rPr>
              <a:t>09/26/17 (5:00 PM) - 09/27/17 (7:00 AM) – Retail </a:t>
            </a:r>
            <a:r>
              <a:rPr lang="en-US" sz="1600" kern="0" dirty="0" smtClean="0">
                <a:solidFill>
                  <a:srgbClr val="000000"/>
                </a:solidFill>
              </a:rPr>
              <a:t>Processing </a:t>
            </a:r>
            <a:r>
              <a:rPr lang="en-US" sz="1600" kern="0" dirty="0">
                <a:solidFill>
                  <a:srgbClr val="000000"/>
                </a:solidFill>
              </a:rPr>
              <a:t>degradation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ERCOT experienced an issue impacting naesb.ercot.com</a:t>
            </a:r>
          </a:p>
          <a:p>
            <a:pPr lvl="2" eaLnBrk="0" fontAlgn="base" hangingPunct="0"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lang="en-US" sz="1400" kern="0" dirty="0" smtClean="0">
                <a:solidFill>
                  <a:srgbClr val="000000"/>
                </a:solidFill>
              </a:rPr>
              <a:t>Market Participants may have experienced intermittent errors connecting to naesb.ercot.com</a:t>
            </a:r>
            <a:endParaRPr lang="en-US" sz="1400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en-US" sz="1600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803523"/>
            <a:ext cx="8534400" cy="189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c34af464-7aa1-4edd-9be4-83dffc1cb926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</TotalTime>
  <Words>88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84</cp:revision>
  <cp:lastPrinted>2016-01-21T20:53:15Z</cp:lastPrinted>
  <dcterms:created xsi:type="dcterms:W3CDTF">2016-01-21T15:20:31Z</dcterms:created>
  <dcterms:modified xsi:type="dcterms:W3CDTF">2017-10-06T22:09:01Z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