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307" r:id="rId7"/>
    <p:sldId id="308" r:id="rId8"/>
    <p:sldId id="309"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60"/>
  </p:normalViewPr>
  <p:slideViewPr>
    <p:cSldViewPr showGuides="1">
      <p:cViewPr varScale="1">
        <p:scale>
          <a:sx n="95" d="100"/>
          <a:sy n="95" d="100"/>
        </p:scale>
        <p:origin x="300"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10/9/2017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craish@ercot.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craish@ercot.com" TargetMode="External"/><Relationship Id="rId2" Type="http://schemas.openxmlformats.org/officeDocument/2006/relationships/hyperlink" Target="http://www.ercot.com/content/wcm/key_documents_lists/89542/Demand_Response_Data_Definitions_and_Technical_Specification_080416.doc"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33800" y="2133600"/>
            <a:ext cx="5181600" cy="1692771"/>
          </a:xfrm>
          <a:prstGeom prst="rect">
            <a:avLst/>
          </a:prstGeom>
          <a:noFill/>
        </p:spPr>
        <p:txBody>
          <a:bodyPr wrap="square" rtlCol="0">
            <a:spAutoFit/>
          </a:bodyPr>
          <a:lstStyle/>
          <a:p>
            <a:pPr algn="ctr"/>
            <a:r>
              <a:rPr lang="en-US" sz="2000" dirty="0" smtClean="0"/>
              <a:t>Demand Response Survey Update</a:t>
            </a:r>
            <a:endParaRPr lang="en-US" dirty="0" smtClean="0"/>
          </a:p>
          <a:p>
            <a:endParaRPr lang="en-US" dirty="0"/>
          </a:p>
          <a:p>
            <a:pPr algn="ctr"/>
            <a:r>
              <a:rPr lang="en-US" sz="1600" dirty="0" smtClean="0"/>
              <a:t>Carl L Raish</a:t>
            </a:r>
            <a:endParaRPr lang="en-US" sz="1600" dirty="0"/>
          </a:p>
          <a:p>
            <a:pPr algn="ctr"/>
            <a:r>
              <a:rPr lang="en-US" sz="1600" dirty="0" smtClean="0"/>
              <a:t>Principal Load Profiling and Modeling</a:t>
            </a:r>
            <a:endParaRPr lang="en-US" sz="1600" dirty="0"/>
          </a:p>
          <a:p>
            <a:pPr algn="ctr"/>
            <a:endParaRPr lang="en-US" dirty="0"/>
          </a:p>
          <a:p>
            <a:pPr algn="ctr"/>
            <a:r>
              <a:rPr lang="en-US" sz="1600" dirty="0" smtClean="0"/>
              <a:t>RMS – October 10, 2017</a:t>
            </a:r>
            <a:endParaRPr lang="en-US" sz="1600"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Demand Response Survey Update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Content Placeholder 2"/>
          <p:cNvSpPr>
            <a:spLocks noGrp="1"/>
          </p:cNvSpPr>
          <p:nvPr>
            <p:ph idx="1"/>
          </p:nvPr>
        </p:nvSpPr>
        <p:spPr>
          <a:xfrm>
            <a:off x="457200" y="914400"/>
            <a:ext cx="8001000" cy="5181600"/>
          </a:xfrm>
        </p:spPr>
        <p:txBody>
          <a:bodyPr/>
          <a:lstStyle/>
          <a:p>
            <a:pPr>
              <a:defRPr/>
            </a:pPr>
            <a:r>
              <a:rPr lang="en-US" altLang="en-US" sz="2000" b="0" dirty="0" smtClean="0">
                <a:solidFill>
                  <a:srgbClr val="000000"/>
                </a:solidFill>
                <a:cs typeface="Times New Roman" pitchFamily="18" charset="0"/>
              </a:rPr>
              <a:t>This is the 5</a:t>
            </a:r>
            <a:r>
              <a:rPr lang="en-US" altLang="en-US" sz="2000" b="0" baseline="30000" dirty="0" smtClean="0">
                <a:solidFill>
                  <a:srgbClr val="000000"/>
                </a:solidFill>
                <a:cs typeface="Times New Roman" pitchFamily="18" charset="0"/>
              </a:rPr>
              <a:t>th</a:t>
            </a:r>
            <a:r>
              <a:rPr lang="en-US" altLang="en-US" sz="2000" b="0" dirty="0" smtClean="0">
                <a:solidFill>
                  <a:srgbClr val="000000"/>
                </a:solidFill>
                <a:cs typeface="Times New Roman" pitchFamily="18" charset="0"/>
              </a:rPr>
              <a:t> iteration of the Dynamic Pricing and Demand Response Capabilities survey.</a:t>
            </a:r>
          </a:p>
          <a:p>
            <a:pPr>
              <a:defRPr/>
            </a:pPr>
            <a:r>
              <a:rPr lang="en-US" altLang="en-US" sz="2000" b="0" dirty="0" smtClean="0">
                <a:solidFill>
                  <a:srgbClr val="000000"/>
                </a:solidFill>
                <a:cs typeface="Times New Roman" pitchFamily="18" charset="0"/>
              </a:rPr>
              <a:t>Market Notice and a reminder notice went out on August 11, 2017 and September 26, 2017 that the survey is commencing.</a:t>
            </a:r>
          </a:p>
          <a:p>
            <a:pPr>
              <a:defRPr/>
            </a:pPr>
            <a:r>
              <a:rPr lang="en-US" altLang="en-US" sz="2000" dirty="0" smtClean="0">
                <a:solidFill>
                  <a:srgbClr val="000000"/>
                </a:solidFill>
                <a:cs typeface="Times New Roman" pitchFamily="18" charset="0"/>
              </a:rPr>
              <a:t>The snapshot date is September 30 … REPs should report participation for ESIIDs they were the Rep-of-Record for on that date.</a:t>
            </a:r>
          </a:p>
          <a:p>
            <a:pPr lvl="1">
              <a:defRPr/>
            </a:pPr>
            <a:r>
              <a:rPr lang="en-US" altLang="en-US" sz="1600" b="0" dirty="0" smtClean="0">
                <a:solidFill>
                  <a:srgbClr val="000000"/>
                </a:solidFill>
                <a:cs typeface="Times New Roman" pitchFamily="18" charset="0"/>
              </a:rPr>
              <a:t>At least one REP followed up with a request, since the snapshot date was on a Saturday, to allow them to change the date to a business date.</a:t>
            </a:r>
          </a:p>
          <a:p>
            <a:pPr lvl="1">
              <a:defRPr/>
            </a:pPr>
            <a:r>
              <a:rPr lang="en-US" altLang="en-US" sz="1600" dirty="0" smtClean="0">
                <a:solidFill>
                  <a:srgbClr val="000000"/>
                </a:solidFill>
                <a:cs typeface="Times New Roman" pitchFamily="18" charset="0"/>
              </a:rPr>
              <a:t>ERCOT okayed that change and requests that any REP that needs to make such a change, to send an email to </a:t>
            </a:r>
            <a:r>
              <a:rPr lang="en-US" altLang="en-US" sz="1600" dirty="0" smtClean="0">
                <a:solidFill>
                  <a:srgbClr val="000000"/>
                </a:solidFill>
                <a:cs typeface="Times New Roman" pitchFamily="18" charset="0"/>
                <a:hlinkClick r:id="rId2"/>
              </a:rPr>
              <a:t>craish@ercot.com</a:t>
            </a:r>
            <a:r>
              <a:rPr lang="en-US" altLang="en-US" sz="1600" dirty="0" smtClean="0">
                <a:solidFill>
                  <a:srgbClr val="000000"/>
                </a:solidFill>
                <a:cs typeface="Times New Roman" pitchFamily="18" charset="0"/>
              </a:rPr>
              <a:t> to let me know what date they are using.</a:t>
            </a:r>
          </a:p>
          <a:p>
            <a:pPr lvl="1">
              <a:defRPr/>
            </a:pPr>
            <a:r>
              <a:rPr lang="en-US" altLang="en-US" sz="1600" dirty="0" smtClean="0">
                <a:solidFill>
                  <a:srgbClr val="000000"/>
                </a:solidFill>
                <a:cs typeface="Times New Roman" pitchFamily="18" charset="0"/>
              </a:rPr>
              <a:t>In the absence of such notice, ERCOT will process and validate submissions based on the September 30 date.</a:t>
            </a:r>
          </a:p>
          <a:p>
            <a:pPr>
              <a:defRPr/>
            </a:pPr>
            <a:r>
              <a:rPr lang="en-US" altLang="en-US" sz="2000" b="0" dirty="0" smtClean="0">
                <a:solidFill>
                  <a:srgbClr val="000000"/>
                </a:solidFill>
                <a:cs typeface="Times New Roman" pitchFamily="18" charset="0"/>
              </a:rPr>
              <a:t>REPs should submit files by October 27</a:t>
            </a:r>
          </a:p>
          <a:p>
            <a:pPr>
              <a:defRPr/>
            </a:pPr>
            <a:r>
              <a:rPr lang="en-US" altLang="en-US" sz="2000" dirty="0" smtClean="0">
                <a:solidFill>
                  <a:srgbClr val="000000"/>
                </a:solidFill>
                <a:cs typeface="Times New Roman" pitchFamily="18" charset="0"/>
              </a:rPr>
              <a:t>ERCOT and REPs should work through resolution of errors by November 17</a:t>
            </a:r>
            <a:endParaRPr lang="en-US" altLang="en-US" sz="2000" b="0" dirty="0" smtClean="0">
              <a:solidFill>
                <a:srgbClr val="000000"/>
              </a:solidFill>
              <a:cs typeface="Times New Roman" pitchFamily="18" charset="0"/>
            </a:endParaRPr>
          </a:p>
        </p:txBody>
      </p:sp>
    </p:spTree>
    <p:extLst>
      <p:ext uri="{BB962C8B-B14F-4D97-AF65-F5344CB8AC3E}">
        <p14:creationId xmlns:p14="http://schemas.microsoft.com/office/powerpoint/2010/main" val="1112933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Demand Response Survey Update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5" name="Content Placeholder 2"/>
          <p:cNvSpPr>
            <a:spLocks noGrp="1"/>
          </p:cNvSpPr>
          <p:nvPr>
            <p:ph idx="1"/>
          </p:nvPr>
        </p:nvSpPr>
        <p:spPr>
          <a:xfrm>
            <a:off x="457200" y="914400"/>
            <a:ext cx="8001000" cy="5181600"/>
          </a:xfrm>
        </p:spPr>
        <p:txBody>
          <a:bodyPr/>
          <a:lstStyle/>
          <a:p>
            <a:pPr>
              <a:defRPr/>
            </a:pPr>
            <a:r>
              <a:rPr lang="en-US" altLang="en-US" sz="2000" b="0" dirty="0" smtClean="0">
                <a:solidFill>
                  <a:srgbClr val="000000"/>
                </a:solidFill>
                <a:cs typeface="Times New Roman" pitchFamily="18" charset="0"/>
              </a:rPr>
              <a:t>ERCOT will send a follo</a:t>
            </a:r>
            <a:r>
              <a:rPr lang="en-US" altLang="en-US" sz="2000" dirty="0" smtClean="0">
                <a:solidFill>
                  <a:srgbClr val="000000"/>
                </a:solidFill>
                <a:cs typeface="Times New Roman" pitchFamily="18" charset="0"/>
              </a:rPr>
              <a:t>w-up survey to REPs submitting participation in Other Load Control (OLC), Peak Rebate (PR), and Other (OTH) to get lists of deployment dates and times. Responses to this survey are due December 15.</a:t>
            </a:r>
          </a:p>
          <a:p>
            <a:pPr>
              <a:defRPr/>
            </a:pPr>
            <a:endParaRPr lang="en-US" altLang="en-US" sz="2000" b="0" dirty="0" smtClean="0">
              <a:solidFill>
                <a:srgbClr val="000000"/>
              </a:solidFill>
              <a:cs typeface="Times New Roman" pitchFamily="18" charset="0"/>
            </a:endParaRPr>
          </a:p>
          <a:p>
            <a:pPr>
              <a:defRPr/>
            </a:pPr>
            <a:r>
              <a:rPr lang="en-US" altLang="en-US" sz="2000" dirty="0" smtClean="0">
                <a:solidFill>
                  <a:srgbClr val="000000"/>
                </a:solidFill>
                <a:cs typeface="Times New Roman" pitchFamily="18" charset="0"/>
              </a:rPr>
              <a:t>For further information on particular details for the survey please refer to the following link:</a:t>
            </a:r>
          </a:p>
          <a:p>
            <a:pPr marL="0" indent="0">
              <a:buNone/>
              <a:defRPr/>
            </a:pPr>
            <a:r>
              <a:rPr lang="en-US" altLang="en-US" sz="2000" dirty="0">
                <a:solidFill>
                  <a:srgbClr val="000000"/>
                </a:solidFill>
                <a:cs typeface="Times New Roman" pitchFamily="18" charset="0"/>
              </a:rPr>
              <a:t>	</a:t>
            </a:r>
            <a:r>
              <a:rPr lang="en-US" sz="1800" u="sng" dirty="0" smtClean="0">
                <a:hlinkClick r:id="rId2"/>
              </a:rPr>
              <a:t>Demand </a:t>
            </a:r>
            <a:r>
              <a:rPr lang="en-US" sz="1800" u="sng" dirty="0">
                <a:hlinkClick r:id="rId2"/>
              </a:rPr>
              <a:t>Response Data Definitions and Technical </a:t>
            </a:r>
            <a:r>
              <a:rPr lang="en-US" sz="1800" u="sng" dirty="0" smtClean="0">
                <a:hlinkClick r:id="rId2"/>
              </a:rPr>
              <a:t>Specifications</a:t>
            </a:r>
            <a:endParaRPr lang="en-US" sz="1800" u="sng" dirty="0" smtClean="0"/>
          </a:p>
          <a:p>
            <a:pPr marL="0" indent="0">
              <a:buNone/>
              <a:defRPr/>
            </a:pPr>
            <a:endParaRPr lang="en-US" altLang="en-US" sz="1800" b="0" u="sng" dirty="0">
              <a:solidFill>
                <a:srgbClr val="000000"/>
              </a:solidFill>
              <a:cs typeface="Times New Roman" pitchFamily="18" charset="0"/>
            </a:endParaRPr>
          </a:p>
          <a:p>
            <a:pPr>
              <a:defRPr/>
            </a:pPr>
            <a:r>
              <a:rPr lang="en-US" altLang="en-US" sz="1800" dirty="0" smtClean="0">
                <a:solidFill>
                  <a:srgbClr val="000000"/>
                </a:solidFill>
                <a:cs typeface="Times New Roman" pitchFamily="18" charset="0"/>
              </a:rPr>
              <a:t>Note: the link does provide some documentation on the meaning of the various error messages.  You can contact me (</a:t>
            </a:r>
            <a:r>
              <a:rPr lang="en-US" altLang="en-US" sz="1800" dirty="0" smtClean="0">
                <a:solidFill>
                  <a:srgbClr val="000000"/>
                </a:solidFill>
                <a:cs typeface="Times New Roman" pitchFamily="18" charset="0"/>
                <a:hlinkClick r:id="rId3"/>
              </a:rPr>
              <a:t>craish@ercot.com</a:t>
            </a:r>
            <a:r>
              <a:rPr lang="en-US" altLang="en-US" sz="1800" dirty="0" smtClean="0">
                <a:solidFill>
                  <a:srgbClr val="000000"/>
                </a:solidFill>
                <a:cs typeface="Times New Roman" pitchFamily="18" charset="0"/>
              </a:rPr>
              <a:t>) if you have any additional questions.</a:t>
            </a:r>
          </a:p>
          <a:p>
            <a:pPr>
              <a:defRPr/>
            </a:pPr>
            <a:endParaRPr lang="en-US" altLang="en-US" sz="1800" b="0" dirty="0">
              <a:solidFill>
                <a:srgbClr val="000000"/>
              </a:solidFill>
              <a:cs typeface="Times New Roman" pitchFamily="18" charset="0"/>
            </a:endParaRPr>
          </a:p>
          <a:p>
            <a:pPr>
              <a:defRPr/>
            </a:pPr>
            <a:r>
              <a:rPr lang="en-US" altLang="en-US" sz="1800" dirty="0" smtClean="0">
                <a:solidFill>
                  <a:srgbClr val="000000"/>
                </a:solidFill>
                <a:cs typeface="Times New Roman" pitchFamily="18" charset="0"/>
              </a:rPr>
              <a:t>As a reminder, when you correct errors, complete files of all participation need to be submitted … ERCOT does analysis based on the most recent submission from each REP.</a:t>
            </a:r>
            <a:endParaRPr lang="en-US" altLang="en-US" sz="1800" b="0" dirty="0">
              <a:solidFill>
                <a:srgbClr val="000000"/>
              </a:solidFill>
              <a:cs typeface="Times New Roman" pitchFamily="18" charset="0"/>
            </a:endParaRPr>
          </a:p>
        </p:txBody>
      </p:sp>
    </p:spTree>
    <p:extLst>
      <p:ext uri="{BB962C8B-B14F-4D97-AF65-F5344CB8AC3E}">
        <p14:creationId xmlns:p14="http://schemas.microsoft.com/office/powerpoint/2010/main" val="1890425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New For This Year</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Content Placeholder 2"/>
          <p:cNvSpPr>
            <a:spLocks noGrp="1"/>
          </p:cNvSpPr>
          <p:nvPr>
            <p:ph idx="1"/>
          </p:nvPr>
        </p:nvSpPr>
        <p:spPr>
          <a:xfrm>
            <a:off x="457200" y="914400"/>
            <a:ext cx="8001000" cy="5181600"/>
          </a:xfrm>
        </p:spPr>
        <p:txBody>
          <a:bodyPr/>
          <a:lstStyle/>
          <a:p>
            <a:pPr>
              <a:defRPr/>
            </a:pPr>
            <a:r>
              <a:rPr lang="en-US" altLang="en-US" sz="2000" b="0" dirty="0" smtClean="0">
                <a:solidFill>
                  <a:srgbClr val="000000"/>
                </a:solidFill>
                <a:cs typeface="Times New Roman" pitchFamily="18" charset="0"/>
              </a:rPr>
              <a:t>ERCOT legal has okayed sending REP specific analysis results </a:t>
            </a:r>
            <a:r>
              <a:rPr lang="en-US" altLang="en-US" sz="2000" dirty="0" smtClean="0">
                <a:solidFill>
                  <a:srgbClr val="000000"/>
                </a:solidFill>
                <a:cs typeface="Times New Roman" pitchFamily="18" charset="0"/>
              </a:rPr>
              <a:t>to the submitting REP.</a:t>
            </a:r>
            <a:endParaRPr lang="en-US" altLang="en-US" sz="1600" dirty="0" smtClean="0">
              <a:solidFill>
                <a:srgbClr val="000000"/>
              </a:solidFill>
              <a:cs typeface="Times New Roman" pitchFamily="18" charset="0"/>
            </a:endParaRPr>
          </a:p>
          <a:p>
            <a:pPr lvl="1">
              <a:defRPr/>
            </a:pPr>
            <a:r>
              <a:rPr lang="en-US" altLang="en-US" sz="1800" dirty="0" smtClean="0">
                <a:solidFill>
                  <a:srgbClr val="000000"/>
                </a:solidFill>
                <a:cs typeface="Times New Roman" pitchFamily="18" charset="0"/>
              </a:rPr>
              <a:t>REPs should send requests to me if they’re interested in receiving the results</a:t>
            </a:r>
          </a:p>
          <a:p>
            <a:pPr lvl="1">
              <a:defRPr/>
            </a:pPr>
            <a:r>
              <a:rPr lang="en-US" altLang="en-US" sz="1800" dirty="0" smtClean="0">
                <a:solidFill>
                  <a:srgbClr val="000000"/>
                </a:solidFill>
                <a:cs typeface="Times New Roman" pitchFamily="18" charset="0"/>
              </a:rPr>
              <a:t>Reports will contingent on </a:t>
            </a:r>
            <a:r>
              <a:rPr lang="en-US" altLang="en-US" sz="1800" dirty="0">
                <a:solidFill>
                  <a:srgbClr val="000000"/>
                </a:solidFill>
                <a:cs typeface="Times New Roman" pitchFamily="18" charset="0"/>
              </a:rPr>
              <a:t>ERCOT </a:t>
            </a:r>
            <a:r>
              <a:rPr lang="en-US" altLang="en-US" sz="1800" dirty="0" smtClean="0">
                <a:solidFill>
                  <a:srgbClr val="000000"/>
                </a:solidFill>
                <a:cs typeface="Times New Roman" pitchFamily="18" charset="0"/>
              </a:rPr>
              <a:t>receiving:</a:t>
            </a:r>
          </a:p>
          <a:p>
            <a:pPr lvl="2">
              <a:defRPr/>
            </a:pPr>
            <a:r>
              <a:rPr lang="en-US" altLang="en-US" sz="1600" dirty="0" smtClean="0">
                <a:solidFill>
                  <a:srgbClr val="000000"/>
                </a:solidFill>
                <a:cs typeface="Times New Roman" pitchFamily="18" charset="0"/>
              </a:rPr>
              <a:t>A sufficiently high percentage of validated submissions from the REP;</a:t>
            </a:r>
          </a:p>
          <a:p>
            <a:pPr lvl="2">
              <a:defRPr/>
            </a:pPr>
            <a:r>
              <a:rPr lang="en-US" altLang="en-US" sz="1600" dirty="0" smtClean="0">
                <a:solidFill>
                  <a:srgbClr val="000000"/>
                </a:solidFill>
                <a:cs typeface="Times New Roman" pitchFamily="18" charset="0"/>
              </a:rPr>
              <a:t>Event survey responses where applicable; and,</a:t>
            </a:r>
          </a:p>
          <a:p>
            <a:pPr lvl="2">
              <a:defRPr/>
            </a:pPr>
            <a:r>
              <a:rPr lang="en-US" altLang="en-US" sz="1600" dirty="0" smtClean="0">
                <a:solidFill>
                  <a:srgbClr val="000000"/>
                </a:solidFill>
                <a:cs typeface="Times New Roman" pitchFamily="18" charset="0"/>
              </a:rPr>
              <a:t>A sufficiently large participation for the REP to produce meaningful results.</a:t>
            </a:r>
          </a:p>
          <a:p>
            <a:pPr lvl="1">
              <a:defRPr/>
            </a:pPr>
            <a:r>
              <a:rPr lang="en-US" altLang="en-US" sz="1800" dirty="0" smtClean="0">
                <a:solidFill>
                  <a:srgbClr val="000000"/>
                </a:solidFill>
                <a:cs typeface="Times New Roman" pitchFamily="18" charset="0"/>
              </a:rPr>
              <a:t>This is being done in hopes of providing greater benefit to REPs the participate in the survey as well as improvement to the overall </a:t>
            </a:r>
            <a:r>
              <a:rPr lang="en-US" altLang="en-US" sz="1800" smtClean="0">
                <a:solidFill>
                  <a:srgbClr val="000000"/>
                </a:solidFill>
                <a:cs typeface="Times New Roman" pitchFamily="18" charset="0"/>
              </a:rPr>
              <a:t>survey results.</a:t>
            </a:r>
            <a:endParaRPr lang="en-US" altLang="en-US" sz="1800" dirty="0" smtClean="0">
              <a:solidFill>
                <a:srgbClr val="000000"/>
              </a:solidFill>
              <a:cs typeface="Times New Roman" pitchFamily="18" charset="0"/>
            </a:endParaRPr>
          </a:p>
          <a:p>
            <a:pPr lvl="2">
              <a:defRPr/>
            </a:pPr>
            <a:endParaRPr lang="en-US" altLang="en-US" sz="1200" b="0" dirty="0">
              <a:solidFill>
                <a:srgbClr val="000000"/>
              </a:solidFill>
              <a:cs typeface="Times New Roman" pitchFamily="18" charset="0"/>
            </a:endParaRPr>
          </a:p>
          <a:p>
            <a:pPr>
              <a:defRPr/>
            </a:pPr>
            <a:endParaRPr lang="en-US" altLang="en-US" sz="2000" dirty="0">
              <a:solidFill>
                <a:srgbClr val="000000"/>
              </a:solidFill>
              <a:cs typeface="Times New Roman" pitchFamily="18" charset="0"/>
            </a:endParaRPr>
          </a:p>
        </p:txBody>
      </p:sp>
    </p:spTree>
    <p:extLst>
      <p:ext uri="{BB962C8B-B14F-4D97-AF65-F5344CB8AC3E}">
        <p14:creationId xmlns:p14="http://schemas.microsoft.com/office/powerpoint/2010/main" val="1253915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dcmitype/"/>
    <ds:schemaRef ds:uri="http://purl.org/dc/elements/1.1/"/>
    <ds:schemaRef ds:uri="http://schemas.microsoft.com/office/infopath/2007/PartnerControls"/>
    <ds:schemaRef ds:uri="http://purl.org/dc/terms/"/>
    <ds:schemaRef ds:uri="http://schemas.microsoft.com/office/2006/metadata/properties"/>
    <ds:schemaRef ds:uri="http://schemas.openxmlformats.org/package/2006/metadata/core-properties"/>
    <ds:schemaRef ds:uri="http://schemas.microsoft.com/office/2006/documentManagement/types"/>
    <ds:schemaRef ds:uri="c34af464-7aa1-4edd-9be4-83dffc1cb926"/>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16985</TotalTime>
  <Words>350</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Times New Roman</vt:lpstr>
      <vt:lpstr>1_Custom Design</vt:lpstr>
      <vt:lpstr>Office Theme</vt:lpstr>
      <vt:lpstr>PowerPoint Presentation</vt:lpstr>
      <vt:lpstr>Demand Response Survey Update</vt:lpstr>
      <vt:lpstr>Demand Response Survey Update</vt:lpstr>
      <vt:lpstr>New For This Year</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Raish, Carl</cp:lastModifiedBy>
  <cp:revision>327</cp:revision>
  <cp:lastPrinted>2017-09-22T15:25:24Z</cp:lastPrinted>
  <dcterms:created xsi:type="dcterms:W3CDTF">2016-01-21T15:20:31Z</dcterms:created>
  <dcterms:modified xsi:type="dcterms:W3CDTF">2017-10-09T20:32:13Z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