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  <p:sldMasterId id="2147483676" r:id="rId3"/>
  </p:sldMasterIdLst>
  <p:notesMasterIdLst>
    <p:notesMasterId r:id="rId10"/>
  </p:notesMasterIdLst>
  <p:handoutMasterIdLst>
    <p:handoutMasterId r:id="rId11"/>
  </p:handoutMasterIdLst>
  <p:sldIdLst>
    <p:sldId id="367" r:id="rId4"/>
    <p:sldId id="375" r:id="rId5"/>
    <p:sldId id="378" r:id="rId6"/>
    <p:sldId id="379" r:id="rId7"/>
    <p:sldId id="368" r:id="rId8"/>
    <p:sldId id="369" r:id="rId9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00"/>
    <a:srgbClr val="EAEAEA"/>
    <a:srgbClr val="008000"/>
    <a:srgbClr val="000099"/>
    <a:srgbClr val="FFFF66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0" autoAdjust="0"/>
    <p:restoredTop sz="98990" autoAdjust="0"/>
  </p:normalViewPr>
  <p:slideViewPr>
    <p:cSldViewPr>
      <p:cViewPr>
        <p:scale>
          <a:sx n="70" d="100"/>
          <a:sy n="70" d="100"/>
        </p:scale>
        <p:origin x="-78" y="-50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7D394A-84D6-47DE-BE59-6A4F6CB23A23}" type="slidenum"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C583-0679-4513-B57F-E70492631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4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4A082-DAFD-469A-BCF1-753A40DBA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A6590-0B45-4A28-891C-BBA111C6B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9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3EA22-1120-4C43-9C19-08778E8B6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58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9926-67CD-4DEA-94B6-58D05F2E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51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AA58F-D44F-41E8-9FAA-B588D22F6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64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4502E-91A8-4528-A829-9031CF3AF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99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F5F6-E3E3-4A6F-81BC-D600EAA2A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4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CC024-4D37-4BD0-95C9-45B741A0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36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1136-6107-4C1D-BD30-A73A0AE57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85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8B7FC-4ED9-4837-AC46-DF263E928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6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C73F8-1E3B-47D7-9760-263BA84F5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23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F4670-5DBD-4008-92E7-E19F0BEB3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07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E9479-8F82-4118-BFCC-1F40E2934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6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CA08-318B-4F92-9492-5B6B4221D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20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3DDD-ED95-46B8-866E-6F4836A13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30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508D7-BA96-4A66-BD03-0CBBAD118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3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BA748-1F16-4BFC-9C49-1FCF25EB6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4F9D-8EFC-41BB-8EF5-C1FFB68BE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17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1CAA-C21C-43D8-B1F0-8CF532775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95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F7F55-3ABA-4EFD-BE55-E332C295F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6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9F65E-61FA-43A7-8F90-91A0AFD89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41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DB467-09BE-4E5D-B289-08DEC0548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127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215C4-7D49-4ADE-A53E-474382352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6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F422D3C7-EA04-4C76-8924-B6B556E97F61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2055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7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582415EB-9420-4D29-AD2C-62CB4724C165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6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mmittees/board/tac/rms/tdtms/index.html" TargetMode="Externa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3F8BC6B-D245-4D3D-ADD6-8D139605027A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5438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Texas Data Transport &amp;  MarkeTrak Systems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(TDTMS)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Update to RMS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October 10, </a:t>
            </a: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2017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400" b="1" dirty="0" smtClean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Jim Lee (AEP) – Chair</a:t>
            </a:r>
            <a:b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Monica Jones (NRG) – Vice Chair</a:t>
            </a:r>
            <a:endParaRPr lang="en-US" altLang="en-US" sz="20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3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Implementation Schedule Options for NPRR778</a:t>
            </a:r>
            <a:endParaRPr lang="en-US" altLang="en-US" sz="2300" dirty="0" smtClean="0">
              <a:solidFill>
                <a:srgbClr val="3D5F5D"/>
              </a:solidFill>
            </a:endParaRP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71998" y="1104371"/>
            <a:ext cx="8342312" cy="517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OPTION 1: Keep Release 5 go-live. No end-to-end coordinated testing.</a:t>
            </a:r>
            <a:endParaRPr lang="en-US" sz="1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800" dirty="0" smtClean="0"/>
              <a:t>As approved by RMS and TAC, NPRR778 is currently approved </a:t>
            </a:r>
            <a:r>
              <a:rPr lang="en-US" sz="1800" dirty="0" smtClean="0"/>
              <a:t>for go-live as part of ERCOT </a:t>
            </a:r>
            <a:r>
              <a:rPr lang="en-US" sz="1800" dirty="0" smtClean="0"/>
              <a:t>Release 5 </a:t>
            </a:r>
            <a:r>
              <a:rPr lang="en-US" sz="1600" dirty="0" smtClean="0"/>
              <a:t>:</a:t>
            </a:r>
            <a:endParaRPr lang="en-US" sz="1600" dirty="0" smtClean="0"/>
          </a:p>
          <a:p>
            <a:pPr lvl="1" indent="0">
              <a:buNone/>
            </a:pPr>
            <a:endParaRPr lang="en-US" sz="16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 smtClean="0"/>
              <a:t>Release 5 go-live: October 29-31, 2017</a:t>
            </a:r>
            <a:br>
              <a:rPr lang="en-US" sz="1800" b="0" dirty="0" smtClean="0"/>
            </a:br>
            <a:endParaRPr lang="en-US" sz="18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Oct 16</a:t>
            </a:r>
            <a:r>
              <a:rPr lang="en-US" sz="1800" b="0" baseline="30000" dirty="0"/>
              <a:t>th</a:t>
            </a:r>
            <a:r>
              <a:rPr lang="en-US" sz="1800" b="0" dirty="0"/>
              <a:t> - NPRR778 code loaded in the RMTE available for ad-hoc testing </a:t>
            </a:r>
            <a:r>
              <a:rPr lang="en-US" sz="1800" b="0" dirty="0" smtClean="0"/>
              <a:t/>
            </a:r>
            <a:br>
              <a:rPr lang="en-US" sz="1800" b="0" dirty="0" smtClean="0"/>
            </a:br>
            <a:endParaRPr lang="en-US" sz="18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 smtClean="0"/>
              <a:t>Oct </a:t>
            </a:r>
            <a:r>
              <a:rPr lang="en-US" sz="1800" b="0" dirty="0" smtClean="0"/>
              <a:t>19</a:t>
            </a:r>
            <a:r>
              <a:rPr lang="en-US" sz="1800" b="0" baseline="30000" dirty="0" smtClean="0"/>
              <a:t>th</a:t>
            </a:r>
            <a:r>
              <a:rPr lang="en-US" sz="1800" b="0" dirty="0"/>
              <a:t> </a:t>
            </a:r>
            <a:r>
              <a:rPr lang="en-US" sz="1800" b="0" dirty="0" smtClean="0"/>
              <a:t>– </a:t>
            </a:r>
            <a:r>
              <a:rPr lang="en-US" sz="1800" b="0" dirty="0" smtClean="0"/>
              <a:t>RMS NPRR778 Workshop – Elimination of Cancel w/ Approval MarkeTrak Process</a:t>
            </a:r>
          </a:p>
          <a:p>
            <a:pPr marL="1200150" lvl="1" indent="-457200">
              <a:buFont typeface="Wingdings" panose="05000000000000000000" pitchFamily="2" charset="2"/>
              <a:buChar char="Ø"/>
            </a:pPr>
            <a:r>
              <a:rPr lang="en-US" sz="1800" b="0" dirty="0"/>
              <a:t>9am – 12pm (In-Person and/or WebEx)</a:t>
            </a:r>
          </a:p>
          <a:p>
            <a:pPr marL="457200" indent="-457200">
              <a:buFont typeface="+mj-lt"/>
              <a:buAutoNum type="arabicPeriod"/>
            </a:pPr>
            <a:endParaRPr lang="en-US" sz="105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 smtClean="0"/>
              <a:t>Will not have time for coordinated end-to-end testing</a:t>
            </a:r>
          </a:p>
          <a:p>
            <a:pPr marL="457200" indent="-457200">
              <a:buFont typeface="+mj-lt"/>
              <a:buAutoNum type="arabicPeriod"/>
            </a:pPr>
            <a:endParaRPr lang="en-US" sz="18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 smtClean="0"/>
              <a:t>TDSPs to support MarkeTrak Cancel w/ Approval through Dec 31, 2017</a:t>
            </a:r>
            <a:endParaRPr lang="en-US" sz="1800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5107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Implementation </a:t>
            </a:r>
            <a:r>
              <a:rPr lang="en-US" altLang="en-US" sz="2300" dirty="0">
                <a:solidFill>
                  <a:srgbClr val="3D5F5D"/>
                </a:solidFill>
              </a:rPr>
              <a:t>Schedule </a:t>
            </a:r>
            <a:r>
              <a:rPr lang="en-US" altLang="en-US" sz="2300" dirty="0" smtClean="0">
                <a:solidFill>
                  <a:srgbClr val="3D5F5D"/>
                </a:solidFill>
              </a:rPr>
              <a:t>Options for </a:t>
            </a:r>
            <a:r>
              <a:rPr lang="en-US" altLang="en-US" sz="2300" dirty="0">
                <a:solidFill>
                  <a:srgbClr val="3D5F5D"/>
                </a:solidFill>
              </a:rPr>
              <a:t>NPRR778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71998" y="1104371"/>
            <a:ext cx="8342312" cy="462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OPTION 2: Postpone to Release 6 go-live. Includes end-to-end testing.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1" indent="0">
              <a:buNone/>
            </a:pPr>
            <a:endParaRPr lang="en-US" sz="16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 smtClean="0"/>
              <a:t>Release 6 go-live: December 9-10, 2017</a:t>
            </a:r>
            <a:br>
              <a:rPr lang="en-US" sz="1800" b="0" dirty="0" smtClean="0"/>
            </a:br>
            <a:endParaRPr lang="en-US" sz="18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Oct 16</a:t>
            </a:r>
            <a:r>
              <a:rPr lang="en-US" sz="1800" b="0" baseline="30000" dirty="0"/>
              <a:t>th</a:t>
            </a:r>
            <a:r>
              <a:rPr lang="en-US" sz="1800" b="0" dirty="0"/>
              <a:t> - NPRR778 code loaded in the RMTE available for ad-hoc testing </a:t>
            </a:r>
            <a:r>
              <a:rPr lang="en-US" sz="1800" b="0" dirty="0" smtClean="0"/>
              <a:t/>
            </a:r>
            <a:br>
              <a:rPr lang="en-US" sz="1800" b="0" dirty="0" smtClean="0"/>
            </a:br>
            <a:endParaRPr lang="en-US" sz="18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Oct 19</a:t>
            </a:r>
            <a:r>
              <a:rPr lang="en-US" sz="1800" b="0" baseline="30000" dirty="0"/>
              <a:t>th</a:t>
            </a:r>
            <a:r>
              <a:rPr lang="en-US" sz="1800" b="0" dirty="0"/>
              <a:t> – RMS NPRR778 Workshop – Elimination of Cancel w/ Approval MarkeTrak Process</a:t>
            </a:r>
          </a:p>
          <a:p>
            <a:pPr marL="1200150" lvl="1" indent="-457200">
              <a:buFont typeface="Wingdings" panose="05000000000000000000" pitchFamily="2" charset="2"/>
              <a:buChar char="Ø"/>
            </a:pPr>
            <a:r>
              <a:rPr lang="en-US" sz="1800" b="0" dirty="0" smtClean="0"/>
              <a:t>9am – 12pm (In-Person and/or WebEx)</a:t>
            </a:r>
          </a:p>
          <a:p>
            <a:pPr marL="457200" indent="-457200">
              <a:buFont typeface="+mj-lt"/>
              <a:buAutoNum type="arabicPeriod"/>
            </a:pPr>
            <a:endParaRPr lang="en-US" sz="105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 smtClean="0"/>
              <a:t>Coordinated end-to-end testing window: November 20</a:t>
            </a:r>
            <a:r>
              <a:rPr lang="en-US" sz="1800" b="0" baseline="30000" dirty="0" smtClean="0"/>
              <a:t>th</a:t>
            </a:r>
            <a:r>
              <a:rPr lang="en-US" sz="1800" b="0" dirty="0" smtClean="0"/>
              <a:t> – December 7</a:t>
            </a:r>
            <a:r>
              <a:rPr lang="en-US" sz="1800" b="0" baseline="30000" dirty="0" smtClean="0"/>
              <a:t>th</a:t>
            </a:r>
            <a:r>
              <a:rPr lang="en-US" sz="1800" b="0" dirty="0" smtClean="0"/>
              <a:t> (after Flight 1017 ad-hoc testing ends)</a:t>
            </a:r>
          </a:p>
          <a:p>
            <a:pPr marL="457200" indent="-457200">
              <a:buFont typeface="+mj-lt"/>
              <a:buAutoNum type="arabicPeriod"/>
            </a:pPr>
            <a:endParaRPr lang="en-US" sz="18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 smtClean="0"/>
              <a:t>TDSPs to support MarkeTrak Cancel w/ Approval through March 1, 2018</a:t>
            </a:r>
            <a:endParaRPr lang="en-US" sz="1800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6992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Draft Agenda for NPRR778 Workshop (Oct 19</a:t>
            </a:r>
            <a:r>
              <a:rPr lang="en-US" altLang="en-US" sz="2300" baseline="30000" dirty="0" smtClean="0">
                <a:solidFill>
                  <a:srgbClr val="3D5F5D"/>
                </a:solidFill>
              </a:rPr>
              <a:t>th</a:t>
            </a:r>
            <a:r>
              <a:rPr lang="en-US" altLang="en-US" sz="2300" dirty="0" smtClean="0">
                <a:solidFill>
                  <a:srgbClr val="3D5F5D"/>
                </a:solidFill>
              </a:rPr>
              <a:t>)</a:t>
            </a:r>
            <a:endParaRPr lang="en-US" altLang="en-US" sz="2300" dirty="0">
              <a:solidFill>
                <a:srgbClr val="3D5F5D"/>
              </a:solidFill>
            </a:endParaRP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86783" y="1090723"/>
            <a:ext cx="8342312" cy="4690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en-US" sz="1800" b="0" dirty="0" smtClean="0"/>
              <a:t>Backgroun</a:t>
            </a:r>
            <a:r>
              <a:rPr lang="en-US" sz="1800" b="0" dirty="0" smtClean="0"/>
              <a:t>d &amp; Purpose of NPRR778</a:t>
            </a:r>
          </a:p>
          <a:p>
            <a:pPr marL="342900" indent="-342900">
              <a:buFont typeface="+mj-lt"/>
              <a:buAutoNum type="arabicPeriod"/>
            </a:pPr>
            <a:endParaRPr lang="en-US" sz="1800" b="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0" dirty="0" smtClean="0"/>
              <a:t>Testing Information &amp; Details</a:t>
            </a:r>
          </a:p>
          <a:p>
            <a:pPr marL="342900" indent="-342900">
              <a:buFont typeface="+mj-lt"/>
              <a:buAutoNum type="arabicPeriod"/>
            </a:pPr>
            <a:endParaRPr lang="en-US" sz="1800" b="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0" dirty="0" smtClean="0"/>
              <a:t>Registration Deadline for end-to-end testing: Novembe</a:t>
            </a:r>
            <a:r>
              <a:rPr lang="en-US" sz="1800" b="0" dirty="0" smtClean="0"/>
              <a:t>r 10</a:t>
            </a:r>
            <a:r>
              <a:rPr lang="en-US" sz="1800" b="0" baseline="30000" dirty="0" smtClean="0"/>
              <a:t>th</a:t>
            </a:r>
            <a:r>
              <a:rPr lang="en-US" sz="1800" b="0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US" sz="1800" b="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0" dirty="0" smtClean="0"/>
              <a:t>Retail Market Testing Environment (RMTE) Information &amp; Connectivity Q&amp;A</a:t>
            </a:r>
          </a:p>
          <a:p>
            <a:pPr marL="342900" indent="-342900">
              <a:buFont typeface="+mj-lt"/>
              <a:buAutoNum type="arabicPeriod"/>
            </a:pPr>
            <a:endParaRPr lang="en-US" sz="1800" b="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0" dirty="0" smtClean="0"/>
              <a:t>Test Scripts – activities &amp; timelines</a:t>
            </a:r>
          </a:p>
          <a:p>
            <a:pPr marL="342900" indent="-342900">
              <a:buFont typeface="+mj-lt"/>
              <a:buAutoNum type="arabicPeriod"/>
            </a:pPr>
            <a:endParaRPr lang="en-US" sz="1800" b="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0" dirty="0" smtClean="0"/>
              <a:t>Discontinuation of MarkeTrak Cancel w/ Approval</a:t>
            </a:r>
          </a:p>
          <a:p>
            <a:pPr marL="342900" indent="-342900">
              <a:buFont typeface="+mj-lt"/>
              <a:buAutoNum type="arabicPeriod"/>
            </a:pPr>
            <a:endParaRPr lang="en-US" sz="1800" b="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0" dirty="0" smtClean="0"/>
              <a:t>General Q&amp;A</a:t>
            </a:r>
            <a:endParaRPr lang="en-US" sz="1800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8805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785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A34657-82FB-4DCE-8F17-DB480ADCF3F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658256" y="1943959"/>
            <a:ext cx="8001000" cy="324319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Next TDTMS meeting date: </a:t>
            </a:r>
            <a:br>
              <a:rPr lang="en-US" altLang="en-US" sz="1800" dirty="0" smtClean="0">
                <a:solidFill>
                  <a:srgbClr val="000000"/>
                </a:solidFill>
              </a:rPr>
            </a:b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Joint Meeting w/ TXSET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August 19</a:t>
            </a:r>
            <a:r>
              <a:rPr lang="en-US" altLang="en-US" sz="1800" baseline="30000" dirty="0" smtClean="0">
                <a:solidFill>
                  <a:srgbClr val="000000"/>
                </a:solidFill>
              </a:rPr>
              <a:t>th</a:t>
            </a:r>
            <a:r>
              <a:rPr lang="en-US" altLang="en-US" sz="1800" dirty="0" smtClean="0">
                <a:solidFill>
                  <a:srgbClr val="000000"/>
                </a:solidFill>
              </a:rPr>
              <a:t> 1:00pm</a:t>
            </a:r>
            <a:endParaRPr lang="en-US" altLang="en-US" sz="1800" i="1" dirty="0" smtClean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In-person @ ERCOT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METCenter</a:t>
            </a: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05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8197" name="TextBox 61"/>
          <p:cNvSpPr txBox="1">
            <a:spLocks noChangeArrowheads="1"/>
          </p:cNvSpPr>
          <p:nvPr/>
        </p:nvSpPr>
        <p:spPr bwMode="auto">
          <a:xfrm>
            <a:off x="658256" y="4235636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800" b="0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en-US" altLang="en-US" sz="1800" b="0" dirty="0" smtClean="0">
                <a:solidFill>
                  <a:srgbClr val="000000"/>
                </a:solidFill>
                <a:hlinkClick r:id="rId2"/>
              </a:rPr>
              <a:t>www.ercot.com/committees/board/tac/rms/tdtms/index.html</a:t>
            </a:r>
            <a:r>
              <a:rPr lang="en-US" altLang="en-US" sz="1800" b="0" dirty="0" smtClean="0">
                <a:solidFill>
                  <a:srgbClr val="00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688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1D0BDB3-5CB2-4BCE-BB17-FB327FBD0A5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2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88" y="1219200"/>
            <a:ext cx="441642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8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20880</TotalTime>
  <Words>162</Words>
  <Application>Microsoft Office PowerPoint</Application>
  <PresentationFormat>On-screen Show (4:3)</PresentationFormat>
  <Paragraphs>59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Default Design</vt:lpstr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Jim Lee</cp:lastModifiedBy>
  <cp:revision>1027</cp:revision>
  <cp:lastPrinted>2002-09-24T18:27:58Z</cp:lastPrinted>
  <dcterms:created xsi:type="dcterms:W3CDTF">2002-07-29T21:45:07Z</dcterms:created>
  <dcterms:modified xsi:type="dcterms:W3CDTF">2017-10-09T16:27:53Z</dcterms:modified>
</cp:coreProperties>
</file>