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0"/>
  </p:notesMasterIdLst>
  <p:handoutMasterIdLst>
    <p:handoutMasterId r:id="rId21"/>
  </p:handoutMasterIdLst>
  <p:sldIdLst>
    <p:sldId id="260" r:id="rId7"/>
    <p:sldId id="257" r:id="rId8"/>
    <p:sldId id="275" r:id="rId9"/>
    <p:sldId id="263" r:id="rId10"/>
    <p:sldId id="264" r:id="rId11"/>
    <p:sldId id="273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71" autoAdjust="0"/>
    <p:restoredTop sz="96187" autoAdjust="0"/>
  </p:normalViewPr>
  <p:slideViewPr>
    <p:cSldViewPr showGuides="1">
      <p:cViewPr varScale="1">
        <p:scale>
          <a:sx n="105" d="100"/>
          <a:sy n="105" d="100"/>
        </p:scale>
        <p:origin x="180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7537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2075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2046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2484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019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8934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0828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0276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6760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1282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862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Settlement Stability</a:t>
            </a:r>
            <a:endParaRPr lang="en-US" b="1" dirty="0"/>
          </a:p>
          <a:p>
            <a:r>
              <a:rPr lang="en-US" sz="1600" b="1" dirty="0" smtClean="0"/>
              <a:t>2017 Q3 Update to COPS</a:t>
            </a:r>
            <a:endParaRPr lang="en-US" sz="1600" b="1" dirty="0"/>
          </a:p>
          <a:p>
            <a:endParaRPr lang="en-US" dirty="0"/>
          </a:p>
          <a:p>
            <a:r>
              <a:rPr lang="en-US" dirty="0" err="1" smtClean="0"/>
              <a:t>Magie</a:t>
            </a:r>
            <a:r>
              <a:rPr lang="en-US" dirty="0" smtClean="0"/>
              <a:t> </a:t>
            </a:r>
            <a:r>
              <a:rPr lang="en-US" dirty="0" smtClean="0"/>
              <a:t>Shanks</a:t>
            </a:r>
            <a:endParaRPr lang="en-US" dirty="0"/>
          </a:p>
          <a:p>
            <a:r>
              <a:rPr lang="en-US" dirty="0" smtClean="0"/>
              <a:t>ERCOT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10/11/17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 smtClean="0"/>
              <a:t>8.2(2)(</a:t>
            </a:r>
            <a:r>
              <a:rPr lang="en-US" sz="2000" dirty="0"/>
              <a:t>c)(v) Availability of ESIID consumption data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457200" cy="296862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283" y="815182"/>
            <a:ext cx="7327634" cy="5321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2699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 smtClean="0"/>
              <a:t>8.2(2)(</a:t>
            </a:r>
            <a:r>
              <a:rPr lang="en-US" sz="2000" dirty="0"/>
              <a:t>c)(v) Availability of ESIID consumption data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96862"/>
          </a:xfrm>
        </p:spPr>
        <p:txBody>
          <a:bodyPr/>
          <a:lstStyle/>
          <a:p>
            <a:fld id="{1D93BD3E-1E9A-4970-A6F7-E7AC52762E0C}" type="slidenum">
              <a:rPr lang="en-US" smtClean="0"/>
              <a:t>11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4509" y="797900"/>
            <a:ext cx="7331181" cy="5326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8429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 smtClean="0"/>
              <a:t>8.2(2)(</a:t>
            </a:r>
            <a:r>
              <a:rPr lang="en-US" sz="2000" dirty="0"/>
              <a:t>c)(v) Availability of ESIID consumption data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96862"/>
          </a:xfrm>
        </p:spPr>
        <p:txBody>
          <a:bodyPr/>
          <a:lstStyle/>
          <a:p>
            <a:fld id="{1D93BD3E-1E9A-4970-A6F7-E7AC52762E0C}" type="slidenum">
              <a:rPr lang="en-US" smtClean="0"/>
              <a:t>12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8292" y="800256"/>
            <a:ext cx="7343616" cy="5321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2134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 smtClean="0"/>
              <a:t>8.2(2)(</a:t>
            </a:r>
            <a:r>
              <a:rPr lang="en-US" sz="2000" dirty="0"/>
              <a:t>g) Net Allocation to Load </a:t>
            </a:r>
            <a:r>
              <a:rPr lang="en-US" sz="2000" dirty="0" smtClean="0"/>
              <a:t>- </a:t>
            </a:r>
            <a:r>
              <a:rPr lang="en-US" sz="2000" dirty="0"/>
              <a:t>Totals and $/MWh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6561138"/>
            <a:ext cx="685800" cy="296862"/>
          </a:xfrm>
        </p:spPr>
        <p:txBody>
          <a:bodyPr/>
          <a:lstStyle/>
          <a:p>
            <a:fld id="{1D93BD3E-1E9A-4970-A6F7-E7AC52762E0C}" type="slidenum">
              <a:rPr lang="en-US" smtClean="0"/>
              <a:t>13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714500" y="868784"/>
            <a:ext cx="57912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smtClean="0">
                <a:solidFill>
                  <a:schemeClr val="accent1"/>
                </a:solidFill>
              </a:rPr>
              <a:t>NET ALLOCATION TO LOAD ($MM)</a:t>
            </a:r>
            <a:endParaRPr lang="en-US" sz="800" b="1" dirty="0">
              <a:solidFill>
                <a:schemeClr val="accent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52600" y="4648200"/>
            <a:ext cx="57912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smtClean="0">
                <a:solidFill>
                  <a:schemeClr val="accent1"/>
                </a:solidFill>
              </a:rPr>
              <a:t>AUCTION REVENUE PER CONGESTION MANAGEMENT ZONE ($MM)</a:t>
            </a:r>
            <a:endParaRPr lang="en-US" sz="800" b="1" dirty="0">
              <a:solidFill>
                <a:schemeClr val="accent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57877" y="6101686"/>
            <a:ext cx="39861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prstClr val="black"/>
                </a:solidFill>
              </a:rPr>
              <a:t>* The total ERS charges have been evenly allocated across the contract period.</a:t>
            </a:r>
          </a:p>
          <a:p>
            <a:r>
              <a:rPr lang="en-US" sz="800" dirty="0" smtClean="0">
                <a:solidFill>
                  <a:prstClr val="black"/>
                </a:solidFill>
              </a:rPr>
              <a:t>** The $/</a:t>
            </a:r>
            <a:r>
              <a:rPr lang="en-US" sz="800" dirty="0" err="1" smtClean="0">
                <a:solidFill>
                  <a:prstClr val="black"/>
                </a:solidFill>
              </a:rPr>
              <a:t>MWh</a:t>
            </a:r>
            <a:r>
              <a:rPr lang="en-US" sz="800" dirty="0" smtClean="0">
                <a:solidFill>
                  <a:prstClr val="black"/>
                </a:solidFill>
              </a:rPr>
              <a:t> value as calculated per PR 8.2 (2) g  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0721" y="4863644"/>
            <a:ext cx="8672614" cy="100012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/>
          <a:srcRect l="747" r="586"/>
          <a:stretch/>
        </p:blipFill>
        <p:spPr>
          <a:xfrm>
            <a:off x="304799" y="1183439"/>
            <a:ext cx="8608536" cy="3301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5171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 smtClean="0"/>
              <a:t>8.2(2)(c</a:t>
            </a:r>
            <a:r>
              <a:rPr lang="en-US" sz="2000" dirty="0"/>
              <a:t>)(</a:t>
            </a:r>
            <a:r>
              <a:rPr lang="en-US" sz="2000" dirty="0" err="1"/>
              <a:t>i</a:t>
            </a:r>
            <a:r>
              <a:rPr lang="en-US" sz="2000" dirty="0"/>
              <a:t>) Track number of price changes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4354222"/>
              </p:ext>
            </p:extLst>
          </p:nvPr>
        </p:nvGraphicFramePr>
        <p:xfrm>
          <a:off x="1236019" y="1219200"/>
          <a:ext cx="6748161" cy="1159785"/>
        </p:xfrm>
        <a:graphic>
          <a:graphicData uri="http://schemas.openxmlformats.org/drawingml/2006/table">
            <a:tbl>
              <a:tblPr firstRow="1" firstCol="1" bandRow="1"/>
              <a:tblGrid>
                <a:gridCol w="1140007"/>
                <a:gridCol w="628500"/>
                <a:gridCol w="710067"/>
                <a:gridCol w="701302"/>
                <a:gridCol w="727602"/>
                <a:gridCol w="648705"/>
                <a:gridCol w="561042"/>
                <a:gridCol w="718835"/>
                <a:gridCol w="912101"/>
              </a:tblGrid>
              <a:tr h="271962">
                <a:tc gridSpan="9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Reporting Period: </a:t>
                      </a:r>
                      <a:r>
                        <a:rPr lang="en-US" sz="12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2017 Q3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9615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</a:rPr>
                        <a:t>Operating Day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# of Corrected Settlement Point Prices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# of Intervals</a:t>
                      </a:r>
                      <a:r>
                        <a:rPr lang="en-US" sz="12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Affected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13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n-lt"/>
                        </a:rPr>
                        <a:t>DASPP 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n-lt"/>
                        </a:rPr>
                        <a:t>RTSPP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n-lt"/>
                        </a:rPr>
                        <a:t>RTRMPR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n-lt"/>
                        </a:rPr>
                        <a:t>ORDC Adders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n-lt"/>
                        </a:rPr>
                        <a:t>DASPP 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n-lt"/>
                        </a:rPr>
                        <a:t>RTSPP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n-lt"/>
                        </a:rPr>
                        <a:t>RTRMPR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+mn-lt"/>
                        </a:rPr>
                        <a:t>ORDC Adders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20000"/>
                      </a:srgbClr>
                    </a:solidFill>
                  </a:tcPr>
                </a:tc>
              </a:tr>
              <a:tr h="23340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9/6/2017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457200" rtl="0" eaLnBrk="1" latinLnBrk="0" hangingPunct="1"/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457200" rtl="0" eaLnBrk="1" latinLnBrk="0" hangingPunct="1"/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457200" rtl="0" eaLnBrk="1" latinLnBrk="0" hangingPunct="1"/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457200" rtl="0" eaLnBrk="1" latinLnBrk="0" hangingPunct="1"/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457200" rtl="0" eaLnBrk="1" latinLnBrk="0" hangingPunct="1"/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457200" rtl="0" eaLnBrk="1" latinLnBrk="0" hangingPunct="1"/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457200" rtl="0" eaLnBrk="1" latinLnBrk="0" hangingPunct="1"/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236018" y="2378985"/>
            <a:ext cx="6748161" cy="11079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defTabSz="457200"/>
            <a:r>
              <a:rPr lang="en-US" sz="1100" b="1" u="sng" dirty="0">
                <a:solidFill>
                  <a:prstClr val="black"/>
                </a:solidFill>
              </a:rPr>
              <a:t>Notes</a:t>
            </a:r>
            <a:r>
              <a:rPr lang="en-US" sz="1100" b="1" u="sng" dirty="0" smtClean="0">
                <a:solidFill>
                  <a:prstClr val="black"/>
                </a:solidFill>
              </a:rPr>
              <a:t>:</a:t>
            </a:r>
          </a:p>
          <a:p>
            <a:pPr defTabSz="457200"/>
            <a:endParaRPr lang="en-US" sz="1100" b="1" u="sng" dirty="0">
              <a:solidFill>
                <a:prstClr val="black"/>
              </a:solidFill>
            </a:endParaRPr>
          </a:p>
          <a:p>
            <a:pPr defTabSz="457200"/>
            <a:r>
              <a:rPr lang="en-US" sz="1100" dirty="0" smtClean="0">
                <a:solidFill>
                  <a:prstClr val="black"/>
                </a:solidFill>
              </a:rPr>
              <a:t>There were no price changes in Q3 2017.</a:t>
            </a:r>
          </a:p>
          <a:p>
            <a:pPr defTabSz="457200"/>
            <a:endParaRPr lang="en-US" sz="1100" dirty="0">
              <a:solidFill>
                <a:prstClr val="black"/>
              </a:solidFill>
            </a:endParaRPr>
          </a:p>
          <a:p>
            <a:pPr defTabSz="457200"/>
            <a:r>
              <a:rPr lang="en-US" sz="1100" dirty="0" smtClean="0">
                <a:solidFill>
                  <a:prstClr val="black"/>
                </a:solidFill>
              </a:rPr>
              <a:t>The price changes reported on this slide display the price corrections that have been done after the Settlement Statement has posted for the Operating Day.  </a:t>
            </a:r>
            <a:endParaRPr lang="en-US" sz="11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/>
              <a:t>8.2(2</a:t>
            </a:r>
            <a:r>
              <a:rPr lang="en-US" sz="2000" dirty="0" smtClean="0"/>
              <a:t>)(</a:t>
            </a:r>
            <a:r>
              <a:rPr lang="en-US" sz="2000" dirty="0"/>
              <a:t>c)(ii) Track number and types of disputes submitted</a:t>
            </a:r>
            <a:br>
              <a:rPr lang="en-US" sz="2000" dirty="0"/>
            </a:br>
            <a:r>
              <a:rPr lang="en-US" sz="2000" dirty="0"/>
              <a:t>8.2(2)(c)(iii) Compliance with timeliness of response to disputes 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21093" y="5486400"/>
            <a:ext cx="487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Submitted but not resolved disputes may be: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/>
              <a:t>Not started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/>
              <a:t>Open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/>
              <a:t>Rejected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/>
              <a:t>Withdrawn</a:t>
            </a:r>
          </a:p>
        </p:txBody>
      </p:sp>
      <p:pic>
        <p:nvPicPr>
          <p:cNvPr id="1218" name="Picture 3" descr="image0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52" y="1142999"/>
            <a:ext cx="8385048" cy="4038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0498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 smtClean="0"/>
              <a:t>8.2(2)(</a:t>
            </a:r>
            <a:r>
              <a:rPr lang="en-US" sz="2000" dirty="0"/>
              <a:t>c)(iv) Other Settlement metrics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3400" y="3914695"/>
            <a:ext cx="3276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NOTE: </a:t>
            </a:r>
            <a:r>
              <a:rPr lang="en-US" sz="800" dirty="0" smtClean="0"/>
              <a:t>ERS </a:t>
            </a:r>
            <a:r>
              <a:rPr lang="en-US" sz="800" dirty="0"/>
              <a:t>Final settlement </a:t>
            </a:r>
            <a:r>
              <a:rPr lang="en-US" sz="800" dirty="0" smtClean="0"/>
              <a:t>OD data </a:t>
            </a:r>
            <a:r>
              <a:rPr lang="en-US" sz="800" dirty="0"/>
              <a:t>is not </a:t>
            </a:r>
            <a:r>
              <a:rPr lang="en-US" sz="800" dirty="0" smtClean="0"/>
              <a:t>represented </a:t>
            </a:r>
            <a:r>
              <a:rPr lang="en-US" sz="800" dirty="0"/>
              <a:t>in graph</a:t>
            </a:r>
            <a:r>
              <a:rPr lang="en-US" sz="800" dirty="0" smtClean="0"/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22472" y="3969801"/>
            <a:ext cx="29929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Average percent change</a:t>
            </a:r>
            <a:endParaRPr lang="en-US" sz="12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3072" y="4246800"/>
            <a:ext cx="1791752" cy="214048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0648" y="1266447"/>
            <a:ext cx="8780952" cy="2380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7468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 smtClean="0"/>
              <a:t>8.2(2)(</a:t>
            </a:r>
            <a:r>
              <a:rPr lang="en-US" sz="2000" dirty="0"/>
              <a:t>c)(iv) Other Settlement metrics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8329" y="712102"/>
            <a:ext cx="3704762" cy="268571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7518" y="3397816"/>
            <a:ext cx="3704762" cy="2850583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16427" y="3480249"/>
            <a:ext cx="3704762" cy="2768149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16427" y="731741"/>
            <a:ext cx="3704762" cy="2748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751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 smtClean="0"/>
              <a:t>8.2(2)(</a:t>
            </a:r>
            <a:r>
              <a:rPr lang="en-US" sz="2000" dirty="0"/>
              <a:t>c)(iv) Other Settlement metrics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0208" y="3553630"/>
            <a:ext cx="3575304" cy="271008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1308" y="744106"/>
            <a:ext cx="3676190" cy="280952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1308" y="3553630"/>
            <a:ext cx="3676190" cy="27100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13706" y="744106"/>
            <a:ext cx="3676190" cy="280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9590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 smtClean="0"/>
              <a:t>8.2(2)(</a:t>
            </a:r>
            <a:r>
              <a:rPr lang="en-US" sz="2000" dirty="0"/>
              <a:t>c)(v) Availability of ESIID consumption data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815182"/>
            <a:ext cx="7382256" cy="5353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416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 smtClean="0"/>
              <a:t>8.2(2)(</a:t>
            </a:r>
            <a:r>
              <a:rPr lang="en-US" sz="2000" dirty="0"/>
              <a:t>c)(v) Availability of ESIID consumption data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792401"/>
            <a:ext cx="7306842" cy="5326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4956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 smtClean="0"/>
              <a:t>8.2(2)(</a:t>
            </a:r>
            <a:r>
              <a:rPr lang="en-US" sz="2000" dirty="0"/>
              <a:t>c)(v) Availability of ESIID consumption data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96862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9798" y="815182"/>
            <a:ext cx="7340604" cy="5337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5785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www.w3.org/XML/1998/namespace"/>
    <ds:schemaRef ds:uri="c34af464-7aa1-4edd-9be4-83dffc1cb926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9212</TotalTime>
  <Words>311</Words>
  <Application>Microsoft Office PowerPoint</Application>
  <PresentationFormat>On-screen Show (4:3)</PresentationFormat>
  <Paragraphs>80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Times New Roman</vt:lpstr>
      <vt:lpstr>1_Custom Design</vt:lpstr>
      <vt:lpstr>Office Theme</vt:lpstr>
      <vt:lpstr>Custom Design</vt:lpstr>
      <vt:lpstr>PowerPoint Presentation</vt:lpstr>
      <vt:lpstr>8.2(2)(c)(i) Track number of price changes</vt:lpstr>
      <vt:lpstr>8.2(2)(c)(ii) Track number and types of disputes submitted 8.2(2)(c)(iii) Compliance with timeliness of response to disputes </vt:lpstr>
      <vt:lpstr>8.2(2)(c)(iv) Other Settlement metrics</vt:lpstr>
      <vt:lpstr>8.2(2)(c)(iv) Other Settlement metrics</vt:lpstr>
      <vt:lpstr>8.2(2)(c)(iv) Other Settlement metrics</vt:lpstr>
      <vt:lpstr>8.2(2)(c)(v) Availability of ESIID consumption data</vt:lpstr>
      <vt:lpstr>8.2(2)(c)(v) Availability of ESIID consumption data</vt:lpstr>
      <vt:lpstr>8.2(2)(c)(v) Availability of ESIID consumption data</vt:lpstr>
      <vt:lpstr>8.2(2)(c)(v) Availability of ESIID consumption data</vt:lpstr>
      <vt:lpstr>8.2(2)(c)(v) Availability of ESIID consumption data</vt:lpstr>
      <vt:lpstr>8.2(2)(c)(v) Availability of ESIID consumption data</vt:lpstr>
      <vt:lpstr>8.2(2)(g) Net Allocation to Load - Totals and $/MWh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Annab, Magie</cp:lastModifiedBy>
  <cp:revision>146</cp:revision>
  <cp:lastPrinted>2017-07-14T19:25:35Z</cp:lastPrinted>
  <dcterms:created xsi:type="dcterms:W3CDTF">2016-01-21T15:20:31Z</dcterms:created>
  <dcterms:modified xsi:type="dcterms:W3CDTF">2017-10-09T16:43:07Z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