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267" r:id="rId7"/>
    <p:sldId id="268" r:id="rId8"/>
    <p:sldId id="271" r:id="rId9"/>
    <p:sldId id="272" r:id="rId10"/>
    <p:sldId id="273" r:id="rId11"/>
    <p:sldId id="274"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7" d="100"/>
          <a:sy n="107" d="100"/>
        </p:scale>
        <p:origin x="114" y="12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10/9/2017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10/9/2017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889343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339102"/>
          </a:xfrm>
          <a:prstGeom prst="rect">
            <a:avLst/>
          </a:prstGeom>
          <a:noFill/>
        </p:spPr>
        <p:txBody>
          <a:bodyPr wrap="square" rtlCol="0">
            <a:spAutoFit/>
          </a:bodyPr>
          <a:lstStyle/>
          <a:p>
            <a:r>
              <a:rPr lang="en-US" sz="2000" b="1" dirty="0" smtClean="0">
                <a:solidFill>
                  <a:schemeClr val="tx2"/>
                </a:solidFill>
              </a:rPr>
              <a:t>Settlement Update</a:t>
            </a:r>
            <a:endParaRPr lang="en-US" sz="2000" b="1" dirty="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Austin Rosel</a:t>
            </a:r>
            <a:endParaRPr lang="en-US" dirty="0">
              <a:solidFill>
                <a:schemeClr val="tx2"/>
              </a:solidFill>
            </a:endParaRPr>
          </a:p>
          <a:p>
            <a:r>
              <a:rPr lang="en-US" dirty="0" smtClean="0">
                <a:solidFill>
                  <a:schemeClr val="tx2"/>
                </a:solidFill>
              </a:rPr>
              <a:t>ERCOT</a:t>
            </a:r>
            <a:endParaRPr lang="en-US" dirty="0">
              <a:solidFill>
                <a:schemeClr val="tx2"/>
              </a:solidFill>
            </a:endParaRPr>
          </a:p>
          <a:p>
            <a:endParaRPr lang="en-US" dirty="0">
              <a:solidFill>
                <a:schemeClr val="tx2"/>
              </a:solidFill>
            </a:endParaRPr>
          </a:p>
          <a:p>
            <a:r>
              <a:rPr lang="en-US" dirty="0" smtClean="0">
                <a:solidFill>
                  <a:schemeClr val="tx2"/>
                </a:solidFill>
              </a:rPr>
              <a:t>October 11</a:t>
            </a:r>
            <a:r>
              <a:rPr lang="en-US" dirty="0" smtClean="0">
                <a:solidFill>
                  <a:schemeClr val="tx2"/>
                </a:solidFill>
              </a:rPr>
              <a:t>, </a:t>
            </a:r>
            <a:r>
              <a:rPr lang="en-US" dirty="0" smtClean="0">
                <a:solidFill>
                  <a:schemeClr val="tx2"/>
                </a:solidFill>
              </a:rPr>
              <a:t>2017</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Agenda</a:t>
            </a: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000" dirty="0" smtClean="0">
                <a:solidFill>
                  <a:schemeClr val="tx2"/>
                </a:solidFill>
              </a:rPr>
              <a:t>2017 </a:t>
            </a:r>
            <a:r>
              <a:rPr lang="en-US" sz="2000" dirty="0" smtClean="0">
                <a:solidFill>
                  <a:schemeClr val="tx2"/>
                </a:solidFill>
              </a:rPr>
              <a:t>R5 </a:t>
            </a:r>
            <a:r>
              <a:rPr lang="en-US" sz="2000" dirty="0" smtClean="0">
                <a:solidFill>
                  <a:schemeClr val="tx2"/>
                </a:solidFill>
              </a:rPr>
              <a:t>Settlement Implementations</a:t>
            </a:r>
          </a:p>
          <a:p>
            <a:pPr lvl="1">
              <a:lnSpc>
                <a:spcPct val="150000"/>
              </a:lnSpc>
            </a:pPr>
            <a:r>
              <a:rPr lang="en-US" sz="1800" dirty="0" smtClean="0"/>
              <a:t>Effective </a:t>
            </a:r>
            <a:r>
              <a:rPr lang="en-US" sz="1800" dirty="0" smtClean="0"/>
              <a:t>October 31 - November 2, </a:t>
            </a:r>
            <a:r>
              <a:rPr lang="en-US" sz="1800" dirty="0" smtClean="0"/>
              <a:t>2017</a:t>
            </a:r>
            <a:endParaRPr lang="en-US" sz="1800" dirty="0">
              <a:solidFill>
                <a:schemeClr val="tx2"/>
              </a:solidFill>
            </a:endParaRPr>
          </a:p>
          <a:p>
            <a:pPr lvl="2">
              <a:lnSpc>
                <a:spcPct val="150000"/>
              </a:lnSpc>
            </a:pPr>
            <a:r>
              <a:rPr lang="en-US" sz="1600" dirty="0" smtClean="0">
                <a:solidFill>
                  <a:schemeClr val="tx2"/>
                </a:solidFill>
              </a:rPr>
              <a:t>NPRR782 </a:t>
            </a:r>
            <a:r>
              <a:rPr lang="en-US" sz="1600" dirty="0" smtClean="0">
                <a:solidFill>
                  <a:schemeClr val="tx2"/>
                </a:solidFill>
              </a:rPr>
              <a:t>– </a:t>
            </a:r>
            <a:r>
              <a:rPr lang="en-US" sz="1600" dirty="0" smtClean="0"/>
              <a:t>Settlement of Infeasible Ancillary Services Due to Transmission Constraints</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NPRR782</a:t>
            </a:r>
            <a:endParaRPr lang="en-US" dirty="0"/>
          </a:p>
        </p:txBody>
      </p:sp>
      <p:sp>
        <p:nvSpPr>
          <p:cNvPr id="3" name="Content Placeholder 2"/>
          <p:cNvSpPr>
            <a:spLocks noGrp="1"/>
          </p:cNvSpPr>
          <p:nvPr>
            <p:ph idx="1"/>
          </p:nvPr>
        </p:nvSpPr>
        <p:spPr/>
        <p:txBody>
          <a:bodyPr/>
          <a:lstStyle/>
          <a:p>
            <a:pPr marL="0" indent="0">
              <a:buNone/>
            </a:pPr>
            <a:endParaRPr lang="en-US" sz="1800" dirty="0" smtClean="0"/>
          </a:p>
          <a:p>
            <a:pPr marL="0" indent="0">
              <a:buNone/>
            </a:pPr>
            <a:r>
              <a:rPr lang="en-US" sz="1800" dirty="0" smtClean="0"/>
              <a:t>Introduces a charge for infeasible Ancillary Services. A QSE with infeasible Ancillary Services will be charged the Day-Ahead Market clearing price for the infeasible amount, regardless of whether the responsibility was awarded, self-arranged, or traded and regardless of whether a Supplemental Ancillary Service Market was executed.</a:t>
            </a:r>
          </a:p>
          <a:p>
            <a:endParaRPr lang="en-US" sz="1800" dirty="0" smtClean="0"/>
          </a:p>
          <a:p>
            <a:pPr marL="0" indent="0">
              <a:buNone/>
            </a:pPr>
            <a:r>
              <a:rPr lang="en-US" sz="1800" dirty="0" smtClean="0"/>
              <a:t>Example for </a:t>
            </a:r>
            <a:r>
              <a:rPr lang="en-US" sz="1800" dirty="0" err="1" smtClean="0"/>
              <a:t>Reg</a:t>
            </a:r>
            <a:r>
              <a:rPr lang="en-US" sz="1800" dirty="0" smtClean="0"/>
              <a:t>-Up:</a:t>
            </a:r>
          </a:p>
          <a:p>
            <a:pPr marL="0" indent="0">
              <a:buNone/>
            </a:pP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pic>
        <p:nvPicPr>
          <p:cNvPr id="6" name="Picture 5"/>
          <p:cNvPicPr>
            <a:picLocks noChangeAspect="1"/>
          </p:cNvPicPr>
          <p:nvPr/>
        </p:nvPicPr>
        <p:blipFill>
          <a:blip r:embed="rId2"/>
          <a:stretch>
            <a:fillRect/>
          </a:stretch>
        </p:blipFill>
        <p:spPr>
          <a:xfrm>
            <a:off x="533400" y="3657600"/>
            <a:ext cx="7572375" cy="1657350"/>
          </a:xfrm>
          <a:prstGeom prst="rect">
            <a:avLst/>
          </a:prstGeom>
        </p:spPr>
      </p:pic>
    </p:spTree>
    <p:extLst>
      <p:ext uri="{BB962C8B-B14F-4D97-AF65-F5344CB8AC3E}">
        <p14:creationId xmlns:p14="http://schemas.microsoft.com/office/powerpoint/2010/main" val="3222993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NPRR782</a:t>
            </a:r>
            <a:endParaRPr lang="en-US" dirty="0"/>
          </a:p>
        </p:txBody>
      </p:sp>
      <p:sp>
        <p:nvSpPr>
          <p:cNvPr id="3" name="Content Placeholder 2"/>
          <p:cNvSpPr>
            <a:spLocks noGrp="1"/>
          </p:cNvSpPr>
          <p:nvPr>
            <p:ph idx="1"/>
          </p:nvPr>
        </p:nvSpPr>
        <p:spPr/>
        <p:txBody>
          <a:bodyPr/>
          <a:lstStyle/>
          <a:p>
            <a:pPr marL="0" indent="0">
              <a:buNone/>
            </a:pPr>
            <a:r>
              <a:rPr lang="en-US" sz="1800" dirty="0" smtClean="0"/>
              <a:t>Charges for infeasible Ancillary Services will be credited to the total cost of Ancillary Services that is ultimately allocated on an Hourly Load Ratio Share Basis. Currently, the cost of infeasible Ancillary Services is directly assigned to the QSE with the infeasible amounts and only if the amount is replaced in a SASM.</a:t>
            </a:r>
          </a:p>
          <a:p>
            <a:pPr marL="0" indent="0">
              <a:buNone/>
            </a:pPr>
            <a:endParaRPr lang="en-US" sz="1800" dirty="0"/>
          </a:p>
          <a:p>
            <a:pPr marL="0" indent="0">
              <a:buNone/>
            </a:pPr>
            <a:r>
              <a:rPr lang="en-US" sz="1800" dirty="0" smtClean="0"/>
              <a:t>Example for </a:t>
            </a:r>
            <a:r>
              <a:rPr lang="en-US" sz="1800" dirty="0" err="1" smtClean="0"/>
              <a:t>Reg</a:t>
            </a:r>
            <a:r>
              <a:rPr lang="en-US" sz="1800" dirty="0" smtClean="0"/>
              <a:t>-Up:</a:t>
            </a: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pic>
        <p:nvPicPr>
          <p:cNvPr id="5" name="Picture 4"/>
          <p:cNvPicPr>
            <a:picLocks noChangeAspect="1"/>
          </p:cNvPicPr>
          <p:nvPr/>
        </p:nvPicPr>
        <p:blipFill>
          <a:blip r:embed="rId2"/>
          <a:stretch>
            <a:fillRect/>
          </a:stretch>
        </p:blipFill>
        <p:spPr>
          <a:xfrm>
            <a:off x="533400" y="3200400"/>
            <a:ext cx="5905500" cy="1118466"/>
          </a:xfrm>
          <a:prstGeom prst="rect">
            <a:avLst/>
          </a:prstGeom>
        </p:spPr>
      </p:pic>
    </p:spTree>
    <p:extLst>
      <p:ext uri="{BB962C8B-B14F-4D97-AF65-F5344CB8AC3E}">
        <p14:creationId xmlns:p14="http://schemas.microsoft.com/office/powerpoint/2010/main" val="3945428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NPRR782</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pic>
        <p:nvPicPr>
          <p:cNvPr id="5" name="Picture 4"/>
          <p:cNvPicPr>
            <a:picLocks noChangeAspect="1"/>
          </p:cNvPicPr>
          <p:nvPr/>
        </p:nvPicPr>
        <p:blipFill>
          <a:blip r:embed="rId2"/>
          <a:stretch>
            <a:fillRect/>
          </a:stretch>
        </p:blipFill>
        <p:spPr>
          <a:xfrm>
            <a:off x="838200" y="1696923"/>
            <a:ext cx="7372350" cy="3067050"/>
          </a:xfrm>
          <a:prstGeom prst="rect">
            <a:avLst/>
          </a:prstGeom>
        </p:spPr>
      </p:pic>
    </p:spTree>
    <p:extLst>
      <p:ext uri="{BB962C8B-B14F-4D97-AF65-F5344CB8AC3E}">
        <p14:creationId xmlns:p14="http://schemas.microsoft.com/office/powerpoint/2010/main" val="3315770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NPRR782</a:t>
            </a:r>
            <a:endParaRPr lang="en-US" dirty="0"/>
          </a:p>
        </p:txBody>
      </p:sp>
      <p:sp>
        <p:nvSpPr>
          <p:cNvPr id="3" name="Content Placeholder 2"/>
          <p:cNvSpPr>
            <a:spLocks noGrp="1"/>
          </p:cNvSpPr>
          <p:nvPr>
            <p:ph idx="1"/>
          </p:nvPr>
        </p:nvSpPr>
        <p:spPr/>
        <p:txBody>
          <a:bodyPr/>
          <a:lstStyle/>
          <a:p>
            <a:pPr marL="0" indent="0">
              <a:buNone/>
            </a:pPr>
            <a:r>
              <a:rPr lang="en-US" sz="1800" dirty="0" smtClean="0"/>
              <a:t>A 30 day Market Notice (with a correction) has been sent out, a 10 day Market Notice will also be sent.</a:t>
            </a:r>
          </a:p>
          <a:p>
            <a:pPr marL="0" indent="0">
              <a:buNone/>
            </a:pPr>
            <a:endParaRPr lang="en-US" sz="1800" dirty="0"/>
          </a:p>
          <a:p>
            <a:r>
              <a:rPr lang="en-US" sz="1800" dirty="0" smtClean="0"/>
              <a:t>M-D092917-01 Implementation </a:t>
            </a:r>
            <a:r>
              <a:rPr lang="en-US" sz="1800" dirty="0"/>
              <a:t>Details for </a:t>
            </a:r>
            <a:r>
              <a:rPr lang="en-US" sz="1800" dirty="0" smtClean="0"/>
              <a:t>NPRR782</a:t>
            </a:r>
          </a:p>
          <a:p>
            <a:r>
              <a:rPr lang="en-US" sz="1800" dirty="0" smtClean="0"/>
              <a:t>M-D092917-02 </a:t>
            </a:r>
            <a:r>
              <a:rPr lang="en-US" sz="1800" dirty="0"/>
              <a:t>Additional Implementation Details for </a:t>
            </a:r>
            <a:r>
              <a:rPr lang="en-US" sz="1800" dirty="0" smtClean="0"/>
              <a:t>NPRR782</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376147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NPRR840</a:t>
            </a:r>
            <a:endParaRPr lang="en-US" dirty="0"/>
          </a:p>
        </p:txBody>
      </p:sp>
      <p:sp>
        <p:nvSpPr>
          <p:cNvPr id="3" name="Content Placeholder 2"/>
          <p:cNvSpPr>
            <a:spLocks noGrp="1"/>
          </p:cNvSpPr>
          <p:nvPr>
            <p:ph idx="1"/>
          </p:nvPr>
        </p:nvSpPr>
        <p:spPr/>
        <p:txBody>
          <a:bodyPr/>
          <a:lstStyle/>
          <a:p>
            <a:r>
              <a:rPr lang="en-US" sz="1800" dirty="0" smtClean="0"/>
              <a:t>A related NPRR, NPRR840 Implementation of Infeasible Ancillary Service Protocol Revisions, is recommended for approval at the October Board of Directors meeting. This NPRR removes a requirement for the ERCOT Operator to notify the QSE about infeasible Ancillary Services with a two hour advance notice.</a:t>
            </a:r>
            <a:endParaRPr lang="en-US" sz="1800" dirty="0"/>
          </a:p>
          <a:p>
            <a:r>
              <a:rPr lang="en-US" sz="1800" dirty="0" smtClean="0"/>
              <a:t>This NPRR also clarifies that the billing determinants for infeasible MW are QSE level billing determinants, not Resource Level Billing Determinants.</a:t>
            </a: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pic>
        <p:nvPicPr>
          <p:cNvPr id="5" name="Picture 4"/>
          <p:cNvPicPr>
            <a:picLocks noChangeAspect="1"/>
          </p:cNvPicPr>
          <p:nvPr/>
        </p:nvPicPr>
        <p:blipFill rotWithShape="1">
          <a:blip r:embed="rId2"/>
          <a:srcRect b="8995"/>
          <a:stretch/>
        </p:blipFill>
        <p:spPr>
          <a:xfrm>
            <a:off x="952500" y="3048000"/>
            <a:ext cx="7239000" cy="3163887"/>
          </a:xfrm>
          <a:prstGeom prst="rect">
            <a:avLst/>
          </a:prstGeom>
        </p:spPr>
      </p:pic>
    </p:spTree>
    <p:extLst>
      <p:ext uri="{BB962C8B-B14F-4D97-AF65-F5344CB8AC3E}">
        <p14:creationId xmlns:p14="http://schemas.microsoft.com/office/powerpoint/2010/main" val="3939883405"/>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metadata/properties"/>
    <ds:schemaRef ds:uri="c34af464-7aa1-4edd-9be4-83dffc1cb926"/>
    <ds:schemaRef ds:uri="http://purl.org/dc/terms/"/>
    <ds:schemaRef ds:uri="http://purl.org/dc/elements/1.1/"/>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2297</TotalTime>
  <Words>268</Words>
  <Application>Microsoft Office PowerPoint</Application>
  <PresentationFormat>On-screen Show (4:3)</PresentationFormat>
  <Paragraphs>37</Paragraphs>
  <Slides>7</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7</vt:i4>
      </vt:variant>
    </vt:vector>
  </HeadingPairs>
  <TitlesOfParts>
    <vt:vector size="11" baseType="lpstr">
      <vt:lpstr>Arial</vt:lpstr>
      <vt:lpstr>Calibri</vt:lpstr>
      <vt:lpstr>1_Custom Design</vt:lpstr>
      <vt:lpstr>Office Theme</vt:lpstr>
      <vt:lpstr>PowerPoint Presentation</vt:lpstr>
      <vt:lpstr>Agenda</vt:lpstr>
      <vt:lpstr>NPRR782</vt:lpstr>
      <vt:lpstr>NPRR782</vt:lpstr>
      <vt:lpstr>NPRR782</vt:lpstr>
      <vt:lpstr>NPRR782</vt:lpstr>
      <vt:lpstr>NPRR840</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Rosel, Austin</cp:lastModifiedBy>
  <cp:revision>63</cp:revision>
  <cp:lastPrinted>2016-01-21T20:53:15Z</cp:lastPrinted>
  <dcterms:created xsi:type="dcterms:W3CDTF">2016-01-21T15:20:31Z</dcterms:created>
  <dcterms:modified xsi:type="dcterms:W3CDTF">2017-10-09T19:08:00Z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