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2"/>
  </p:notesMasterIdLst>
  <p:handoutMasterIdLst>
    <p:handoutMasterId r:id="rId13"/>
  </p:handoutMasterIdLst>
  <p:sldIdLst>
    <p:sldId id="338" r:id="rId6"/>
    <p:sldId id="355" r:id="rId7"/>
    <p:sldId id="381" r:id="rId8"/>
    <p:sldId id="383" r:id="rId9"/>
    <p:sldId id="384" r:id="rId10"/>
    <p:sldId id="375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593A528-4035-4DD7-A2AF-E3CE06A5894C}">
          <p14:sldIdLst>
            <p14:sldId id="338"/>
            <p14:sldId id="355"/>
            <p14:sldId id="381"/>
            <p14:sldId id="383"/>
            <p14:sldId id="384"/>
            <p14:sldId id="37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920" autoAdjust="0"/>
    <p:restoredTop sz="96897" autoAdjust="0"/>
  </p:normalViewPr>
  <p:slideViewPr>
    <p:cSldViewPr showGuides="1">
      <p:cViewPr varScale="1">
        <p:scale>
          <a:sx n="113" d="100"/>
          <a:sy n="113" d="100"/>
        </p:scale>
        <p:origin x="120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83" d="100"/>
          <a:sy n="83" d="100"/>
        </p:scale>
        <p:origin x="189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8477789" y="6561136"/>
            <a:ext cx="666211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z="1000" smtClean="0">
                <a:solidFill>
                  <a:schemeClr val="bg1">
                    <a:lumMod val="50000"/>
                  </a:schemeClr>
                </a:solidFill>
              </a:rPr>
              <a:pPr/>
              <a:t>‹#›</a:t>
            </a:fld>
            <a:endParaRPr lang="en-US" sz="1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29000" y="2133600"/>
            <a:ext cx="548640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PR181-01 CRR Framework Upgrade</a:t>
            </a:r>
          </a:p>
          <a:p>
            <a:r>
              <a:rPr lang="en-US" sz="2400" b="1" i="1" dirty="0" smtClean="0">
                <a:solidFill>
                  <a:schemeClr val="accent1"/>
                </a:solidFill>
              </a:rPr>
              <a:t>Project Update for Congestion Management Working Group (CMWG)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October 9,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76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81000" y="1322344"/>
            <a:ext cx="7543800" cy="4087856"/>
          </a:xfrm>
        </p:spPr>
        <p:txBody>
          <a:bodyPr/>
          <a:lstStyle/>
          <a:p>
            <a:r>
              <a:rPr lang="en-US" sz="2000" dirty="0" smtClean="0"/>
              <a:t>High </a:t>
            </a:r>
            <a:r>
              <a:rPr lang="en-US" sz="2000" dirty="0" smtClean="0"/>
              <a:t>Level </a:t>
            </a:r>
            <a:r>
              <a:rPr lang="en-US" sz="2000" dirty="0" smtClean="0"/>
              <a:t>Timeline</a:t>
            </a:r>
            <a:endParaRPr lang="en-US" sz="2000" dirty="0" smtClean="0"/>
          </a:p>
          <a:p>
            <a:r>
              <a:rPr lang="en-US" sz="2000" dirty="0" smtClean="0"/>
              <a:t>Recent Market Communications</a:t>
            </a:r>
            <a:endParaRPr lang="en-US" sz="2000" dirty="0" smtClean="0"/>
          </a:p>
          <a:p>
            <a:r>
              <a:rPr lang="en-US" sz="2000" dirty="0" smtClean="0"/>
              <a:t>Requalification </a:t>
            </a:r>
            <a:r>
              <a:rPr lang="en-US" sz="2000" dirty="0" smtClean="0"/>
              <a:t>Status Update</a:t>
            </a:r>
            <a:endParaRPr lang="en-US" sz="2000" dirty="0" smtClean="0"/>
          </a:p>
          <a:p>
            <a:r>
              <a:rPr lang="en-US" sz="2000" dirty="0" smtClean="0"/>
              <a:t>Questions/Open Discussion</a:t>
            </a:r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798634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 Level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7543800" cy="4087856"/>
          </a:xfrm>
        </p:spPr>
        <p:txBody>
          <a:bodyPr/>
          <a:lstStyle/>
          <a:p>
            <a:r>
              <a:rPr lang="en-US" sz="2000" dirty="0" smtClean="0"/>
              <a:t>DEC 8, 2017 – Market requalification period ends</a:t>
            </a:r>
          </a:p>
          <a:p>
            <a:pPr lvl="1"/>
            <a:r>
              <a:rPr lang="en-US" sz="1600" dirty="0" smtClean="0"/>
              <a:t>Any CRR Account Holders or Counter-Parties that have not completed requalification will need to communicate their intentions to ERCOT</a:t>
            </a:r>
          </a:p>
          <a:p>
            <a:pPr lvl="1"/>
            <a:r>
              <a:rPr lang="en-US" sz="1600" dirty="0" smtClean="0"/>
              <a:t>Cannot guarantee there will be enough time to get them qualified prior to implementing the new MUI</a:t>
            </a:r>
          </a:p>
          <a:p>
            <a:r>
              <a:rPr lang="en-US" sz="2000" dirty="0"/>
              <a:t>DEC </a:t>
            </a:r>
            <a:r>
              <a:rPr lang="en-US" sz="2000" dirty="0" smtClean="0"/>
              <a:t>8, </a:t>
            </a:r>
            <a:r>
              <a:rPr lang="en-US" sz="2000" dirty="0"/>
              <a:t>2017 – </a:t>
            </a:r>
            <a:r>
              <a:rPr lang="en-US" sz="2000" dirty="0" smtClean="0"/>
              <a:t>Last day to qualify on current MUI</a:t>
            </a:r>
            <a:endParaRPr lang="en-US" sz="2000" dirty="0"/>
          </a:p>
          <a:p>
            <a:pPr lvl="1"/>
            <a:r>
              <a:rPr lang="en-US" sz="1600" dirty="0"/>
              <a:t>Any </a:t>
            </a:r>
            <a:r>
              <a:rPr lang="en-US" sz="1600" dirty="0" smtClean="0"/>
              <a:t>new CRR </a:t>
            </a:r>
            <a:r>
              <a:rPr lang="en-US" sz="1600" dirty="0"/>
              <a:t>Account Holders or Counter-Parties </a:t>
            </a:r>
            <a:r>
              <a:rPr lang="en-US" sz="1600" dirty="0" smtClean="0"/>
              <a:t>will only be qualified on the new MUI after this date and can start participating in auctions held after the MUI implementation </a:t>
            </a:r>
            <a:endParaRPr lang="en-US" sz="1600" dirty="0"/>
          </a:p>
          <a:p>
            <a:r>
              <a:rPr lang="en-US" sz="2000" dirty="0" smtClean="0"/>
              <a:t>JAN 22, 2018 – MUI implementation go-live</a:t>
            </a:r>
          </a:p>
          <a:p>
            <a:pPr lvl="1"/>
            <a:r>
              <a:rPr lang="en-US" sz="1600" b="1" dirty="0" smtClean="0"/>
              <a:t>Any CRR Account Holders or Counter-Parties that have not completed requalification will not be able to participate in any auctions after this date, until a qualification test is passed</a:t>
            </a:r>
          </a:p>
          <a:p>
            <a:r>
              <a:rPr lang="en-US" sz="2200" dirty="0" smtClean="0"/>
              <a:t>NOV/DEC 2017 – Reminder for PCRR-eligible NOIEs</a:t>
            </a:r>
          </a:p>
          <a:p>
            <a:pPr lvl="1"/>
            <a:r>
              <a:rPr lang="en-US" sz="1800" dirty="0" smtClean="0"/>
              <a:t>NPRR808, Three Year CRR Auction, requires off-cycle allocation</a:t>
            </a:r>
          </a:p>
          <a:p>
            <a:pPr lvl="1"/>
            <a:r>
              <a:rPr lang="en-US" sz="1800" dirty="0"/>
              <a:t>2020 annual allocation will be completed using the current MUI</a:t>
            </a:r>
          </a:p>
          <a:p>
            <a:pPr lvl="1"/>
            <a:endParaRPr lang="en-US" sz="1800" dirty="0" smtClean="0"/>
          </a:p>
          <a:p>
            <a:pPr lvl="2"/>
            <a:endParaRPr lang="en-US" sz="1400" dirty="0"/>
          </a:p>
          <a:p>
            <a:pPr marL="914400" lvl="2" indent="0">
              <a:buNone/>
            </a:pPr>
            <a:endParaRPr lang="en-US" sz="1400" dirty="0" smtClean="0"/>
          </a:p>
          <a:p>
            <a:endParaRPr lang="en-US" sz="20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381000" y="4682374"/>
            <a:ext cx="7467600" cy="1143000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72533" y="2429161"/>
            <a:ext cx="7467600" cy="1143000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335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Recent Market Communications 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305800" cy="4087856"/>
          </a:xfrm>
        </p:spPr>
        <p:txBody>
          <a:bodyPr/>
          <a:lstStyle/>
          <a:p>
            <a:r>
              <a:rPr lang="en-US" sz="2000" dirty="0" smtClean="0"/>
              <a:t>SEP 19, </a:t>
            </a:r>
            <a:r>
              <a:rPr lang="en-US" sz="2000" dirty="0"/>
              <a:t>2017 – </a:t>
            </a:r>
            <a:r>
              <a:rPr lang="en-US" sz="2000" dirty="0" smtClean="0"/>
              <a:t>Reminder Market </a:t>
            </a:r>
            <a:r>
              <a:rPr lang="en-US" sz="2000" dirty="0"/>
              <a:t>Notice </a:t>
            </a:r>
            <a:r>
              <a:rPr lang="en-US" sz="2000" dirty="0" smtClean="0"/>
              <a:t>for the scheduled WebEx sessions (</a:t>
            </a:r>
            <a:r>
              <a:rPr lang="en-US" sz="2000" dirty="0"/>
              <a:t>September 20 and 28) </a:t>
            </a:r>
          </a:p>
          <a:p>
            <a:pPr lvl="1"/>
            <a:r>
              <a:rPr lang="en-US" sz="1800" dirty="0"/>
              <a:t>Another reminder to test MOTE digital certificates</a:t>
            </a:r>
          </a:p>
          <a:p>
            <a:pPr lvl="1"/>
            <a:r>
              <a:rPr lang="en-US" sz="1800" dirty="0"/>
              <a:t>Attached to MUI Operator Message</a:t>
            </a:r>
          </a:p>
          <a:p>
            <a:endParaRPr lang="en-US" sz="2000" dirty="0" smtClean="0"/>
          </a:p>
          <a:p>
            <a:r>
              <a:rPr lang="en-US" sz="2000" dirty="0" smtClean="0"/>
              <a:t>SEP 27, </a:t>
            </a:r>
            <a:r>
              <a:rPr lang="en-US" sz="2000" dirty="0"/>
              <a:t>2017 – Reminder Market Notice for the </a:t>
            </a:r>
            <a:r>
              <a:rPr lang="en-US" sz="2000" dirty="0" smtClean="0"/>
              <a:t>second scheduled </a:t>
            </a:r>
            <a:r>
              <a:rPr lang="en-US" sz="2000" dirty="0"/>
              <a:t>WebEx </a:t>
            </a:r>
            <a:r>
              <a:rPr lang="en-US" sz="2000" dirty="0" smtClean="0"/>
              <a:t>session </a:t>
            </a:r>
            <a:r>
              <a:rPr lang="en-US" sz="2000" dirty="0"/>
              <a:t>(September </a:t>
            </a:r>
            <a:r>
              <a:rPr lang="en-US" sz="2000" dirty="0" smtClean="0"/>
              <a:t>28</a:t>
            </a:r>
            <a:r>
              <a:rPr lang="en-US" sz="2000" dirty="0"/>
              <a:t>) </a:t>
            </a:r>
          </a:p>
          <a:p>
            <a:pPr lvl="1"/>
            <a:r>
              <a:rPr lang="en-US" sz="1800" dirty="0"/>
              <a:t>Another reminder to test MOTE digital certificates</a:t>
            </a:r>
          </a:p>
          <a:p>
            <a:pPr lvl="1"/>
            <a:r>
              <a:rPr lang="en-US" sz="1800" dirty="0"/>
              <a:t>Attached to MUI Operator Message</a:t>
            </a:r>
          </a:p>
          <a:p>
            <a:endParaRPr lang="en-US" sz="2200" dirty="0" smtClean="0"/>
          </a:p>
          <a:p>
            <a:r>
              <a:rPr lang="en-US" sz="2000" dirty="0" smtClean="0"/>
              <a:t>OCT 6, </a:t>
            </a:r>
            <a:r>
              <a:rPr lang="en-US" sz="2000" dirty="0"/>
              <a:t>2017 – </a:t>
            </a:r>
            <a:r>
              <a:rPr lang="en-US" sz="2000" dirty="0" smtClean="0"/>
              <a:t>Reminder Market </a:t>
            </a:r>
            <a:r>
              <a:rPr lang="en-US" sz="2000" dirty="0"/>
              <a:t>Notice </a:t>
            </a:r>
            <a:r>
              <a:rPr lang="en-US" sz="2000" dirty="0" smtClean="0"/>
              <a:t>for the available </a:t>
            </a:r>
            <a:r>
              <a:rPr lang="en-US" sz="2000" dirty="0"/>
              <a:t>online MUI training course</a:t>
            </a:r>
          </a:p>
          <a:p>
            <a:pPr lvl="1"/>
            <a:r>
              <a:rPr lang="en-US" sz="1800" dirty="0"/>
              <a:t>Attached to MUI Operator Message</a:t>
            </a:r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27574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Requalification Status 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305800" cy="4087856"/>
          </a:xfrm>
        </p:spPr>
        <p:txBody>
          <a:bodyPr/>
          <a:lstStyle/>
          <a:p>
            <a:r>
              <a:rPr lang="en-US" sz="2000" dirty="0" smtClean="0"/>
              <a:t>WebEx sessions</a:t>
            </a:r>
          </a:p>
          <a:p>
            <a:pPr lvl="1"/>
            <a:r>
              <a:rPr lang="en-US" sz="1800" dirty="0" smtClean="0"/>
              <a:t>Session 1 on SEP 20 had ~35 attendees</a:t>
            </a:r>
          </a:p>
          <a:p>
            <a:pPr lvl="1"/>
            <a:r>
              <a:rPr lang="en-US" sz="1800" dirty="0" smtClean="0"/>
              <a:t>Session 2 on SEP 28 had ~75 </a:t>
            </a:r>
            <a:r>
              <a:rPr lang="en-US" sz="1800" dirty="0" smtClean="0"/>
              <a:t>attendees</a:t>
            </a:r>
          </a:p>
          <a:p>
            <a:pPr lvl="1"/>
            <a:endParaRPr lang="en-US" sz="1800" dirty="0" smtClean="0"/>
          </a:p>
          <a:p>
            <a:r>
              <a:rPr lang="en-US" sz="2000" dirty="0" smtClean="0"/>
              <a:t>As of OCT </a:t>
            </a:r>
            <a:r>
              <a:rPr lang="en-US" sz="2000" dirty="0" smtClean="0"/>
              <a:t>6</a:t>
            </a:r>
            <a:endParaRPr lang="en-US" sz="2000" dirty="0" smtClean="0"/>
          </a:p>
          <a:p>
            <a:pPr lvl="1"/>
            <a:r>
              <a:rPr lang="en-US" sz="1800" dirty="0" smtClean="0"/>
              <a:t>59 </a:t>
            </a:r>
            <a:r>
              <a:rPr lang="en-US" sz="1800" dirty="0" smtClean="0"/>
              <a:t>CRR Account holders have requalified (~230 registered CRR Account Holders); </a:t>
            </a:r>
            <a:r>
              <a:rPr lang="en-US" sz="1800" b="1" dirty="0" smtClean="0"/>
              <a:t>that’s only </a:t>
            </a:r>
            <a:r>
              <a:rPr lang="en-US" sz="1800" b="1" dirty="0" smtClean="0"/>
              <a:t>26%</a:t>
            </a:r>
          </a:p>
          <a:p>
            <a:pPr lvl="1"/>
            <a:endParaRPr lang="en-US" sz="1800" b="1" dirty="0"/>
          </a:p>
          <a:p>
            <a:r>
              <a:rPr lang="en-US" sz="2200" dirty="0" smtClean="0"/>
              <a:t>MOTE digital certificates</a:t>
            </a:r>
          </a:p>
          <a:p>
            <a:pPr lvl="1"/>
            <a:r>
              <a:rPr lang="en-US" sz="1800" dirty="0" smtClean="0"/>
              <a:t>We still have ~35% of CRR Account Holders and ~40% of Counter-Parties that </a:t>
            </a:r>
            <a:r>
              <a:rPr lang="en-US" sz="1800" dirty="0" smtClean="0"/>
              <a:t>DO NOT have </a:t>
            </a:r>
            <a:r>
              <a:rPr lang="en-US" sz="1800" dirty="0" smtClean="0"/>
              <a:t>an active MOTE digital certificate</a:t>
            </a:r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3402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Questions/Open Discussion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81000" y="1322344"/>
            <a:ext cx="7543800" cy="4087856"/>
          </a:xfrm>
        </p:spPr>
        <p:txBody>
          <a:bodyPr/>
          <a:lstStyle/>
          <a:p>
            <a:endParaRPr lang="en-US" sz="2000" dirty="0" smtClean="0"/>
          </a:p>
          <a:p>
            <a:r>
              <a:rPr lang="en-US" sz="2000" dirty="0" smtClean="0"/>
              <a:t>REMINDER:  In order to participate in CRR Auctions after the January 2018 implementation of the upgraded MUI, CRR Account Holders and their Counter-Parties must pass a requalification test.</a:t>
            </a:r>
          </a:p>
        </p:txBody>
      </p:sp>
    </p:spTree>
    <p:extLst>
      <p:ext uri="{BB962C8B-B14F-4D97-AF65-F5344CB8AC3E}">
        <p14:creationId xmlns:p14="http://schemas.microsoft.com/office/powerpoint/2010/main" val="579335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</p:bld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4194FA55AD69F43A15E5B254CCD8091" ma:contentTypeVersion="0" ma:contentTypeDescription="Create a new document." ma:contentTypeScope="" ma:versionID="95315520010c2ceaf02981cbd784da1e">
  <xsd:schema xmlns:xsd="http://www.w3.org/2001/XMLSchema" xmlns:xs="http://www.w3.org/2001/XMLSchema" xmlns:p="http://schemas.microsoft.com/office/2006/metadata/properties" xmlns:ns2="db64cb27-6b28-4b9c-8349-fb9d75ca0197" targetNamespace="http://schemas.microsoft.com/office/2006/metadata/properties" ma:root="true" ma:fieldsID="b2f8406de87a5eaf44622ee0612966ff" ns2:_="">
    <xsd:import namespace="db64cb27-6b28-4b9c-8349-fb9d75ca0197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64cb27-6b28-4b9c-8349-fb9d75ca0197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format="Dropdown" ma:internalName="Information_x0020_Classification" ma:readOnly="false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db64cb27-6b28-4b9c-8349-fb9d75ca0197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4F0A331-CD43-4383-AA1D-4BF71E1A8B9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b64cb27-6b28-4b9c-8349-fb9d75ca019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db64cb27-6b28-4b9c-8349-fb9d75ca0197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35148</TotalTime>
  <Words>372</Words>
  <Application>Microsoft Office PowerPoint</Application>
  <PresentationFormat>On-screen Show (4:3)</PresentationFormat>
  <Paragraphs>46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1_Custom Design</vt:lpstr>
      <vt:lpstr>Office Theme</vt:lpstr>
      <vt:lpstr>PowerPoint Presentation</vt:lpstr>
      <vt:lpstr>Agenda</vt:lpstr>
      <vt:lpstr>High Level Timeline</vt:lpstr>
      <vt:lpstr>Recent Market Communications </vt:lpstr>
      <vt:lpstr>Requalification Status </vt:lpstr>
      <vt:lpstr>Questions/Open Discussion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House, Donald</cp:lastModifiedBy>
  <cp:revision>474</cp:revision>
  <cp:lastPrinted>2017-06-12T16:23:29Z</cp:lastPrinted>
  <dcterms:created xsi:type="dcterms:W3CDTF">2016-01-21T15:20:31Z</dcterms:created>
  <dcterms:modified xsi:type="dcterms:W3CDTF">2017-10-06T18:47:54Z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0x01010044194FA55AD69F43A15E5B254CCD8091</vt:lpwstr>
  </property>
</Properties>
</file>