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338" r:id="rId6"/>
    <p:sldId id="355" r:id="rId7"/>
    <p:sldId id="381" r:id="rId8"/>
    <p:sldId id="383" r:id="rId9"/>
    <p:sldId id="384" r:id="rId10"/>
    <p:sldId id="3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81"/>
            <p14:sldId id="383"/>
            <p14:sldId id="384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13" d="100"/>
          <a:sy n="113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33600"/>
            <a:ext cx="5486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PR181-01 CRR Framework Upgrade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Project Update for Congestion Management Working Group (CMWG)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High </a:t>
            </a:r>
            <a:r>
              <a:rPr lang="en-US" sz="2000" dirty="0" smtClean="0"/>
              <a:t>Level </a:t>
            </a:r>
            <a:r>
              <a:rPr lang="en-US" sz="2000" dirty="0" smtClean="0"/>
              <a:t>Timeline</a:t>
            </a:r>
            <a:endParaRPr lang="en-US" sz="2000" dirty="0" smtClean="0"/>
          </a:p>
          <a:p>
            <a:r>
              <a:rPr lang="en-US" sz="2000" dirty="0" smtClean="0"/>
              <a:t>Recent Market Communications</a:t>
            </a:r>
            <a:endParaRPr lang="en-US" sz="2000" dirty="0" smtClean="0"/>
          </a:p>
          <a:p>
            <a:r>
              <a:rPr lang="en-US" sz="2000" dirty="0" smtClean="0"/>
              <a:t>Requalification </a:t>
            </a:r>
            <a:r>
              <a:rPr lang="en-US" sz="2000" dirty="0" smtClean="0"/>
              <a:t>Status Update</a:t>
            </a:r>
            <a:endParaRPr lang="en-US" sz="2000" dirty="0" smtClean="0"/>
          </a:p>
          <a:p>
            <a:r>
              <a:rPr lang="en-US" sz="2000" dirty="0" smtClean="0"/>
              <a:t>Questions/Open 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543800" cy="4087856"/>
          </a:xfrm>
        </p:spPr>
        <p:txBody>
          <a:bodyPr/>
          <a:lstStyle/>
          <a:p>
            <a:r>
              <a:rPr lang="en-US" sz="2000" dirty="0" smtClean="0"/>
              <a:t>DEC 8, 2017 – Market requalification period ends</a:t>
            </a:r>
          </a:p>
          <a:p>
            <a:pPr lvl="1"/>
            <a:r>
              <a:rPr lang="en-US" sz="1600" dirty="0" smtClean="0"/>
              <a:t>Any CRR Account Holders or Counter-Parties that have not completed requalification will need to communicate their intentions to ERCOT</a:t>
            </a:r>
          </a:p>
          <a:p>
            <a:pPr lvl="1"/>
            <a:r>
              <a:rPr lang="en-US" sz="1600" dirty="0" smtClean="0"/>
              <a:t>Cannot guarantee there will be enough time to get them qualified prior to implementing the new MUI</a:t>
            </a:r>
          </a:p>
          <a:p>
            <a:r>
              <a:rPr lang="en-US" sz="2000" dirty="0"/>
              <a:t>DEC </a:t>
            </a:r>
            <a:r>
              <a:rPr lang="en-US" sz="2000" dirty="0" smtClean="0"/>
              <a:t>8, </a:t>
            </a:r>
            <a:r>
              <a:rPr lang="en-US" sz="2000" dirty="0"/>
              <a:t>2017 – </a:t>
            </a:r>
            <a:r>
              <a:rPr lang="en-US" sz="2000" dirty="0" smtClean="0"/>
              <a:t>Last day to qualify on current MUI</a:t>
            </a:r>
            <a:endParaRPr lang="en-US" sz="2000" dirty="0"/>
          </a:p>
          <a:p>
            <a:pPr lvl="1"/>
            <a:r>
              <a:rPr lang="en-US" sz="1600" dirty="0"/>
              <a:t>Any </a:t>
            </a:r>
            <a:r>
              <a:rPr lang="en-US" sz="1600" dirty="0" smtClean="0"/>
              <a:t>new CRR </a:t>
            </a:r>
            <a:r>
              <a:rPr lang="en-US" sz="1600" dirty="0"/>
              <a:t>Account Holders or Counter-Parties </a:t>
            </a:r>
            <a:r>
              <a:rPr lang="en-US" sz="1600" dirty="0" smtClean="0"/>
              <a:t>will only be qualified on the new MUI after this date and can start participating in auctions held after the MUI implementation </a:t>
            </a:r>
            <a:endParaRPr lang="en-US" sz="1600" dirty="0"/>
          </a:p>
          <a:p>
            <a:r>
              <a:rPr lang="en-US" sz="2000" dirty="0" smtClean="0"/>
              <a:t>JAN 22, 2018 – MUI implementation go-live</a:t>
            </a:r>
          </a:p>
          <a:p>
            <a:pPr lvl="1"/>
            <a:r>
              <a:rPr lang="en-US" sz="1600" b="1" dirty="0" smtClean="0"/>
              <a:t>Any CRR Account Holders or Counter-Parties that have not completed requalification will not be able to participate in any auctions after this date, until a qualification test is passed</a:t>
            </a:r>
          </a:p>
          <a:p>
            <a:r>
              <a:rPr lang="en-US" sz="2200" dirty="0" smtClean="0"/>
              <a:t>NOV/DEC 2017 – Reminder for PCRR-eligible NOIEs</a:t>
            </a:r>
          </a:p>
          <a:p>
            <a:pPr lvl="1"/>
            <a:r>
              <a:rPr lang="en-US" sz="1800" dirty="0" smtClean="0"/>
              <a:t>NPRR808, Three Year CRR Auction, requires off-cycle allocation</a:t>
            </a:r>
          </a:p>
          <a:p>
            <a:pPr lvl="1"/>
            <a:r>
              <a:rPr lang="en-US" sz="1800" dirty="0"/>
              <a:t>2020 annual allocation will be completed using the current MUI</a:t>
            </a:r>
          </a:p>
          <a:p>
            <a:pPr lvl="1"/>
            <a:endParaRPr lang="en-US" sz="1800" dirty="0" smtClean="0"/>
          </a:p>
          <a:p>
            <a:pPr lvl="2"/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4682374"/>
            <a:ext cx="7467600" cy="1143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2533" y="2429161"/>
            <a:ext cx="7467600" cy="1143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Market Communications 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4087856"/>
          </a:xfrm>
        </p:spPr>
        <p:txBody>
          <a:bodyPr/>
          <a:lstStyle/>
          <a:p>
            <a:r>
              <a:rPr lang="en-US" sz="2000" dirty="0" smtClean="0"/>
              <a:t>SEP 19, </a:t>
            </a:r>
            <a:r>
              <a:rPr lang="en-US" sz="2000" dirty="0"/>
              <a:t>2017 – </a:t>
            </a:r>
            <a:r>
              <a:rPr lang="en-US" sz="2000" dirty="0" smtClean="0"/>
              <a:t>Reminder Market </a:t>
            </a:r>
            <a:r>
              <a:rPr lang="en-US" sz="2000" dirty="0"/>
              <a:t>Notice </a:t>
            </a:r>
            <a:r>
              <a:rPr lang="en-US" sz="2000" dirty="0" smtClean="0"/>
              <a:t>for the scheduled WebEx sessions (</a:t>
            </a:r>
            <a:r>
              <a:rPr lang="en-US" sz="2000" dirty="0"/>
              <a:t>September 20 and 28) </a:t>
            </a:r>
          </a:p>
          <a:p>
            <a:pPr lvl="1"/>
            <a:r>
              <a:rPr lang="en-US" sz="1800" dirty="0"/>
              <a:t>Another reminder to test MOTE digital certificates</a:t>
            </a:r>
          </a:p>
          <a:p>
            <a:pPr lvl="1"/>
            <a:r>
              <a:rPr lang="en-US" sz="1800" dirty="0"/>
              <a:t>Attached to MUI Operator Message</a:t>
            </a:r>
          </a:p>
          <a:p>
            <a:endParaRPr lang="en-US" sz="2000" dirty="0" smtClean="0"/>
          </a:p>
          <a:p>
            <a:r>
              <a:rPr lang="en-US" sz="2000" dirty="0" smtClean="0"/>
              <a:t>SEP 27, </a:t>
            </a:r>
            <a:r>
              <a:rPr lang="en-US" sz="2000" dirty="0"/>
              <a:t>2017 – Reminder Market Notice for the </a:t>
            </a:r>
            <a:r>
              <a:rPr lang="en-US" sz="2000" dirty="0" smtClean="0"/>
              <a:t>second scheduled </a:t>
            </a:r>
            <a:r>
              <a:rPr lang="en-US" sz="2000" dirty="0"/>
              <a:t>WebEx </a:t>
            </a:r>
            <a:r>
              <a:rPr lang="en-US" sz="2000" dirty="0" smtClean="0"/>
              <a:t>session </a:t>
            </a:r>
            <a:r>
              <a:rPr lang="en-US" sz="2000" dirty="0"/>
              <a:t>(September </a:t>
            </a:r>
            <a:r>
              <a:rPr lang="en-US" sz="2000" dirty="0" smtClean="0"/>
              <a:t>28</a:t>
            </a:r>
            <a:r>
              <a:rPr lang="en-US" sz="2000" dirty="0"/>
              <a:t>) </a:t>
            </a:r>
          </a:p>
          <a:p>
            <a:pPr lvl="1"/>
            <a:r>
              <a:rPr lang="en-US" sz="1800" dirty="0"/>
              <a:t>Another reminder to test MOTE digital certificates</a:t>
            </a:r>
          </a:p>
          <a:p>
            <a:pPr lvl="1"/>
            <a:r>
              <a:rPr lang="en-US" sz="1800" dirty="0"/>
              <a:t>Attached to MUI Operator Message</a:t>
            </a:r>
          </a:p>
          <a:p>
            <a:endParaRPr lang="en-US" sz="2200" dirty="0" smtClean="0"/>
          </a:p>
          <a:p>
            <a:r>
              <a:rPr lang="en-US" sz="2000" dirty="0" smtClean="0"/>
              <a:t>OCT 6, </a:t>
            </a:r>
            <a:r>
              <a:rPr lang="en-US" sz="2000" dirty="0"/>
              <a:t>2017 – </a:t>
            </a:r>
            <a:r>
              <a:rPr lang="en-US" sz="2000" dirty="0" smtClean="0"/>
              <a:t>Reminder Market </a:t>
            </a:r>
            <a:r>
              <a:rPr lang="en-US" sz="2000" dirty="0"/>
              <a:t>Notice </a:t>
            </a:r>
            <a:r>
              <a:rPr lang="en-US" sz="2000" dirty="0" smtClean="0"/>
              <a:t>for the available </a:t>
            </a:r>
            <a:r>
              <a:rPr lang="en-US" sz="2000" dirty="0"/>
              <a:t>online MUI training course</a:t>
            </a:r>
          </a:p>
          <a:p>
            <a:pPr lvl="1"/>
            <a:r>
              <a:rPr lang="en-US" sz="1800" dirty="0"/>
              <a:t>Attached to MUI Operator Message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75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Requalification Status 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4087856"/>
          </a:xfrm>
        </p:spPr>
        <p:txBody>
          <a:bodyPr/>
          <a:lstStyle/>
          <a:p>
            <a:r>
              <a:rPr lang="en-US" sz="2000" dirty="0" smtClean="0"/>
              <a:t>WebEx sessions</a:t>
            </a:r>
          </a:p>
          <a:p>
            <a:pPr lvl="1"/>
            <a:r>
              <a:rPr lang="en-US" sz="1800" dirty="0" smtClean="0"/>
              <a:t>Session 1 on SEP 20 had ~35 attendees</a:t>
            </a:r>
          </a:p>
          <a:p>
            <a:pPr lvl="1"/>
            <a:r>
              <a:rPr lang="en-US" sz="1800" dirty="0" smtClean="0"/>
              <a:t>Session 2 on SEP 28 had ~75 </a:t>
            </a:r>
            <a:r>
              <a:rPr lang="en-US" sz="1800" dirty="0" smtClean="0"/>
              <a:t>attendees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As of OCT </a:t>
            </a:r>
            <a:r>
              <a:rPr lang="en-US" sz="2000" dirty="0" smtClean="0"/>
              <a:t>6</a:t>
            </a:r>
            <a:endParaRPr lang="en-US" sz="2000" dirty="0" smtClean="0"/>
          </a:p>
          <a:p>
            <a:pPr lvl="1"/>
            <a:r>
              <a:rPr lang="en-US" sz="1800" dirty="0" smtClean="0"/>
              <a:t>59 </a:t>
            </a:r>
            <a:r>
              <a:rPr lang="en-US" sz="1800" dirty="0" smtClean="0"/>
              <a:t>CRR Account holders have requalified (~230 registered CRR Account Holders); </a:t>
            </a:r>
            <a:r>
              <a:rPr lang="en-US" sz="1800" b="1" dirty="0" smtClean="0"/>
              <a:t>that’s only </a:t>
            </a:r>
            <a:r>
              <a:rPr lang="en-US" sz="1800" b="1" dirty="0" smtClean="0"/>
              <a:t>26%</a:t>
            </a:r>
          </a:p>
          <a:p>
            <a:pPr lvl="1"/>
            <a:endParaRPr lang="en-US" sz="1800" b="1" dirty="0"/>
          </a:p>
          <a:p>
            <a:r>
              <a:rPr lang="en-US" sz="2200" dirty="0" smtClean="0"/>
              <a:t>MOTE digital certificates</a:t>
            </a:r>
          </a:p>
          <a:p>
            <a:pPr lvl="1"/>
            <a:r>
              <a:rPr lang="en-US" sz="1800" dirty="0" smtClean="0"/>
              <a:t>We still have ~35% of CRR Account Holders and ~40% of Counter-Parties that </a:t>
            </a:r>
            <a:r>
              <a:rPr lang="en-US" sz="1800" dirty="0" smtClean="0"/>
              <a:t>DO NOT have </a:t>
            </a:r>
            <a:r>
              <a:rPr lang="en-US" sz="1800" dirty="0" smtClean="0"/>
              <a:t>an active MOTE digital certificate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40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Questions/Open Discussion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REMINDER:  In order to participate in CRR Auctions after the January 2018 implementation of the upgraded MUI, CRR Account Holders and their Counter-Parties must pass a requalification test.</a:t>
            </a:r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db64cb27-6b28-4b9c-8349-fb9d75ca01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35148</TotalTime>
  <Words>372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Agenda</vt:lpstr>
      <vt:lpstr>High Level Timeline</vt:lpstr>
      <vt:lpstr>Recent Market Communications </vt:lpstr>
      <vt:lpstr>Requalification Status </vt:lpstr>
      <vt:lpstr>Questions/Open 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House, Donald</cp:lastModifiedBy>
  <cp:revision>474</cp:revision>
  <cp:lastPrinted>2017-06-12T16:23:29Z</cp:lastPrinted>
  <dcterms:created xsi:type="dcterms:W3CDTF">2016-01-21T15:20:31Z</dcterms:created>
  <dcterms:modified xsi:type="dcterms:W3CDTF">2017-10-06T18:47:54Z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