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60" r:id="rId3"/>
    <p:sldId id="267" r:id="rId4"/>
    <p:sldId id="271" r:id="rId5"/>
    <p:sldId id="268" r:id="rId6"/>
    <p:sldId id="270" r:id="rId7"/>
    <p:sldId id="274" r:id="rId8"/>
    <p:sldId id="272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08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777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1407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004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747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17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0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0" y="2105561"/>
            <a:ext cx="5257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Market Impacts of Deploying Offline Non-Spin versus RUCing the Offline Non-Spin Resource for Local Congestion</a:t>
            </a:r>
            <a:endParaRPr lang="en-US" sz="2000" b="1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Market Analysis</a:t>
            </a:r>
          </a:p>
          <a:p>
            <a:endParaRPr lang="en-US" dirty="0" smtClean="0"/>
          </a:p>
          <a:p>
            <a:r>
              <a:rPr lang="en-US" dirty="0" smtClean="0"/>
              <a:t>QMWG </a:t>
            </a:r>
          </a:p>
          <a:p>
            <a:r>
              <a:rPr lang="en-US" dirty="0" smtClean="0"/>
              <a:t>10/09/2017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Market Impacts of Non-Spin Deployment vs RUC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What are the differences in market impact between: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Deploying Offline Non-Spin </a:t>
            </a:r>
          </a:p>
          <a:p>
            <a:pPr lvl="1">
              <a:lnSpc>
                <a:spcPct val="150000"/>
              </a:lnSpc>
            </a:pPr>
            <a:r>
              <a:rPr lang="en-US" sz="1800" dirty="0" smtClean="0"/>
              <a:t>RUCing the Offline Non-Spin Resource and replacing the Non-Spin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This presentation considers deployments</a:t>
            </a:r>
            <a:r>
              <a:rPr lang="en-US" sz="2000" dirty="0" smtClean="0">
                <a:solidFill>
                  <a:schemeClr val="tx2"/>
                </a:solidFill>
              </a:rPr>
              <a:t> for resolving local congestion only, not for capacity, PRC, or voltage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History of Non-Spin Deployment 2015 – August 2017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325918"/>
              </p:ext>
            </p:extLst>
          </p:nvPr>
        </p:nvGraphicFramePr>
        <p:xfrm>
          <a:off x="1181100" y="1066800"/>
          <a:ext cx="6781800" cy="225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1981200"/>
                <a:gridCol w="1828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Metric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All Deployments*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Deployments for Congestion</a:t>
                      </a:r>
                      <a:endParaRPr lang="en-US" sz="1600" dirty="0"/>
                    </a:p>
                  </a:txBody>
                  <a:tcPr anchor="ctr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Resource-Operating Days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36</a:t>
                      </a:r>
                      <a:endParaRPr lang="en-US" sz="16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12</a:t>
                      </a:r>
                      <a:endParaRPr lang="en-US" sz="1600" dirty="0"/>
                    </a:p>
                  </a:txBody>
                  <a:tcPr marR="73152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Unique Operating Days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25</a:t>
                      </a:r>
                      <a:endParaRPr lang="en-US" sz="16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</a:t>
                      </a:r>
                      <a:endParaRPr lang="en-US" sz="1600" dirty="0"/>
                    </a:p>
                  </a:txBody>
                  <a:tcPr marR="73152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Unique Resources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17</a:t>
                      </a:r>
                      <a:endParaRPr lang="en-US" sz="16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9</a:t>
                      </a:r>
                      <a:endParaRPr lang="en-US" sz="1600" dirty="0"/>
                    </a:p>
                  </a:txBody>
                  <a:tcPr marR="73152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Resource-hours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132</a:t>
                      </a:r>
                      <a:endParaRPr lang="en-US" sz="16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47</a:t>
                      </a:r>
                      <a:endParaRPr lang="en-US" sz="1600" dirty="0"/>
                    </a:p>
                  </a:txBody>
                  <a:tcPr marR="731520"/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HSL MW-hours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10,600</a:t>
                      </a:r>
                      <a:endParaRPr lang="en-US" sz="1600" dirty="0"/>
                    </a:p>
                  </a:txBody>
                  <a:tcPr marR="73152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3,050</a:t>
                      </a:r>
                      <a:endParaRPr lang="en-US" sz="1600" dirty="0"/>
                    </a:p>
                  </a:txBody>
                  <a:tcPr marR="73152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78052" y="3276600"/>
            <a:ext cx="6784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All values in this presentation except for this column are for Non-Spin deployments for local congestion only.  No deployments for capacity/PRC or voltage are included.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6234" y="3787225"/>
            <a:ext cx="6791533" cy="274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50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Offer Floors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The RUC offer floor is $1,500/MWh whereas Offline Non-Spin does not have an offer floor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This difference does not affect the market results if either of these is true: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The resource is mitigated</a:t>
            </a:r>
          </a:p>
          <a:p>
            <a:pPr lvl="2">
              <a:lnSpc>
                <a:spcPct val="150000"/>
              </a:lnSpc>
            </a:pPr>
            <a:r>
              <a:rPr lang="en-US" sz="1400" dirty="0" smtClean="0">
                <a:solidFill>
                  <a:schemeClr val="tx2"/>
                </a:solidFill>
              </a:rPr>
              <a:t>Unless the Offline Non-Spin Resource’s EOC is below its MOC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The resource is not dispatched above LSL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If both of the above are false, deploying Offline Non-Spin will have a larger price suppression effect if the resource’s EOC is below the RUC offer floor.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About 50% of Resource-hours were mitigated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About 34% of Resource-hours were dispatched at LSL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About 73% of Resource-hours were either mitigated or dispatched at LSL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5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Price Adders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The Real-Time </a:t>
            </a:r>
            <a:r>
              <a:rPr lang="en-US" sz="1800" dirty="0"/>
              <a:t>On-Line Reliability Deployment Price </a:t>
            </a:r>
            <a:r>
              <a:rPr lang="en-US" sz="1800" dirty="0" smtClean="0"/>
              <a:t>Adder includes RUC-Committed Resources unless the QSE has opted out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No price adder if the QSE opts out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RUCed Resources’ LSL is relaxed in calculation of RTORDPA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Deployed Offline Non-Spin becomes ON and its LSL is not relaxed</a:t>
            </a:r>
            <a:endParaRPr lang="en-US" sz="1600" dirty="0"/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About 16 Resource-hours (34%) were at LSL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Highest system lambda while dispatched at LSL was about $74/MWh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12 SCED intervals (out of about 560) had system lambda &gt; $50/MWh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Given </a:t>
            </a:r>
            <a:r>
              <a:rPr lang="en-US" sz="1600" dirty="0"/>
              <a:t>this observation and that a typical LSL for a Resource providing Non-spin is relatively small, price </a:t>
            </a:r>
            <a:r>
              <a:rPr lang="en-US" sz="1600" dirty="0" smtClean="0"/>
              <a:t>adders </a:t>
            </a:r>
            <a:r>
              <a:rPr lang="en-US" sz="1600" dirty="0"/>
              <a:t>would likely have been negligible</a:t>
            </a:r>
            <a:endParaRPr lang="en-US" sz="16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Real-Time On-Line and Off-line Reserve Price Adders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Both deployed </a:t>
            </a:r>
            <a:r>
              <a:rPr lang="en-US" sz="1600" dirty="0"/>
              <a:t>Non-Spin and RUCed Resources are included in RTOLCAP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Offline Non-Spin is included in RTOFFCAP</a:t>
            </a:r>
          </a:p>
          <a:p>
            <a:pPr lvl="1"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3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Duration and Timing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/>
              <a:t>Non-Spin deployments may be recalled at any time whereas RUC </a:t>
            </a:r>
            <a:r>
              <a:rPr lang="en-US" sz="1800" dirty="0"/>
              <a:t>commitments are for full </a:t>
            </a:r>
            <a:r>
              <a:rPr lang="en-US" sz="1800" dirty="0" smtClean="0"/>
              <a:t>hours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About 4 additional Resource-hours (10%) would have been committed if RUCed instead of deployed as Non-Spin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RUC commitments may require Operators to take action further in advance rather than waiting for the conditions to occur in real-time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9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Make-Whole </a:t>
            </a:r>
            <a:r>
              <a:rPr lang="en-US" dirty="0"/>
              <a:t>and Non-Spin Replacement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800" dirty="0" smtClean="0">
                <a:solidFill>
                  <a:schemeClr val="tx2"/>
                </a:solidFill>
              </a:rPr>
              <a:t>Non-Spin deployments are not eligible for make-whole payments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RUCed resources are eligible for make-whole payments</a:t>
            </a:r>
          </a:p>
          <a:p>
            <a:pPr>
              <a:lnSpc>
                <a:spcPct val="150000"/>
              </a:lnSpc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dirty="0" smtClean="0"/>
              <a:t>RUCing </a:t>
            </a:r>
            <a:r>
              <a:rPr lang="en-US" sz="1800" dirty="0"/>
              <a:t>the Offline Non-Spin Resource </a:t>
            </a:r>
            <a:r>
              <a:rPr lang="en-US" sz="1800" dirty="0" smtClean="0"/>
              <a:t>may result in the Non-Spin capacity being replaced, whereas deploying the Offline Non-Spin Resource does not.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/>
              <a:t>Replacement by moving the responsibility to another Resource, AS Trade, or SASM</a:t>
            </a:r>
            <a:endParaRPr lang="en-US" sz="1600" dirty="0"/>
          </a:p>
          <a:p>
            <a:pPr>
              <a:lnSpc>
                <a:spcPct val="150000"/>
              </a:lnSpc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51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493</Words>
  <Application>Microsoft Office PowerPoint</Application>
  <PresentationFormat>On-screen Show (4:3)</PresentationFormat>
  <Paragraphs>77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PowerPoint Presentation</vt:lpstr>
      <vt:lpstr>Market Impacts of Non-Spin Deployment vs RUC</vt:lpstr>
      <vt:lpstr>History of Non-Spin Deployment 2015 – August 2017</vt:lpstr>
      <vt:lpstr>Offer Floors</vt:lpstr>
      <vt:lpstr>Price Adders</vt:lpstr>
      <vt:lpstr>Duration and Timing</vt:lpstr>
      <vt:lpstr>Make-Whole and Non-Spin Replacement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2017-09-08T20:03:39Z</dcterms:created>
  <dcterms:modified xsi:type="dcterms:W3CDTF">2017-10-06T15:41:41Z</dcterms:modified>
</cp:coreProperties>
</file>