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60" r:id="rId7"/>
    <p:sldId id="258" r:id="rId8"/>
    <p:sldId id="318" r:id="rId9"/>
    <p:sldId id="307" r:id="rId10"/>
    <p:sldId id="327" r:id="rId11"/>
    <p:sldId id="310" r:id="rId12"/>
    <p:sldId id="311" r:id="rId13"/>
    <p:sldId id="294" r:id="rId14"/>
    <p:sldId id="308" r:id="rId15"/>
    <p:sldId id="309" r:id="rId16"/>
    <p:sldId id="329" r:id="rId17"/>
    <p:sldId id="333" r:id="rId18"/>
    <p:sldId id="332" r:id="rId19"/>
    <p:sldId id="328" r:id="rId20"/>
    <p:sldId id="330" r:id="rId21"/>
    <p:sldId id="334" r:id="rId22"/>
    <p:sldId id="33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07" d="100"/>
          <a:sy n="107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56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6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October 12,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9" y="737914"/>
            <a:ext cx="8915400" cy="5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07064"/>
            <a:ext cx="8991600" cy="55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" y="707385"/>
            <a:ext cx="8987320" cy="55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3" y="752824"/>
            <a:ext cx="8882835" cy="54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6" y="781648"/>
            <a:ext cx="8839200" cy="54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8" y="772382"/>
            <a:ext cx="8886596" cy="54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1" y="804016"/>
            <a:ext cx="8839200" cy="545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9/30/2017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6" y="762000"/>
            <a:ext cx="8915400" cy="55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3-9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</a:t>
            </a:r>
            <a:r>
              <a:rPr lang="en-US" sz="1800" dirty="0" smtClean="0"/>
              <a:t>Targets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10-18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705850" cy="50292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2017 August Release </a:t>
            </a:r>
            <a:r>
              <a:rPr lang="en-US" sz="2000" dirty="0"/>
              <a:t>– </a:t>
            </a:r>
            <a:r>
              <a:rPr lang="en-US" sz="2000" dirty="0" smtClean="0"/>
              <a:t>9/11/2017-9/13/2017 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NPRR758 </a:t>
            </a:r>
            <a:r>
              <a:rPr lang="en-US" sz="1800" dirty="0"/>
              <a:t>– Improved Transparency for Outages Potentially Having a High Economic Impact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NPRR775 </a:t>
            </a:r>
            <a:r>
              <a:rPr lang="en-US" sz="1800" dirty="0"/>
              <a:t>– Enhanced Implementation of Limits for Fast Responding </a:t>
            </a:r>
            <a:r>
              <a:rPr lang="en-US" sz="1800" dirty="0" smtClean="0"/>
              <a:t>Regulation Service</a:t>
            </a:r>
          </a:p>
          <a:p>
            <a:pPr lvl="1">
              <a:tabLst>
                <a:tab pos="7199313" algn="l"/>
              </a:tabLst>
            </a:pPr>
            <a:endParaRPr lang="en-US" sz="16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2017 </a:t>
            </a:r>
            <a:r>
              <a:rPr lang="en-US" sz="2000" dirty="0" smtClean="0"/>
              <a:t>October Release </a:t>
            </a:r>
            <a:r>
              <a:rPr lang="en-US" sz="2000" dirty="0"/>
              <a:t>– </a:t>
            </a:r>
            <a:r>
              <a:rPr lang="en-US" sz="2000" dirty="0" smtClean="0"/>
              <a:t>10/31/2017-11/2/2017 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NPRR778 </a:t>
            </a:r>
            <a:r>
              <a:rPr lang="en-US" sz="1800" dirty="0"/>
              <a:t>– Modifications to Date Change and Cancellation </a:t>
            </a:r>
            <a:r>
              <a:rPr lang="en-US" sz="1800" dirty="0" err="1" smtClean="0"/>
              <a:t>Eval</a:t>
            </a:r>
            <a:r>
              <a:rPr lang="en-US" sz="1800" dirty="0" smtClean="0"/>
              <a:t>. </a:t>
            </a:r>
            <a:r>
              <a:rPr lang="en-US" sz="1800" dirty="0"/>
              <a:t>Window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NPRR782 </a:t>
            </a:r>
            <a:r>
              <a:rPr lang="en-US" sz="1800" dirty="0"/>
              <a:t>– Settlement of Infeasible </a:t>
            </a:r>
            <a:r>
              <a:rPr lang="en-US" sz="1800" dirty="0" smtClean="0"/>
              <a:t>A/S </a:t>
            </a:r>
            <a:r>
              <a:rPr lang="en-US" sz="1800" dirty="0"/>
              <a:t>Due to Transmission Constraints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NPRR831</a:t>
            </a:r>
            <a:r>
              <a:rPr lang="en-US" sz="1400" dirty="0" smtClean="0"/>
              <a:t>(a)</a:t>
            </a:r>
            <a:r>
              <a:rPr lang="en-US" sz="1800" dirty="0" smtClean="0"/>
              <a:t> </a:t>
            </a:r>
            <a:r>
              <a:rPr lang="en-US" sz="1800" dirty="0"/>
              <a:t>– Inclusion of Private Use Networks in Load Zone Price </a:t>
            </a:r>
            <a:r>
              <a:rPr lang="en-US" sz="1800" dirty="0" err="1" smtClean="0"/>
              <a:t>Calcs</a:t>
            </a:r>
            <a:endParaRPr lang="en-US" sz="1800" dirty="0" smtClean="0"/>
          </a:p>
          <a:p>
            <a:pPr lvl="2">
              <a:tabLst>
                <a:tab pos="7199313" algn="l"/>
              </a:tabLst>
            </a:pPr>
            <a:r>
              <a:rPr lang="en-US" sz="1600" dirty="0" smtClean="0"/>
              <a:t>All impacted systems except CRR</a:t>
            </a:r>
            <a:endParaRPr lang="en-US" sz="1600" dirty="0"/>
          </a:p>
          <a:p>
            <a:pPr>
              <a:tabLst>
                <a:tab pos="7199313" algn="l"/>
              </a:tabLst>
            </a:pPr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355099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9/11 – 9/13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NPRR827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PGRR054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NPRR562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85557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355557"/>
                <a:gridCol w="1066800"/>
                <a:gridCol w="1143000"/>
                <a:gridCol w="52578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 </a:t>
                      </a:r>
                      <a:r>
                        <a:rPr lang="en-US" sz="800" b="0" strike="sngStrike" baseline="0" dirty="0" smtClean="0">
                          <a:solidFill>
                            <a:schemeClr val="tx1"/>
                          </a:solidFill>
                        </a:rPr>
                        <a:t>PGRR057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, NPRR519, NPRR620, NPRR741, NPRR755, SCR789 H, </a:t>
                      </a:r>
                      <a:r>
                        <a:rPr lang="en-US" sz="800" b="0" strike="sngStrike" baseline="0" dirty="0" smtClean="0">
                          <a:solidFill>
                            <a:schemeClr val="tx1"/>
                          </a:solidFill>
                        </a:rPr>
                        <a:t>SCR792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59802" y="3920819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5/8</a:t>
            </a:r>
            <a:r>
              <a:rPr lang="en-US" sz="900" kern="0" dirty="0" smtClean="0">
                <a:solidFill>
                  <a:srgbClr val="FF0000"/>
                </a:solidFill>
              </a:rPr>
              <a:t>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142466"/>
            <a:ext cx="151790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/>
              <a:t>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noProof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&amp;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 9/14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5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noProof="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074313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/>
              <a:t>8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29234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2/1</a:t>
            </a:r>
            <a:endParaRPr kumimoji="0" lang="en-US" sz="12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81" y="1391700"/>
            <a:ext cx="304892" cy="2392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2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308" y="1405053"/>
            <a:ext cx="3048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2659" y="3920819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19703" y="346146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4155909" y="6171899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NPRR562(a) </a:t>
            </a:r>
            <a:r>
              <a:rPr lang="en-US" sz="800" b="0" kern="0" dirty="0"/>
              <a:t>– Procedural </a:t>
            </a:r>
            <a:r>
              <a:rPr lang="en-US" sz="800" b="0" kern="0" dirty="0" smtClean="0"/>
              <a:t>changes</a:t>
            </a:r>
            <a:endParaRPr lang="en-US" sz="800" b="0" kern="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NPRR809(a) </a:t>
            </a:r>
            <a:r>
              <a:rPr lang="en-US" sz="800" b="0" kern="0" dirty="0"/>
              <a:t>– </a:t>
            </a:r>
            <a:r>
              <a:rPr lang="en-US" sz="800" b="0" kern="0" dirty="0" smtClean="0"/>
              <a:t>Procedural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NPRR831(a)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All impacted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systems except CRR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262296" y="1782959"/>
            <a:ext cx="583465" cy="35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685810" y="1524000"/>
            <a:ext cx="23882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1"/>
          </p:cNvCxnSpPr>
          <p:nvPr/>
        </p:nvCxnSpPr>
        <p:spPr>
          <a:xfrm>
            <a:off x="5805167" y="2733812"/>
            <a:ext cx="614232" cy="97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1" idx="1"/>
          </p:cNvCxnSpPr>
          <p:nvPr/>
        </p:nvCxnSpPr>
        <p:spPr>
          <a:xfrm flipH="1">
            <a:off x="5805167" y="2022272"/>
            <a:ext cx="562413" cy="71154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643227"/>
              </p:ext>
            </p:extLst>
          </p:nvPr>
        </p:nvGraphicFramePr>
        <p:xfrm>
          <a:off x="160280" y="838201"/>
          <a:ext cx="8839200" cy="4239767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4/3 – 4/5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SCR777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677861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680403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671899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669400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2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85319" y="3683913"/>
            <a:ext cx="1538507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2365062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2075330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79" y="3238513"/>
            <a:ext cx="1444653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January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344" y="1394984"/>
            <a:ext cx="3705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57272" y="6232597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3117" y="1400352"/>
            <a:ext cx="3705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$21.5M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770445"/>
            <a:ext cx="9004989" cy="52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 and 2018,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07083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$1.83M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$0.00M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$2.86M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$0.96M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$0.05M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$0.32M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$1.09M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$2.72M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8/31/2017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221"/>
              </p:ext>
            </p:extLst>
          </p:nvPr>
        </p:nvGraphicFramePr>
        <p:xfrm>
          <a:off x="228600" y="1322132"/>
          <a:ext cx="8686799" cy="370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938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6671"/>
              </p:ext>
            </p:extLst>
          </p:nvPr>
        </p:nvGraphicFramePr>
        <p:xfrm>
          <a:off x="3820217" y="1006103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1800" y="5550024"/>
            <a:ext cx="2895600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2110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170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9/30/2017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71700</TotalTime>
  <Words>824</Words>
  <Application>Microsoft Office PowerPoint</Application>
  <PresentationFormat>On-screen Show (4:3)</PresentationFormat>
  <Paragraphs>528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2018 Release Targets – Board Approved NPRRs / SCRs / xGRRs </vt:lpstr>
      <vt:lpstr>2017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9/30/2017</vt:lpstr>
      <vt:lpstr>Project Portfolio Status – as of 9/30/2017</vt:lpstr>
      <vt:lpstr>Project Portfolio Status – as of 9/30/2017</vt:lpstr>
      <vt:lpstr>Project Portfolio Status – as of 9/30/2017</vt:lpstr>
      <vt:lpstr>Project Portfolio Status – as of 9/30/2017</vt:lpstr>
      <vt:lpstr>Project Portfolio Status – as of 9/30/2017</vt:lpstr>
      <vt:lpstr>Project Portfolio Status – as of 9/30/2017</vt:lpstr>
      <vt:lpstr>Project Portfolio Status – as of 9/30/2017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700</cp:revision>
  <cp:lastPrinted>2017-04-12T18:01:40Z</cp:lastPrinted>
  <dcterms:created xsi:type="dcterms:W3CDTF">2016-01-21T15:20:31Z</dcterms:created>
  <dcterms:modified xsi:type="dcterms:W3CDTF">2017-10-05T19:48:24Z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